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3009900" cy="3009900"/>
  <p:notesSz cx="6858000" cy="9144000"/>
  <p:embeddedFontLst>
    <p:embeddedFont>
      <p:font typeface="Rockstone" charset="1" panose="00000000000000000000"/>
      <p:regular r:id="rId16"/>
    </p:embeddedFont>
    <p:embeddedFont>
      <p:font typeface="Lovelo" charset="1" panose="02000000000000000000"/>
      <p:regular r:id="rId17"/>
    </p:embeddedFont>
    <p:embeddedFont>
      <p:font typeface="Six Hands Marker" charset="1" panose="03050502040202030505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jpe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7.png" Type="http://schemas.openxmlformats.org/officeDocument/2006/relationships/image"/><Relationship Id="rId5" Target="../media/image5.pn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303" y="868763"/>
            <a:ext cx="2647294" cy="1511757"/>
          </a:xfrm>
          <a:custGeom>
            <a:avLst/>
            <a:gdLst/>
            <a:ahLst/>
            <a:cxnLst/>
            <a:rect r="r" b="b" t="t" l="l"/>
            <a:pathLst>
              <a:path h="1511757" w="2647294">
                <a:moveTo>
                  <a:pt x="0" y="0"/>
                </a:moveTo>
                <a:lnTo>
                  <a:pt x="2647294" y="0"/>
                </a:lnTo>
                <a:lnTo>
                  <a:pt x="2647294" y="1511757"/>
                </a:lnTo>
                <a:lnTo>
                  <a:pt x="0" y="1511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7020" r="0" b="-2999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486762"/>
            <a:ext cx="3009900" cy="43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7"/>
              </a:lnSpc>
            </a:pPr>
            <a:r>
              <a:rPr lang="en-US" sz="2812" spc="163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Proxémie sur 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616" y="48674"/>
            <a:ext cx="2886669" cy="82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8"/>
              </a:lnSpc>
            </a:pPr>
            <a:r>
              <a:rPr lang="en-US" sz="2853" spc="165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Espace Informationnel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1296" y="2046839"/>
            <a:ext cx="1165182" cy="116518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0AC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6465" lIns="56465" bIns="56465" rIns="56465"/>
            <a:lstStyle/>
            <a:p>
              <a:pPr algn="ctr">
                <a:lnSpc>
                  <a:spcPts val="8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4388" y="2551877"/>
            <a:ext cx="342714" cy="325890"/>
          </a:xfrm>
          <a:custGeom>
            <a:avLst/>
            <a:gdLst/>
            <a:ahLst/>
            <a:cxnLst/>
            <a:rect r="r" b="b" t="t" l="l"/>
            <a:pathLst>
              <a:path h="325890" w="342714">
                <a:moveTo>
                  <a:pt x="0" y="0"/>
                </a:moveTo>
                <a:lnTo>
                  <a:pt x="342715" y="0"/>
                </a:lnTo>
                <a:lnTo>
                  <a:pt x="342715" y="325890"/>
                </a:lnTo>
                <a:lnTo>
                  <a:pt x="0" y="325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01376" y="300990"/>
            <a:ext cx="1069643" cy="831395"/>
          </a:xfrm>
          <a:custGeom>
            <a:avLst/>
            <a:gdLst/>
            <a:ahLst/>
            <a:cxnLst/>
            <a:rect r="r" b="b" t="t" l="l"/>
            <a:pathLst>
              <a:path h="831395" w="1069643">
                <a:moveTo>
                  <a:pt x="0" y="0"/>
                </a:moveTo>
                <a:lnTo>
                  <a:pt x="1069643" y="0"/>
                </a:lnTo>
                <a:lnTo>
                  <a:pt x="1069643" y="831395"/>
                </a:lnTo>
                <a:lnTo>
                  <a:pt x="0" y="8313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5344" r="0" b="-7337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97720">
            <a:off x="211086" y="1032515"/>
            <a:ext cx="963031" cy="1236819"/>
          </a:xfrm>
          <a:custGeom>
            <a:avLst/>
            <a:gdLst/>
            <a:ahLst/>
            <a:cxnLst/>
            <a:rect r="r" b="b" t="t" l="l"/>
            <a:pathLst>
              <a:path h="1236819" w="963031">
                <a:moveTo>
                  <a:pt x="0" y="0"/>
                </a:moveTo>
                <a:lnTo>
                  <a:pt x="963031" y="0"/>
                </a:lnTo>
                <a:lnTo>
                  <a:pt x="963031" y="1236819"/>
                </a:lnTo>
                <a:lnTo>
                  <a:pt x="0" y="12368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3287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31296" y="2046839"/>
            <a:ext cx="1086369" cy="1209310"/>
          </a:xfrm>
          <a:custGeom>
            <a:avLst/>
            <a:gdLst/>
            <a:ahLst/>
            <a:cxnLst/>
            <a:rect r="r" b="b" t="t" l="l"/>
            <a:pathLst>
              <a:path h="1209310" w="1086369">
                <a:moveTo>
                  <a:pt x="0" y="0"/>
                </a:moveTo>
                <a:lnTo>
                  <a:pt x="1086369" y="0"/>
                </a:lnTo>
                <a:lnTo>
                  <a:pt x="1086369" y="1209309"/>
                </a:lnTo>
                <a:lnTo>
                  <a:pt x="0" y="12093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977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1364" y="75532"/>
            <a:ext cx="2224833" cy="32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4"/>
              </a:lnSpc>
              <a:spcBef>
                <a:spcPct val="0"/>
              </a:spcBef>
            </a:pPr>
            <a:r>
              <a:rPr lang="en-US" sz="1846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3057" y="2595071"/>
            <a:ext cx="1504628" cy="227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8"/>
              </a:lnSpc>
            </a:pPr>
            <a:r>
              <a:rPr lang="en-US" sz="150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0990" y="610170"/>
            <a:ext cx="1509718" cy="294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9"/>
              </a:lnSpc>
            </a:pPr>
            <a:r>
              <a:rPr lang="en-US" sz="200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Quittez x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5849" y="1341935"/>
            <a:ext cx="1703298" cy="686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52"/>
              </a:lnSpc>
            </a:pPr>
            <a:r>
              <a:rPr lang="en-US" sz="161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Relisez </a:t>
            </a:r>
          </a:p>
          <a:p>
            <a:pPr algn="r">
              <a:lnSpc>
                <a:spcPts val="1852"/>
              </a:lnSpc>
            </a:pPr>
            <a:r>
              <a:rPr lang="en-US" sz="1610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dimension cachée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327828" y="-235348"/>
            <a:ext cx="1895217" cy="2189085"/>
          </a:xfrm>
          <a:custGeom>
            <a:avLst/>
            <a:gdLst/>
            <a:ahLst/>
            <a:cxnLst/>
            <a:rect r="r" b="b" t="t" l="l"/>
            <a:pathLst>
              <a:path h="2189085" w="1895217">
                <a:moveTo>
                  <a:pt x="1895217" y="0"/>
                </a:moveTo>
                <a:lnTo>
                  <a:pt x="0" y="0"/>
                </a:lnTo>
                <a:lnTo>
                  <a:pt x="0" y="2189085"/>
                </a:lnTo>
                <a:lnTo>
                  <a:pt x="1895217" y="2189085"/>
                </a:lnTo>
                <a:lnTo>
                  <a:pt x="1895217" y="0"/>
                </a:lnTo>
                <a:close/>
              </a:path>
            </a:pathLst>
          </a:custGeom>
          <a:blipFill>
            <a:blip r:embed="rId2"/>
            <a:stretch>
              <a:fillRect l="-27538" t="0" r="-10572" b="-363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2261" y="1608818"/>
            <a:ext cx="1402646" cy="1401082"/>
          </a:xfrm>
          <a:custGeom>
            <a:avLst/>
            <a:gdLst/>
            <a:ahLst/>
            <a:cxnLst/>
            <a:rect r="r" b="b" t="t" l="l"/>
            <a:pathLst>
              <a:path h="1401082" w="1402646">
                <a:moveTo>
                  <a:pt x="0" y="0"/>
                </a:moveTo>
                <a:lnTo>
                  <a:pt x="1402647" y="0"/>
                </a:lnTo>
                <a:lnTo>
                  <a:pt x="1402647" y="1401082"/>
                </a:lnTo>
                <a:lnTo>
                  <a:pt x="0" y="1401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2" t="0" r="-102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9277" y="2521863"/>
            <a:ext cx="1054787" cy="261296"/>
            <a:chOff x="0" y="0"/>
            <a:chExt cx="949457" cy="23520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457" cy="235203"/>
            </a:xfrm>
            <a:custGeom>
              <a:avLst/>
              <a:gdLst/>
              <a:ahLst/>
              <a:cxnLst/>
              <a:rect r="r" b="b" t="t" l="l"/>
              <a:pathLst>
                <a:path h="235203" w="949457">
                  <a:moveTo>
                    <a:pt x="110097" y="0"/>
                  </a:moveTo>
                  <a:lnTo>
                    <a:pt x="839360" y="0"/>
                  </a:lnTo>
                  <a:cubicBezTo>
                    <a:pt x="868559" y="0"/>
                    <a:pt x="896563" y="11599"/>
                    <a:pt x="917210" y="32247"/>
                  </a:cubicBezTo>
                  <a:cubicBezTo>
                    <a:pt x="937857" y="52894"/>
                    <a:pt x="949457" y="80897"/>
                    <a:pt x="949457" y="110097"/>
                  </a:cubicBezTo>
                  <a:lnTo>
                    <a:pt x="949457" y="125106"/>
                  </a:lnTo>
                  <a:cubicBezTo>
                    <a:pt x="949457" y="185911"/>
                    <a:pt x="900165" y="235203"/>
                    <a:pt x="839360" y="235203"/>
                  </a:cubicBezTo>
                  <a:lnTo>
                    <a:pt x="110097" y="235203"/>
                  </a:lnTo>
                  <a:cubicBezTo>
                    <a:pt x="49292" y="235203"/>
                    <a:pt x="0" y="185911"/>
                    <a:pt x="0" y="125106"/>
                  </a:cubicBezTo>
                  <a:lnTo>
                    <a:pt x="0" y="110097"/>
                  </a:lnTo>
                  <a:cubicBezTo>
                    <a:pt x="0" y="49292"/>
                    <a:pt x="49292" y="0"/>
                    <a:pt x="11009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3A4E5">
                    <a:alpha val="100000"/>
                  </a:srgbClr>
                </a:gs>
                <a:gs pos="100000">
                  <a:srgbClr val="529FE5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949457" cy="244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79816" y="108792"/>
            <a:ext cx="1946558" cy="1492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69"/>
              </a:lnSpc>
            </a:pPr>
            <a:r>
              <a:rPr lang="en-US" sz="1655" spc="-5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Edward T Hall, anthropologue, a étudié notre </a:t>
            </a:r>
          </a:p>
          <a:p>
            <a:pPr algn="r">
              <a:lnSpc>
                <a:spcPts val="1969"/>
              </a:lnSpc>
            </a:pPr>
            <a:r>
              <a:rPr lang="en-US" sz="1655" spc="-5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rapport</a:t>
            </a:r>
          </a:p>
          <a:p>
            <a:pPr algn="r">
              <a:lnSpc>
                <a:spcPts val="1969"/>
              </a:lnSpc>
            </a:pPr>
            <a:r>
              <a:rPr lang="en-US" sz="1655" spc="-5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culturel </a:t>
            </a:r>
          </a:p>
          <a:p>
            <a:pPr algn="r">
              <a:lnSpc>
                <a:spcPts val="1969"/>
              </a:lnSpc>
            </a:pPr>
            <a:r>
              <a:rPr lang="en-US" sz="1655" spc="-5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à l’espace.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7563" y="2038739"/>
            <a:ext cx="1158214" cy="744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4"/>
              </a:lnSpc>
            </a:pPr>
            <a:r>
              <a:rPr lang="en-US" sz="1538" spc="-5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Il a forgé un terme : </a:t>
            </a:r>
          </a:p>
          <a:p>
            <a:pPr algn="ctr">
              <a:lnSpc>
                <a:spcPts val="1984"/>
              </a:lnSpc>
            </a:pPr>
            <a:r>
              <a:rPr lang="en-US" sz="1538" spc="-5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proxémie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923" y="1682553"/>
            <a:ext cx="3025746" cy="2269309"/>
          </a:xfrm>
          <a:custGeom>
            <a:avLst/>
            <a:gdLst/>
            <a:ahLst/>
            <a:cxnLst/>
            <a:rect r="r" b="b" t="t" l="l"/>
            <a:pathLst>
              <a:path h="2269309" w="3025746">
                <a:moveTo>
                  <a:pt x="0" y="0"/>
                </a:moveTo>
                <a:lnTo>
                  <a:pt x="3025746" y="0"/>
                </a:lnTo>
                <a:lnTo>
                  <a:pt x="3025746" y="2269309"/>
                </a:lnTo>
                <a:lnTo>
                  <a:pt x="0" y="2269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5306" y="488957"/>
            <a:ext cx="1444594" cy="1193596"/>
          </a:xfrm>
          <a:custGeom>
            <a:avLst/>
            <a:gdLst/>
            <a:ahLst/>
            <a:cxnLst/>
            <a:rect r="r" b="b" t="t" l="l"/>
            <a:pathLst>
              <a:path h="1193596" w="1444594">
                <a:moveTo>
                  <a:pt x="0" y="0"/>
                </a:moveTo>
                <a:lnTo>
                  <a:pt x="1444594" y="0"/>
                </a:lnTo>
                <a:lnTo>
                  <a:pt x="1444594" y="1193596"/>
                </a:lnTo>
                <a:lnTo>
                  <a:pt x="0" y="11935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3284" y="176494"/>
            <a:ext cx="1823331" cy="248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4"/>
              </a:lnSpc>
            </a:pPr>
            <a:r>
              <a:rPr lang="en-US" sz="1650" spc="-5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Hall explique 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3246" y="476579"/>
            <a:ext cx="1321704" cy="1028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62"/>
              </a:lnSpc>
            </a:pPr>
            <a:r>
              <a:rPr lang="en-US" sz="1396" spc="-48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“Nous sommes </a:t>
            </a:r>
          </a:p>
          <a:p>
            <a:pPr algn="l">
              <a:lnSpc>
                <a:spcPts val="1662"/>
              </a:lnSpc>
            </a:pPr>
            <a:r>
              <a:rPr lang="en-US" sz="1396" spc="-48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dépendants </a:t>
            </a:r>
          </a:p>
          <a:p>
            <a:pPr algn="l">
              <a:lnSpc>
                <a:spcPts val="1662"/>
              </a:lnSpc>
            </a:pPr>
            <a:r>
              <a:rPr lang="en-US" sz="1396" spc="-48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de l’espace </a:t>
            </a:r>
          </a:p>
          <a:p>
            <a:pPr algn="l">
              <a:lnSpc>
                <a:spcPts val="1662"/>
              </a:lnSpc>
            </a:pPr>
            <a:r>
              <a:rPr lang="en-US" sz="1396" spc="-48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dans lequel </a:t>
            </a:r>
          </a:p>
          <a:p>
            <a:pPr algn="l">
              <a:lnSpc>
                <a:spcPts val="1662"/>
              </a:lnSpc>
            </a:pPr>
            <a:r>
              <a:rPr lang="en-US" sz="1396" spc="-48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on évolue.”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005" y="1552575"/>
            <a:ext cx="1856992" cy="21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62"/>
              </a:lnSpc>
            </a:pPr>
            <a:r>
              <a:rPr lang="en-US" sz="1396" spc="-48" u="sng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La dimension cachée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716" y="1007835"/>
            <a:ext cx="2722467" cy="1622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0"/>
              </a:lnSpc>
            </a:pPr>
            <a:r>
              <a:rPr lang="en-US" sz="1378" spc="-48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“La voûte de la </a:t>
            </a:r>
          </a:p>
          <a:p>
            <a:pPr algn="l">
              <a:lnSpc>
                <a:spcPts val="1640"/>
              </a:lnSpc>
            </a:pPr>
            <a:r>
              <a:rPr lang="en-US" sz="1378" spc="-48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chaire commençait </a:t>
            </a:r>
          </a:p>
          <a:p>
            <a:pPr algn="l">
              <a:lnSpc>
                <a:spcPts val="1640"/>
              </a:lnSpc>
            </a:pPr>
            <a:r>
              <a:rPr lang="en-US" sz="1378" spc="-48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extrêmement bas, suivant </a:t>
            </a:r>
          </a:p>
          <a:p>
            <a:pPr algn="l">
              <a:lnSpc>
                <a:spcPts val="1640"/>
              </a:lnSpc>
            </a:pPr>
            <a:r>
              <a:rPr lang="en-US" sz="1378" spc="-48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une telle courbe qu’un homme </a:t>
            </a:r>
          </a:p>
          <a:p>
            <a:pPr algn="l">
              <a:lnSpc>
                <a:spcPts val="1640"/>
              </a:lnSpc>
            </a:pPr>
            <a:r>
              <a:rPr lang="en-US" sz="1378" spc="-48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de taille moyenne ne pouvait se tenir droit […] Tout semblait organisé pour le supplice du prédicateur.”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716" y="113865"/>
            <a:ext cx="2722467" cy="728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7"/>
              </a:lnSpc>
            </a:pPr>
            <a:r>
              <a:rPr lang="en-US" sz="1619" spc="-56">
                <a:solidFill>
                  <a:srgbClr val="ADD9FF"/>
                </a:solidFill>
                <a:latin typeface="Lovelo"/>
                <a:ea typeface="Lovelo"/>
                <a:cs typeface="Lovelo"/>
                <a:sym typeface="Lovelo"/>
              </a:rPr>
              <a:t>Il l’illustre </a:t>
            </a:r>
          </a:p>
          <a:p>
            <a:pPr algn="l">
              <a:lnSpc>
                <a:spcPts val="1927"/>
              </a:lnSpc>
            </a:pPr>
            <a:r>
              <a:rPr lang="en-US" sz="1619" spc="-56">
                <a:solidFill>
                  <a:srgbClr val="ADD9FF"/>
                </a:solidFill>
                <a:latin typeface="Lovelo"/>
                <a:ea typeface="Lovelo"/>
                <a:cs typeface="Lovelo"/>
                <a:sym typeface="Lovelo"/>
              </a:rPr>
              <a:t>par un exemple </a:t>
            </a:r>
          </a:p>
          <a:p>
            <a:pPr algn="l">
              <a:lnSpc>
                <a:spcPts val="1927"/>
              </a:lnSpc>
            </a:pPr>
            <a:r>
              <a:rPr lang="en-US" sz="1619" spc="-56">
                <a:solidFill>
                  <a:srgbClr val="ADD9FF"/>
                </a:solidFill>
                <a:latin typeface="Lovelo"/>
                <a:ea typeface="Lovelo"/>
                <a:cs typeface="Lovelo"/>
                <a:sym typeface="Lovelo"/>
              </a:rPr>
              <a:t>kafkaïen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3716" y="2697799"/>
            <a:ext cx="1606940" cy="202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1"/>
              </a:lnSpc>
            </a:pPr>
            <a:r>
              <a:rPr lang="en-US" sz="1362" spc="-47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Kafka - </a:t>
            </a:r>
            <a:r>
              <a:rPr lang="en-US" sz="1362" spc="-47" u="sng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Le procès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48270" y="2400572"/>
            <a:ext cx="2337120" cy="2402954"/>
          </a:xfrm>
          <a:custGeom>
            <a:avLst/>
            <a:gdLst/>
            <a:ahLst/>
            <a:cxnLst/>
            <a:rect r="r" b="b" t="t" l="l"/>
            <a:pathLst>
              <a:path h="2402954" w="2337120">
                <a:moveTo>
                  <a:pt x="0" y="0"/>
                </a:moveTo>
                <a:lnTo>
                  <a:pt x="2337120" y="0"/>
                </a:lnTo>
                <a:lnTo>
                  <a:pt x="2337120" y="2402954"/>
                </a:lnTo>
                <a:lnTo>
                  <a:pt x="0" y="240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225" t="-31164" r="-3521" b="-4417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50656" y="-158394"/>
            <a:ext cx="1359004" cy="2161024"/>
          </a:xfrm>
          <a:custGeom>
            <a:avLst/>
            <a:gdLst/>
            <a:ahLst/>
            <a:cxnLst/>
            <a:rect r="r" b="b" t="t" l="l"/>
            <a:pathLst>
              <a:path h="2161024" w="1359004">
                <a:moveTo>
                  <a:pt x="0" y="0"/>
                </a:moveTo>
                <a:lnTo>
                  <a:pt x="1359004" y="0"/>
                </a:lnTo>
                <a:lnTo>
                  <a:pt x="1359004" y="2161025"/>
                </a:lnTo>
                <a:lnTo>
                  <a:pt x="0" y="216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7391" t="-40135" r="-7013" b="-85682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670" y="813333"/>
            <a:ext cx="1993648" cy="1072945"/>
          </a:xfrm>
          <a:custGeom>
            <a:avLst/>
            <a:gdLst/>
            <a:ahLst/>
            <a:cxnLst/>
            <a:rect r="r" b="b" t="t" l="l"/>
            <a:pathLst>
              <a:path h="1072945" w="1993648">
                <a:moveTo>
                  <a:pt x="0" y="0"/>
                </a:moveTo>
                <a:lnTo>
                  <a:pt x="1993647" y="0"/>
                </a:lnTo>
                <a:lnTo>
                  <a:pt x="1993647" y="1072945"/>
                </a:lnTo>
                <a:lnTo>
                  <a:pt x="0" y="10729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65789" y="2172357"/>
            <a:ext cx="835825" cy="228746"/>
            <a:chOff x="0" y="0"/>
            <a:chExt cx="752360" cy="2059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52360" cy="205904"/>
            </a:xfrm>
            <a:custGeom>
              <a:avLst/>
              <a:gdLst/>
              <a:ahLst/>
              <a:cxnLst/>
              <a:rect r="r" b="b" t="t" l="l"/>
              <a:pathLst>
                <a:path h="205904" w="752360">
                  <a:moveTo>
                    <a:pt x="102952" y="0"/>
                  </a:moveTo>
                  <a:lnTo>
                    <a:pt x="649408" y="0"/>
                  </a:lnTo>
                  <a:cubicBezTo>
                    <a:pt x="676713" y="0"/>
                    <a:pt x="702899" y="10847"/>
                    <a:pt x="722206" y="30154"/>
                  </a:cubicBezTo>
                  <a:cubicBezTo>
                    <a:pt x="741513" y="49461"/>
                    <a:pt x="752360" y="75647"/>
                    <a:pt x="752360" y="102952"/>
                  </a:cubicBezTo>
                  <a:lnTo>
                    <a:pt x="752360" y="102952"/>
                  </a:lnTo>
                  <a:cubicBezTo>
                    <a:pt x="752360" y="159811"/>
                    <a:pt x="706267" y="205904"/>
                    <a:pt x="649408" y="205904"/>
                  </a:cubicBezTo>
                  <a:lnTo>
                    <a:pt x="102952" y="205904"/>
                  </a:lnTo>
                  <a:cubicBezTo>
                    <a:pt x="75647" y="205904"/>
                    <a:pt x="49461" y="195057"/>
                    <a:pt x="30154" y="175750"/>
                  </a:cubicBezTo>
                  <a:cubicBezTo>
                    <a:pt x="10847" y="156443"/>
                    <a:pt x="0" y="130257"/>
                    <a:pt x="0" y="102952"/>
                  </a:cubicBezTo>
                  <a:lnTo>
                    <a:pt x="0" y="102952"/>
                  </a:lnTo>
                  <a:cubicBezTo>
                    <a:pt x="0" y="75647"/>
                    <a:pt x="10847" y="49461"/>
                    <a:pt x="30154" y="30154"/>
                  </a:cubicBezTo>
                  <a:cubicBezTo>
                    <a:pt x="49461" y="10847"/>
                    <a:pt x="75647" y="0"/>
                    <a:pt x="102952" y="0"/>
                  </a:cubicBezTo>
                  <a:close/>
                </a:path>
              </a:pathLst>
            </a:custGeom>
            <a:solidFill>
              <a:srgbClr val="53A4E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752360" cy="215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9670" y="2401103"/>
            <a:ext cx="1901241" cy="228746"/>
            <a:chOff x="0" y="0"/>
            <a:chExt cx="1711384" cy="2059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11384" cy="205904"/>
            </a:xfrm>
            <a:custGeom>
              <a:avLst/>
              <a:gdLst/>
              <a:ahLst/>
              <a:cxnLst/>
              <a:rect r="r" b="b" t="t" l="l"/>
              <a:pathLst>
                <a:path h="205904" w="1711384">
                  <a:moveTo>
                    <a:pt x="61081" y="0"/>
                  </a:moveTo>
                  <a:lnTo>
                    <a:pt x="1650303" y="0"/>
                  </a:lnTo>
                  <a:cubicBezTo>
                    <a:pt x="1684037" y="0"/>
                    <a:pt x="1711384" y="27347"/>
                    <a:pt x="1711384" y="61081"/>
                  </a:cubicBezTo>
                  <a:lnTo>
                    <a:pt x="1711384" y="144823"/>
                  </a:lnTo>
                  <a:cubicBezTo>
                    <a:pt x="1711384" y="178557"/>
                    <a:pt x="1684037" y="205904"/>
                    <a:pt x="1650303" y="205904"/>
                  </a:cubicBezTo>
                  <a:lnTo>
                    <a:pt x="61081" y="205904"/>
                  </a:lnTo>
                  <a:cubicBezTo>
                    <a:pt x="27347" y="205904"/>
                    <a:pt x="0" y="178557"/>
                    <a:pt x="0" y="144823"/>
                  </a:cubicBezTo>
                  <a:lnTo>
                    <a:pt x="0" y="61081"/>
                  </a:lnTo>
                  <a:cubicBezTo>
                    <a:pt x="0" y="27347"/>
                    <a:pt x="27347" y="0"/>
                    <a:pt x="61081" y="0"/>
                  </a:cubicBezTo>
                  <a:close/>
                </a:path>
              </a:pathLst>
            </a:custGeom>
            <a:solidFill>
              <a:srgbClr val="53A4E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711384" cy="215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7914" y="1711783"/>
            <a:ext cx="2714072" cy="1173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9"/>
              </a:lnSpc>
            </a:pPr>
            <a:r>
              <a:rPr lang="en-US" sz="1554" spc="-5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votre </a:t>
            </a:r>
          </a:p>
          <a:p>
            <a:pPr algn="l">
              <a:lnSpc>
                <a:spcPts val="1849"/>
              </a:lnSpc>
            </a:pPr>
            <a:r>
              <a:rPr lang="en-US" sz="1554" spc="-5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prédication </a:t>
            </a:r>
          </a:p>
          <a:p>
            <a:pPr algn="l">
              <a:lnSpc>
                <a:spcPts val="1849"/>
              </a:lnSpc>
            </a:pPr>
            <a:r>
              <a:rPr lang="en-US" sz="1554" spc="-5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est faussée </a:t>
            </a:r>
          </a:p>
          <a:p>
            <a:pPr algn="l">
              <a:lnSpc>
                <a:spcPts val="1849"/>
              </a:lnSpc>
            </a:pPr>
            <a:r>
              <a:rPr lang="en-US" sz="1554" spc="-5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 l’architecture algorithmique propre à x. 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414770" y="1001213"/>
            <a:ext cx="1595130" cy="1317977"/>
          </a:xfrm>
          <a:custGeom>
            <a:avLst/>
            <a:gdLst/>
            <a:ahLst/>
            <a:cxnLst/>
            <a:rect r="r" b="b" t="t" l="l"/>
            <a:pathLst>
              <a:path h="1317977" w="1595130">
                <a:moveTo>
                  <a:pt x="1595130" y="0"/>
                </a:moveTo>
                <a:lnTo>
                  <a:pt x="0" y="0"/>
                </a:lnTo>
                <a:lnTo>
                  <a:pt x="0" y="1317976"/>
                </a:lnTo>
                <a:lnTo>
                  <a:pt x="1595130" y="1317976"/>
                </a:lnTo>
                <a:lnTo>
                  <a:pt x="159513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3716" y="104340"/>
            <a:ext cx="2714072" cy="708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9"/>
              </a:lnSpc>
            </a:pPr>
            <a:r>
              <a:rPr lang="en-US" sz="1554" spc="-5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Sur le réseau social X aussi, l’agencement architectural est contraignant.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3046" y="973006"/>
            <a:ext cx="751747" cy="75174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3A4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68617" y="436514"/>
            <a:ext cx="4347134" cy="2339549"/>
          </a:xfrm>
          <a:custGeom>
            <a:avLst/>
            <a:gdLst/>
            <a:ahLst/>
            <a:cxnLst/>
            <a:rect r="r" b="b" t="t" l="l"/>
            <a:pathLst>
              <a:path h="2339549" w="4347134">
                <a:moveTo>
                  <a:pt x="0" y="0"/>
                </a:moveTo>
                <a:lnTo>
                  <a:pt x="4347134" y="0"/>
                </a:lnTo>
                <a:lnTo>
                  <a:pt x="4347134" y="2339548"/>
                </a:lnTo>
                <a:lnTo>
                  <a:pt x="0" y="23395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5157" y="81343"/>
            <a:ext cx="2149153" cy="852175"/>
            <a:chOff x="0" y="0"/>
            <a:chExt cx="1934540" cy="7670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34540" cy="767078"/>
            </a:xfrm>
            <a:custGeom>
              <a:avLst/>
              <a:gdLst/>
              <a:ahLst/>
              <a:cxnLst/>
              <a:rect r="r" b="b" t="t" l="l"/>
              <a:pathLst>
                <a:path h="767078" w="1934540">
                  <a:moveTo>
                    <a:pt x="54035" y="0"/>
                  </a:moveTo>
                  <a:lnTo>
                    <a:pt x="1880505" y="0"/>
                  </a:lnTo>
                  <a:cubicBezTo>
                    <a:pt x="1894836" y="0"/>
                    <a:pt x="1908580" y="5693"/>
                    <a:pt x="1918714" y="15826"/>
                  </a:cubicBezTo>
                  <a:cubicBezTo>
                    <a:pt x="1928847" y="25960"/>
                    <a:pt x="1934540" y="39704"/>
                    <a:pt x="1934540" y="54035"/>
                  </a:cubicBezTo>
                  <a:lnTo>
                    <a:pt x="1934540" y="713043"/>
                  </a:lnTo>
                  <a:cubicBezTo>
                    <a:pt x="1934540" y="727374"/>
                    <a:pt x="1928847" y="741118"/>
                    <a:pt x="1918714" y="751251"/>
                  </a:cubicBezTo>
                  <a:cubicBezTo>
                    <a:pt x="1908580" y="761385"/>
                    <a:pt x="1894836" y="767078"/>
                    <a:pt x="1880505" y="767078"/>
                  </a:cubicBezTo>
                  <a:lnTo>
                    <a:pt x="54035" y="767078"/>
                  </a:lnTo>
                  <a:cubicBezTo>
                    <a:pt x="39704" y="767078"/>
                    <a:pt x="25960" y="761385"/>
                    <a:pt x="15826" y="751251"/>
                  </a:cubicBezTo>
                  <a:cubicBezTo>
                    <a:pt x="5693" y="741118"/>
                    <a:pt x="0" y="727374"/>
                    <a:pt x="0" y="713043"/>
                  </a:cubicBezTo>
                  <a:lnTo>
                    <a:pt x="0" y="54035"/>
                  </a:lnTo>
                  <a:cubicBezTo>
                    <a:pt x="0" y="39704"/>
                    <a:pt x="5693" y="25960"/>
                    <a:pt x="15826" y="15826"/>
                  </a:cubicBezTo>
                  <a:cubicBezTo>
                    <a:pt x="25960" y="5693"/>
                    <a:pt x="39704" y="0"/>
                    <a:pt x="5403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934540" cy="776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53465" y="2324577"/>
            <a:ext cx="1736616" cy="595837"/>
            <a:chOff x="0" y="0"/>
            <a:chExt cx="1563198" cy="5363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63198" cy="536337"/>
            </a:xfrm>
            <a:custGeom>
              <a:avLst/>
              <a:gdLst/>
              <a:ahLst/>
              <a:cxnLst/>
              <a:rect r="r" b="b" t="t" l="l"/>
              <a:pathLst>
                <a:path h="536337" w="1563198">
                  <a:moveTo>
                    <a:pt x="66871" y="0"/>
                  </a:moveTo>
                  <a:lnTo>
                    <a:pt x="1496328" y="0"/>
                  </a:lnTo>
                  <a:cubicBezTo>
                    <a:pt x="1514063" y="0"/>
                    <a:pt x="1531072" y="7045"/>
                    <a:pt x="1543612" y="19586"/>
                  </a:cubicBezTo>
                  <a:cubicBezTo>
                    <a:pt x="1556153" y="32127"/>
                    <a:pt x="1563198" y="49136"/>
                    <a:pt x="1563198" y="66871"/>
                  </a:cubicBezTo>
                  <a:lnTo>
                    <a:pt x="1563198" y="469467"/>
                  </a:lnTo>
                  <a:cubicBezTo>
                    <a:pt x="1563198" y="487202"/>
                    <a:pt x="1556153" y="504211"/>
                    <a:pt x="1543612" y="516751"/>
                  </a:cubicBezTo>
                  <a:cubicBezTo>
                    <a:pt x="1531072" y="529292"/>
                    <a:pt x="1514063" y="536337"/>
                    <a:pt x="1496328" y="536337"/>
                  </a:cubicBezTo>
                  <a:lnTo>
                    <a:pt x="66871" y="536337"/>
                  </a:lnTo>
                  <a:cubicBezTo>
                    <a:pt x="49136" y="536337"/>
                    <a:pt x="32127" y="529292"/>
                    <a:pt x="19586" y="516751"/>
                  </a:cubicBezTo>
                  <a:cubicBezTo>
                    <a:pt x="7045" y="504211"/>
                    <a:pt x="0" y="487202"/>
                    <a:pt x="0" y="469467"/>
                  </a:cubicBezTo>
                  <a:lnTo>
                    <a:pt x="0" y="66871"/>
                  </a:lnTo>
                  <a:cubicBezTo>
                    <a:pt x="0" y="49136"/>
                    <a:pt x="7045" y="32127"/>
                    <a:pt x="19586" y="19586"/>
                  </a:cubicBezTo>
                  <a:cubicBezTo>
                    <a:pt x="32127" y="7045"/>
                    <a:pt x="49136" y="0"/>
                    <a:pt x="668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1563198" cy="5458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49003" y="1012495"/>
            <a:ext cx="672770" cy="672770"/>
          </a:xfrm>
          <a:custGeom>
            <a:avLst/>
            <a:gdLst/>
            <a:ahLst/>
            <a:cxnLst/>
            <a:rect r="r" b="b" t="t" l="l"/>
            <a:pathLst>
              <a:path h="672770" w="672770">
                <a:moveTo>
                  <a:pt x="0" y="0"/>
                </a:moveTo>
                <a:lnTo>
                  <a:pt x="672770" y="0"/>
                </a:lnTo>
                <a:lnTo>
                  <a:pt x="672770" y="672770"/>
                </a:lnTo>
                <a:lnTo>
                  <a:pt x="0" y="672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5280" y="125111"/>
            <a:ext cx="2232715" cy="80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2"/>
              </a:lnSpc>
            </a:pPr>
            <a:r>
              <a:rPr lang="en-US" sz="1775" spc="-6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Cette architecture conditionne nos diffusions,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9048" y="2356591"/>
            <a:ext cx="1751490" cy="54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8"/>
              </a:lnSpc>
            </a:pPr>
            <a:r>
              <a:rPr lang="en-US" sz="1780" spc="-6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mais aussi nos perceptions.</a:t>
            </a:r>
            <a:r>
              <a:rPr lang="en-US" sz="1780" spc="-6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3266" y="1557279"/>
            <a:ext cx="591947" cy="246340"/>
            <a:chOff x="0" y="0"/>
            <a:chExt cx="532836" cy="2217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2836" cy="221741"/>
            </a:xfrm>
            <a:custGeom>
              <a:avLst/>
              <a:gdLst/>
              <a:ahLst/>
              <a:cxnLst/>
              <a:rect r="r" b="b" t="t" l="l"/>
              <a:pathLst>
                <a:path h="221741" w="532836">
                  <a:moveTo>
                    <a:pt x="110871" y="0"/>
                  </a:moveTo>
                  <a:lnTo>
                    <a:pt x="421965" y="0"/>
                  </a:lnTo>
                  <a:cubicBezTo>
                    <a:pt x="483197" y="0"/>
                    <a:pt x="532836" y="49638"/>
                    <a:pt x="532836" y="110871"/>
                  </a:cubicBezTo>
                  <a:lnTo>
                    <a:pt x="532836" y="110871"/>
                  </a:lnTo>
                  <a:cubicBezTo>
                    <a:pt x="532836" y="140275"/>
                    <a:pt x="521155" y="168476"/>
                    <a:pt x="500363" y="189268"/>
                  </a:cubicBezTo>
                  <a:cubicBezTo>
                    <a:pt x="479570" y="210060"/>
                    <a:pt x="451370" y="221741"/>
                    <a:pt x="421965" y="221741"/>
                  </a:cubicBezTo>
                  <a:lnTo>
                    <a:pt x="110871" y="221741"/>
                  </a:lnTo>
                  <a:cubicBezTo>
                    <a:pt x="49638" y="221741"/>
                    <a:pt x="0" y="172103"/>
                    <a:pt x="0" y="110871"/>
                  </a:cubicBezTo>
                  <a:lnTo>
                    <a:pt x="0" y="110871"/>
                  </a:lnTo>
                  <a:cubicBezTo>
                    <a:pt x="0" y="49638"/>
                    <a:pt x="49638" y="0"/>
                    <a:pt x="110871" y="0"/>
                  </a:cubicBezTo>
                  <a:close/>
                </a:path>
              </a:pathLst>
            </a:custGeom>
            <a:solidFill>
              <a:srgbClr val="53A4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532836" cy="231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69367" y="1456538"/>
            <a:ext cx="1223574" cy="1135136"/>
          </a:xfrm>
          <a:custGeom>
            <a:avLst/>
            <a:gdLst/>
            <a:ahLst/>
            <a:cxnLst/>
            <a:rect r="r" b="b" t="t" l="l"/>
            <a:pathLst>
              <a:path h="1135136" w="1223574">
                <a:moveTo>
                  <a:pt x="0" y="0"/>
                </a:moveTo>
                <a:lnTo>
                  <a:pt x="1223574" y="0"/>
                </a:lnTo>
                <a:lnTo>
                  <a:pt x="1223574" y="1135136"/>
                </a:lnTo>
                <a:lnTo>
                  <a:pt x="0" y="1135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76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34113" y="84983"/>
            <a:ext cx="1107025" cy="262366"/>
            <a:chOff x="0" y="0"/>
            <a:chExt cx="996478" cy="2361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96478" cy="236166"/>
            </a:xfrm>
            <a:custGeom>
              <a:avLst/>
              <a:gdLst/>
              <a:ahLst/>
              <a:cxnLst/>
              <a:rect r="r" b="b" t="t" l="l"/>
              <a:pathLst>
                <a:path h="236166" w="996478">
                  <a:moveTo>
                    <a:pt x="104902" y="0"/>
                  </a:moveTo>
                  <a:lnTo>
                    <a:pt x="891576" y="0"/>
                  </a:lnTo>
                  <a:cubicBezTo>
                    <a:pt x="919398" y="0"/>
                    <a:pt x="946080" y="11052"/>
                    <a:pt x="965753" y="30725"/>
                  </a:cubicBezTo>
                  <a:cubicBezTo>
                    <a:pt x="985426" y="50398"/>
                    <a:pt x="996478" y="77080"/>
                    <a:pt x="996478" y="104902"/>
                  </a:cubicBezTo>
                  <a:lnTo>
                    <a:pt x="996478" y="131265"/>
                  </a:lnTo>
                  <a:cubicBezTo>
                    <a:pt x="996478" y="159086"/>
                    <a:pt x="985426" y="185768"/>
                    <a:pt x="965753" y="205441"/>
                  </a:cubicBezTo>
                  <a:cubicBezTo>
                    <a:pt x="946080" y="225114"/>
                    <a:pt x="919398" y="236166"/>
                    <a:pt x="891576" y="236166"/>
                  </a:cubicBezTo>
                  <a:lnTo>
                    <a:pt x="104902" y="236166"/>
                  </a:lnTo>
                  <a:cubicBezTo>
                    <a:pt x="77080" y="236166"/>
                    <a:pt x="50398" y="225114"/>
                    <a:pt x="30725" y="205441"/>
                  </a:cubicBezTo>
                  <a:cubicBezTo>
                    <a:pt x="11052" y="185768"/>
                    <a:pt x="0" y="159086"/>
                    <a:pt x="0" y="131265"/>
                  </a:cubicBezTo>
                  <a:lnTo>
                    <a:pt x="0" y="104902"/>
                  </a:lnTo>
                  <a:cubicBezTo>
                    <a:pt x="0" y="77080"/>
                    <a:pt x="11052" y="50398"/>
                    <a:pt x="30725" y="30725"/>
                  </a:cubicBezTo>
                  <a:cubicBezTo>
                    <a:pt x="50398" y="11052"/>
                    <a:pt x="77080" y="0"/>
                    <a:pt x="104902" y="0"/>
                  </a:cubicBezTo>
                  <a:close/>
                </a:path>
              </a:pathLst>
            </a:custGeom>
            <a:solidFill>
              <a:srgbClr val="53A4E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996478" cy="245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3716" y="104340"/>
            <a:ext cx="2714072" cy="47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9"/>
              </a:lnSpc>
            </a:pPr>
            <a:r>
              <a:rPr lang="en-US" sz="1554" spc="-5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algorithmes amplifient certains contenus.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41986" y="580834"/>
            <a:ext cx="542131" cy="394940"/>
            <a:chOff x="0" y="0"/>
            <a:chExt cx="722842" cy="5265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61156"/>
              <a:ext cx="374205" cy="375199"/>
            </a:xfrm>
            <a:custGeom>
              <a:avLst/>
              <a:gdLst/>
              <a:ahLst/>
              <a:cxnLst/>
              <a:rect r="r" b="b" t="t" l="l"/>
              <a:pathLst>
                <a:path h="375199" w="374205">
                  <a:moveTo>
                    <a:pt x="0" y="0"/>
                  </a:moveTo>
                  <a:lnTo>
                    <a:pt x="374205" y="0"/>
                  </a:lnTo>
                  <a:lnTo>
                    <a:pt x="374205" y="375199"/>
                  </a:lnTo>
                  <a:lnTo>
                    <a:pt x="0" y="375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91998" y="0"/>
              <a:ext cx="430843" cy="526586"/>
            </a:xfrm>
            <a:custGeom>
              <a:avLst/>
              <a:gdLst/>
              <a:ahLst/>
              <a:cxnLst/>
              <a:rect r="r" b="b" t="t" l="l"/>
              <a:pathLst>
                <a:path h="526586" w="430843">
                  <a:moveTo>
                    <a:pt x="0" y="0"/>
                  </a:moveTo>
                  <a:lnTo>
                    <a:pt x="430844" y="0"/>
                  </a:lnTo>
                  <a:lnTo>
                    <a:pt x="430844" y="526586"/>
                  </a:lnTo>
                  <a:lnTo>
                    <a:pt x="0" y="526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94771" t="-51336" r="-128104" b="-89304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69903" y="580834"/>
            <a:ext cx="542131" cy="394940"/>
            <a:chOff x="0" y="0"/>
            <a:chExt cx="722842" cy="5265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61156"/>
              <a:ext cx="374205" cy="375199"/>
            </a:xfrm>
            <a:custGeom>
              <a:avLst/>
              <a:gdLst/>
              <a:ahLst/>
              <a:cxnLst/>
              <a:rect r="r" b="b" t="t" l="l"/>
              <a:pathLst>
                <a:path h="375199" w="374205">
                  <a:moveTo>
                    <a:pt x="0" y="0"/>
                  </a:moveTo>
                  <a:lnTo>
                    <a:pt x="374205" y="0"/>
                  </a:lnTo>
                  <a:lnTo>
                    <a:pt x="374205" y="375199"/>
                  </a:lnTo>
                  <a:lnTo>
                    <a:pt x="0" y="375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91998" y="0"/>
              <a:ext cx="430843" cy="526586"/>
            </a:xfrm>
            <a:custGeom>
              <a:avLst/>
              <a:gdLst/>
              <a:ahLst/>
              <a:cxnLst/>
              <a:rect r="r" b="b" t="t" l="l"/>
              <a:pathLst>
                <a:path h="526586" w="430843">
                  <a:moveTo>
                    <a:pt x="0" y="0"/>
                  </a:moveTo>
                  <a:lnTo>
                    <a:pt x="430844" y="0"/>
                  </a:lnTo>
                  <a:lnTo>
                    <a:pt x="430844" y="526586"/>
                  </a:lnTo>
                  <a:lnTo>
                    <a:pt x="0" y="526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94771" t="-51336" r="-128104" b="-89304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497759" y="580834"/>
            <a:ext cx="542131" cy="394940"/>
            <a:chOff x="0" y="0"/>
            <a:chExt cx="722842" cy="5265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61156"/>
              <a:ext cx="374205" cy="375199"/>
            </a:xfrm>
            <a:custGeom>
              <a:avLst/>
              <a:gdLst/>
              <a:ahLst/>
              <a:cxnLst/>
              <a:rect r="r" b="b" t="t" l="l"/>
              <a:pathLst>
                <a:path h="375199" w="374205">
                  <a:moveTo>
                    <a:pt x="0" y="0"/>
                  </a:moveTo>
                  <a:lnTo>
                    <a:pt x="374205" y="0"/>
                  </a:lnTo>
                  <a:lnTo>
                    <a:pt x="374205" y="375199"/>
                  </a:lnTo>
                  <a:lnTo>
                    <a:pt x="0" y="375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91998" y="0"/>
              <a:ext cx="430843" cy="526586"/>
            </a:xfrm>
            <a:custGeom>
              <a:avLst/>
              <a:gdLst/>
              <a:ahLst/>
              <a:cxnLst/>
              <a:rect r="r" b="b" t="t" l="l"/>
              <a:pathLst>
                <a:path h="526586" w="430843">
                  <a:moveTo>
                    <a:pt x="0" y="0"/>
                  </a:moveTo>
                  <a:lnTo>
                    <a:pt x="430844" y="0"/>
                  </a:lnTo>
                  <a:lnTo>
                    <a:pt x="430844" y="526586"/>
                  </a:lnTo>
                  <a:lnTo>
                    <a:pt x="0" y="526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94771" t="-51336" r="-128104" b="-89304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2125615" y="580834"/>
            <a:ext cx="542131" cy="394940"/>
            <a:chOff x="0" y="0"/>
            <a:chExt cx="722842" cy="5265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61156"/>
              <a:ext cx="374205" cy="375199"/>
            </a:xfrm>
            <a:custGeom>
              <a:avLst/>
              <a:gdLst/>
              <a:ahLst/>
              <a:cxnLst/>
              <a:rect r="r" b="b" t="t" l="l"/>
              <a:pathLst>
                <a:path h="375199" w="374205">
                  <a:moveTo>
                    <a:pt x="0" y="0"/>
                  </a:moveTo>
                  <a:lnTo>
                    <a:pt x="374205" y="0"/>
                  </a:lnTo>
                  <a:lnTo>
                    <a:pt x="374205" y="375199"/>
                  </a:lnTo>
                  <a:lnTo>
                    <a:pt x="0" y="375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91998" y="0"/>
              <a:ext cx="430843" cy="526586"/>
            </a:xfrm>
            <a:custGeom>
              <a:avLst/>
              <a:gdLst/>
              <a:ahLst/>
              <a:cxnLst/>
              <a:rect r="r" b="b" t="t" l="l"/>
              <a:pathLst>
                <a:path h="526586" w="430843">
                  <a:moveTo>
                    <a:pt x="0" y="0"/>
                  </a:moveTo>
                  <a:lnTo>
                    <a:pt x="430844" y="0"/>
                  </a:lnTo>
                  <a:lnTo>
                    <a:pt x="430844" y="526586"/>
                  </a:lnTo>
                  <a:lnTo>
                    <a:pt x="0" y="526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94771" t="-51336" r="-128104" b="-89304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29924" y="975774"/>
            <a:ext cx="542131" cy="394940"/>
            <a:chOff x="0" y="0"/>
            <a:chExt cx="722842" cy="52658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61156"/>
              <a:ext cx="374205" cy="375199"/>
            </a:xfrm>
            <a:custGeom>
              <a:avLst/>
              <a:gdLst/>
              <a:ahLst/>
              <a:cxnLst/>
              <a:rect r="r" b="b" t="t" l="l"/>
              <a:pathLst>
                <a:path h="375199" w="374205">
                  <a:moveTo>
                    <a:pt x="0" y="0"/>
                  </a:moveTo>
                  <a:lnTo>
                    <a:pt x="374205" y="0"/>
                  </a:lnTo>
                  <a:lnTo>
                    <a:pt x="374205" y="375199"/>
                  </a:lnTo>
                  <a:lnTo>
                    <a:pt x="0" y="375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91998" y="0"/>
              <a:ext cx="430843" cy="526586"/>
            </a:xfrm>
            <a:custGeom>
              <a:avLst/>
              <a:gdLst/>
              <a:ahLst/>
              <a:cxnLst/>
              <a:rect r="r" b="b" t="t" l="l"/>
              <a:pathLst>
                <a:path h="526586" w="430843">
                  <a:moveTo>
                    <a:pt x="0" y="0"/>
                  </a:moveTo>
                  <a:lnTo>
                    <a:pt x="430844" y="0"/>
                  </a:lnTo>
                  <a:lnTo>
                    <a:pt x="430844" y="526586"/>
                  </a:lnTo>
                  <a:lnTo>
                    <a:pt x="0" y="526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94771" t="-51336" r="-128104" b="-89304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664961" y="975774"/>
            <a:ext cx="542131" cy="394940"/>
            <a:chOff x="0" y="0"/>
            <a:chExt cx="722842" cy="52658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61156"/>
              <a:ext cx="374205" cy="375199"/>
            </a:xfrm>
            <a:custGeom>
              <a:avLst/>
              <a:gdLst/>
              <a:ahLst/>
              <a:cxnLst/>
              <a:rect r="r" b="b" t="t" l="l"/>
              <a:pathLst>
                <a:path h="375199" w="374205">
                  <a:moveTo>
                    <a:pt x="0" y="0"/>
                  </a:moveTo>
                  <a:lnTo>
                    <a:pt x="374205" y="0"/>
                  </a:lnTo>
                  <a:lnTo>
                    <a:pt x="374205" y="375199"/>
                  </a:lnTo>
                  <a:lnTo>
                    <a:pt x="0" y="375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91998" y="0"/>
              <a:ext cx="430843" cy="526586"/>
            </a:xfrm>
            <a:custGeom>
              <a:avLst/>
              <a:gdLst/>
              <a:ahLst/>
              <a:cxnLst/>
              <a:rect r="r" b="b" t="t" l="l"/>
              <a:pathLst>
                <a:path h="526586" w="430843">
                  <a:moveTo>
                    <a:pt x="0" y="0"/>
                  </a:moveTo>
                  <a:lnTo>
                    <a:pt x="430844" y="0"/>
                  </a:lnTo>
                  <a:lnTo>
                    <a:pt x="430844" y="526586"/>
                  </a:lnTo>
                  <a:lnTo>
                    <a:pt x="0" y="526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94771" t="-51336" r="-128104" b="-89304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299998" y="975774"/>
            <a:ext cx="542131" cy="394940"/>
            <a:chOff x="0" y="0"/>
            <a:chExt cx="722842" cy="52658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61156"/>
              <a:ext cx="374205" cy="375199"/>
            </a:xfrm>
            <a:custGeom>
              <a:avLst/>
              <a:gdLst/>
              <a:ahLst/>
              <a:cxnLst/>
              <a:rect r="r" b="b" t="t" l="l"/>
              <a:pathLst>
                <a:path h="375199" w="374205">
                  <a:moveTo>
                    <a:pt x="0" y="0"/>
                  </a:moveTo>
                  <a:lnTo>
                    <a:pt x="374205" y="0"/>
                  </a:lnTo>
                  <a:lnTo>
                    <a:pt x="374205" y="375199"/>
                  </a:lnTo>
                  <a:lnTo>
                    <a:pt x="0" y="375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91998" y="0"/>
              <a:ext cx="430843" cy="526586"/>
            </a:xfrm>
            <a:custGeom>
              <a:avLst/>
              <a:gdLst/>
              <a:ahLst/>
              <a:cxnLst/>
              <a:rect r="r" b="b" t="t" l="l"/>
              <a:pathLst>
                <a:path h="526586" w="430843">
                  <a:moveTo>
                    <a:pt x="0" y="0"/>
                  </a:moveTo>
                  <a:lnTo>
                    <a:pt x="430844" y="0"/>
                  </a:lnTo>
                  <a:lnTo>
                    <a:pt x="430844" y="526586"/>
                  </a:lnTo>
                  <a:lnTo>
                    <a:pt x="0" y="526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94771" t="-51336" r="-128104" b="-89304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935036" y="975774"/>
            <a:ext cx="542131" cy="394940"/>
            <a:chOff x="0" y="0"/>
            <a:chExt cx="722842" cy="52658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61156"/>
              <a:ext cx="374205" cy="375199"/>
            </a:xfrm>
            <a:custGeom>
              <a:avLst/>
              <a:gdLst/>
              <a:ahLst/>
              <a:cxnLst/>
              <a:rect r="r" b="b" t="t" l="l"/>
              <a:pathLst>
                <a:path h="375199" w="374205">
                  <a:moveTo>
                    <a:pt x="0" y="0"/>
                  </a:moveTo>
                  <a:lnTo>
                    <a:pt x="374205" y="0"/>
                  </a:lnTo>
                  <a:lnTo>
                    <a:pt x="374205" y="375199"/>
                  </a:lnTo>
                  <a:lnTo>
                    <a:pt x="0" y="375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91998" y="0"/>
              <a:ext cx="430843" cy="526586"/>
            </a:xfrm>
            <a:custGeom>
              <a:avLst/>
              <a:gdLst/>
              <a:ahLst/>
              <a:cxnLst/>
              <a:rect r="r" b="b" t="t" l="l"/>
              <a:pathLst>
                <a:path h="526586" w="430843">
                  <a:moveTo>
                    <a:pt x="0" y="0"/>
                  </a:moveTo>
                  <a:lnTo>
                    <a:pt x="430844" y="0"/>
                  </a:lnTo>
                  <a:lnTo>
                    <a:pt x="430844" y="526586"/>
                  </a:lnTo>
                  <a:lnTo>
                    <a:pt x="0" y="526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94771" t="-51336" r="-128104" b="-89304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570073" y="975774"/>
            <a:ext cx="542131" cy="394940"/>
            <a:chOff x="0" y="0"/>
            <a:chExt cx="722842" cy="52658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61156"/>
              <a:ext cx="374205" cy="375199"/>
            </a:xfrm>
            <a:custGeom>
              <a:avLst/>
              <a:gdLst/>
              <a:ahLst/>
              <a:cxnLst/>
              <a:rect r="r" b="b" t="t" l="l"/>
              <a:pathLst>
                <a:path h="375199" w="374205">
                  <a:moveTo>
                    <a:pt x="0" y="0"/>
                  </a:moveTo>
                  <a:lnTo>
                    <a:pt x="374205" y="0"/>
                  </a:lnTo>
                  <a:lnTo>
                    <a:pt x="374205" y="375199"/>
                  </a:lnTo>
                  <a:lnTo>
                    <a:pt x="0" y="375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91998" y="0"/>
              <a:ext cx="430843" cy="526586"/>
            </a:xfrm>
            <a:custGeom>
              <a:avLst/>
              <a:gdLst/>
              <a:ahLst/>
              <a:cxnLst/>
              <a:rect r="r" b="b" t="t" l="l"/>
              <a:pathLst>
                <a:path h="526586" w="430843">
                  <a:moveTo>
                    <a:pt x="0" y="0"/>
                  </a:moveTo>
                  <a:lnTo>
                    <a:pt x="430844" y="0"/>
                  </a:lnTo>
                  <a:lnTo>
                    <a:pt x="430844" y="526586"/>
                  </a:lnTo>
                  <a:lnTo>
                    <a:pt x="0" y="526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94771" t="-51336" r="-128104" b="-89304"/>
              </a:stretch>
            </a:blip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143716" y="1581347"/>
            <a:ext cx="1994504" cy="941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9"/>
              </a:lnSpc>
            </a:pPr>
            <a:r>
              <a:rPr lang="en-US" sz="1554" spc="-5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tandis que des murs invisibles sont dressés autour de certains comptes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463048" y="2649505"/>
            <a:ext cx="1464331" cy="262366"/>
            <a:chOff x="0" y="0"/>
            <a:chExt cx="1318104" cy="23616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18104" cy="236166"/>
            </a:xfrm>
            <a:custGeom>
              <a:avLst/>
              <a:gdLst/>
              <a:ahLst/>
              <a:cxnLst/>
              <a:rect r="r" b="b" t="t" l="l"/>
              <a:pathLst>
                <a:path h="236166" w="1318104">
                  <a:moveTo>
                    <a:pt x="79305" y="0"/>
                  </a:moveTo>
                  <a:lnTo>
                    <a:pt x="1238799" y="0"/>
                  </a:lnTo>
                  <a:cubicBezTo>
                    <a:pt x="1259832" y="0"/>
                    <a:pt x="1280003" y="8355"/>
                    <a:pt x="1294876" y="23228"/>
                  </a:cubicBezTo>
                  <a:cubicBezTo>
                    <a:pt x="1309749" y="38100"/>
                    <a:pt x="1318104" y="58272"/>
                    <a:pt x="1318104" y="79305"/>
                  </a:cubicBezTo>
                  <a:lnTo>
                    <a:pt x="1318104" y="156861"/>
                  </a:lnTo>
                  <a:cubicBezTo>
                    <a:pt x="1318104" y="177894"/>
                    <a:pt x="1309749" y="198066"/>
                    <a:pt x="1294876" y="212938"/>
                  </a:cubicBezTo>
                  <a:cubicBezTo>
                    <a:pt x="1280003" y="227811"/>
                    <a:pt x="1259832" y="236166"/>
                    <a:pt x="1238799" y="236166"/>
                  </a:cubicBezTo>
                  <a:lnTo>
                    <a:pt x="79305" y="236166"/>
                  </a:lnTo>
                  <a:cubicBezTo>
                    <a:pt x="58272" y="236166"/>
                    <a:pt x="38100" y="227811"/>
                    <a:pt x="23228" y="212938"/>
                  </a:cubicBezTo>
                  <a:cubicBezTo>
                    <a:pt x="8355" y="198066"/>
                    <a:pt x="0" y="177894"/>
                    <a:pt x="0" y="156861"/>
                  </a:cubicBezTo>
                  <a:lnTo>
                    <a:pt x="0" y="79305"/>
                  </a:lnTo>
                  <a:cubicBezTo>
                    <a:pt x="0" y="58272"/>
                    <a:pt x="8355" y="38100"/>
                    <a:pt x="23228" y="23228"/>
                  </a:cubicBezTo>
                  <a:cubicBezTo>
                    <a:pt x="38100" y="8355"/>
                    <a:pt x="58272" y="0"/>
                    <a:pt x="79305" y="0"/>
                  </a:cubicBezTo>
                  <a:close/>
                </a:path>
              </a:pathLst>
            </a:custGeom>
            <a:solidFill>
              <a:srgbClr val="53A4E5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9525"/>
              <a:ext cx="1318104" cy="245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756880" y="2667874"/>
            <a:ext cx="2170499" cy="243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9"/>
              </a:lnSpc>
            </a:pPr>
            <a:r>
              <a:rPr lang="en-US" sz="1554" spc="-5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c’est le “shadow ban”.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0990" y="150495"/>
            <a:ext cx="2708910" cy="2708910"/>
            <a:chOff x="0" y="0"/>
            <a:chExt cx="3611880" cy="3611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48586"/>
              <a:ext cx="3549322" cy="3263294"/>
            </a:xfrm>
            <a:custGeom>
              <a:avLst/>
              <a:gdLst/>
              <a:ahLst/>
              <a:cxnLst/>
              <a:rect r="r" b="b" t="t" l="l"/>
              <a:pathLst>
                <a:path h="3263294" w="3549322">
                  <a:moveTo>
                    <a:pt x="0" y="0"/>
                  </a:moveTo>
                  <a:lnTo>
                    <a:pt x="3549322" y="0"/>
                  </a:lnTo>
                  <a:lnTo>
                    <a:pt x="3549322" y="3263294"/>
                  </a:lnTo>
                  <a:lnTo>
                    <a:pt x="0" y="32632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10682" r="-1762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2182918" y="2302129"/>
              <a:ext cx="1309751" cy="130975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A4E5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</p:grpSp>
      <p:grpSp>
        <p:nvGrpSpPr>
          <p:cNvPr name="Group 7" id="7"/>
          <p:cNvGrpSpPr/>
          <p:nvPr/>
        </p:nvGrpSpPr>
        <p:grpSpPr>
          <a:xfrm rot="0">
            <a:off x="70641" y="1805940"/>
            <a:ext cx="1944727" cy="1033224"/>
            <a:chOff x="0" y="0"/>
            <a:chExt cx="1750528" cy="9300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50528" cy="930047"/>
            </a:xfrm>
            <a:custGeom>
              <a:avLst/>
              <a:gdLst/>
              <a:ahLst/>
              <a:cxnLst/>
              <a:rect r="r" b="b" t="t" l="l"/>
              <a:pathLst>
                <a:path h="930047" w="1750528">
                  <a:moveTo>
                    <a:pt x="59715" y="0"/>
                  </a:moveTo>
                  <a:lnTo>
                    <a:pt x="1690813" y="0"/>
                  </a:lnTo>
                  <a:cubicBezTo>
                    <a:pt x="1723792" y="0"/>
                    <a:pt x="1750528" y="26735"/>
                    <a:pt x="1750528" y="59715"/>
                  </a:cubicBezTo>
                  <a:lnTo>
                    <a:pt x="1750528" y="870332"/>
                  </a:lnTo>
                  <a:cubicBezTo>
                    <a:pt x="1750528" y="903311"/>
                    <a:pt x="1723792" y="930047"/>
                    <a:pt x="1690813" y="930047"/>
                  </a:cubicBezTo>
                  <a:lnTo>
                    <a:pt x="59715" y="930047"/>
                  </a:lnTo>
                  <a:cubicBezTo>
                    <a:pt x="26735" y="930047"/>
                    <a:pt x="0" y="903311"/>
                    <a:pt x="0" y="870332"/>
                  </a:cubicBezTo>
                  <a:lnTo>
                    <a:pt x="0" y="59715"/>
                  </a:lnTo>
                  <a:cubicBezTo>
                    <a:pt x="0" y="26735"/>
                    <a:pt x="26735" y="0"/>
                    <a:pt x="5971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750528" cy="939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015367" y="1932258"/>
            <a:ext cx="776652" cy="776652"/>
          </a:xfrm>
          <a:custGeom>
            <a:avLst/>
            <a:gdLst/>
            <a:ahLst/>
            <a:cxnLst/>
            <a:rect r="r" b="b" t="t" l="l"/>
            <a:pathLst>
              <a:path h="776652" w="776652">
                <a:moveTo>
                  <a:pt x="0" y="0"/>
                </a:moveTo>
                <a:lnTo>
                  <a:pt x="776653" y="0"/>
                </a:lnTo>
                <a:lnTo>
                  <a:pt x="776653" y="776652"/>
                </a:lnTo>
                <a:lnTo>
                  <a:pt x="0" y="77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49055" y="1153101"/>
            <a:ext cx="665313" cy="652839"/>
          </a:xfrm>
          <a:custGeom>
            <a:avLst/>
            <a:gdLst/>
            <a:ahLst/>
            <a:cxnLst/>
            <a:rect r="r" b="b" t="t" l="l"/>
            <a:pathLst>
              <a:path h="652839" w="665313">
                <a:moveTo>
                  <a:pt x="0" y="0"/>
                </a:moveTo>
                <a:lnTo>
                  <a:pt x="665313" y="0"/>
                </a:lnTo>
                <a:lnTo>
                  <a:pt x="665313" y="652839"/>
                </a:lnTo>
                <a:lnTo>
                  <a:pt x="0" y="6528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3716" y="1872759"/>
            <a:ext cx="1801449" cy="941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9"/>
              </a:lnSpc>
            </a:pPr>
            <a:r>
              <a:rPr lang="en-US" sz="1554" spc="-5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Mais l’algorithme produit un espace qui fausse le partage d’idées.</a:t>
            </a:r>
            <a:r>
              <a:rPr lang="en-US" sz="1554" spc="-5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641" y="122013"/>
            <a:ext cx="2936167" cy="27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0"/>
              </a:lnSpc>
            </a:pPr>
            <a:r>
              <a:rPr lang="en-US" sz="1773" spc="-6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rester sur X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315657" y="856338"/>
            <a:ext cx="678431" cy="494233"/>
            <a:chOff x="0" y="0"/>
            <a:chExt cx="904575" cy="65897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76531"/>
              <a:ext cx="468286" cy="469530"/>
            </a:xfrm>
            <a:custGeom>
              <a:avLst/>
              <a:gdLst/>
              <a:ahLst/>
              <a:cxnLst/>
              <a:rect r="r" b="b" t="t" l="l"/>
              <a:pathLst>
                <a:path h="469530" w="468286">
                  <a:moveTo>
                    <a:pt x="0" y="0"/>
                  </a:moveTo>
                  <a:lnTo>
                    <a:pt x="468286" y="0"/>
                  </a:lnTo>
                  <a:lnTo>
                    <a:pt x="468286" y="469530"/>
                  </a:lnTo>
                  <a:lnTo>
                    <a:pt x="0" y="4695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65411" y="0"/>
              <a:ext cx="539164" cy="658978"/>
            </a:xfrm>
            <a:custGeom>
              <a:avLst/>
              <a:gdLst/>
              <a:ahLst/>
              <a:cxnLst/>
              <a:rect r="r" b="b" t="t" l="l"/>
              <a:pathLst>
                <a:path h="658978" w="539164">
                  <a:moveTo>
                    <a:pt x="0" y="0"/>
                  </a:moveTo>
                  <a:lnTo>
                    <a:pt x="539164" y="0"/>
                  </a:lnTo>
                  <a:lnTo>
                    <a:pt x="539164" y="658978"/>
                  </a:lnTo>
                  <a:lnTo>
                    <a:pt x="0" y="6589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94771" t="-51336" r="-128104" b="-89304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43716" y="856338"/>
            <a:ext cx="705289" cy="494233"/>
            <a:chOff x="0" y="0"/>
            <a:chExt cx="940385" cy="65897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72099" y="189448"/>
              <a:ext cx="468286" cy="469530"/>
            </a:xfrm>
            <a:custGeom>
              <a:avLst/>
              <a:gdLst/>
              <a:ahLst/>
              <a:cxnLst/>
              <a:rect r="r" b="b" t="t" l="l"/>
              <a:pathLst>
                <a:path h="469530" w="468286">
                  <a:moveTo>
                    <a:pt x="0" y="0"/>
                  </a:moveTo>
                  <a:lnTo>
                    <a:pt x="468286" y="0"/>
                  </a:lnTo>
                  <a:lnTo>
                    <a:pt x="468286" y="469530"/>
                  </a:lnTo>
                  <a:lnTo>
                    <a:pt x="0" y="4695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true" flipV="false" rot="0">
              <a:off x="0" y="0"/>
              <a:ext cx="539164" cy="658978"/>
            </a:xfrm>
            <a:custGeom>
              <a:avLst/>
              <a:gdLst/>
              <a:ahLst/>
              <a:cxnLst/>
              <a:rect r="r" b="b" t="t" l="l"/>
              <a:pathLst>
                <a:path h="658978" w="539164">
                  <a:moveTo>
                    <a:pt x="539164" y="0"/>
                  </a:moveTo>
                  <a:lnTo>
                    <a:pt x="0" y="0"/>
                  </a:lnTo>
                  <a:lnTo>
                    <a:pt x="0" y="658978"/>
                  </a:lnTo>
                  <a:lnTo>
                    <a:pt x="539164" y="658978"/>
                  </a:lnTo>
                  <a:lnTo>
                    <a:pt x="539164" y="0"/>
                  </a:lnTo>
                  <a:close/>
                </a:path>
              </a:pathLst>
            </a:custGeom>
            <a:blipFill>
              <a:blip r:embed="rId8"/>
              <a:stretch>
                <a:fillRect l="-294771" t="-51336" r="-128104" b="-89304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9061" y="2396863"/>
            <a:ext cx="1139088" cy="613037"/>
          </a:xfrm>
          <a:custGeom>
            <a:avLst/>
            <a:gdLst/>
            <a:ahLst/>
            <a:cxnLst/>
            <a:rect r="r" b="b" t="t" l="l"/>
            <a:pathLst>
              <a:path h="613037" w="1139088">
                <a:moveTo>
                  <a:pt x="0" y="0"/>
                </a:moveTo>
                <a:lnTo>
                  <a:pt x="1139088" y="0"/>
                </a:lnTo>
                <a:lnTo>
                  <a:pt x="1139088" y="613037"/>
                </a:lnTo>
                <a:lnTo>
                  <a:pt x="0" y="613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555703"/>
            <a:ext cx="1679228" cy="2454197"/>
          </a:xfrm>
          <a:custGeom>
            <a:avLst/>
            <a:gdLst/>
            <a:ahLst/>
            <a:cxnLst/>
            <a:rect r="r" b="b" t="t" l="l"/>
            <a:pathLst>
              <a:path h="2454197" w="1679228">
                <a:moveTo>
                  <a:pt x="0" y="0"/>
                </a:moveTo>
                <a:lnTo>
                  <a:pt x="1679228" y="0"/>
                </a:lnTo>
                <a:lnTo>
                  <a:pt x="1679228" y="2454197"/>
                </a:lnTo>
                <a:lnTo>
                  <a:pt x="0" y="24541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0238" b="-2184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3716" y="104340"/>
            <a:ext cx="2714072" cy="243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9"/>
              </a:lnSpc>
            </a:pPr>
            <a:r>
              <a:rPr lang="en-US" sz="1554" spc="-5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Hall est prophétique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7239" y="650490"/>
            <a:ext cx="1620550" cy="1333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8"/>
              </a:lnSpc>
            </a:pPr>
            <a:r>
              <a:rPr lang="en-US" sz="1293" spc="-45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“Au cours de son développement culturel, l’homme s’est domestiqué lui-même, créant ainsi une série de mondes nouveaux.”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122913" y="2409658"/>
            <a:ext cx="620085" cy="512345"/>
          </a:xfrm>
          <a:custGeom>
            <a:avLst/>
            <a:gdLst/>
            <a:ahLst/>
            <a:cxnLst/>
            <a:rect r="r" b="b" t="t" l="l"/>
            <a:pathLst>
              <a:path h="512345" w="620085">
                <a:moveTo>
                  <a:pt x="620085" y="0"/>
                </a:moveTo>
                <a:lnTo>
                  <a:pt x="0" y="0"/>
                </a:lnTo>
                <a:lnTo>
                  <a:pt x="0" y="512345"/>
                </a:lnTo>
                <a:lnTo>
                  <a:pt x="620085" y="512345"/>
                </a:lnTo>
                <a:lnTo>
                  <a:pt x="620085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377084" y="2468361"/>
            <a:ext cx="542131" cy="394940"/>
            <a:chOff x="0" y="0"/>
            <a:chExt cx="722842" cy="5265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61156"/>
              <a:ext cx="374205" cy="375199"/>
            </a:xfrm>
            <a:custGeom>
              <a:avLst/>
              <a:gdLst/>
              <a:ahLst/>
              <a:cxnLst/>
              <a:rect r="r" b="b" t="t" l="l"/>
              <a:pathLst>
                <a:path h="375199" w="374205">
                  <a:moveTo>
                    <a:pt x="0" y="0"/>
                  </a:moveTo>
                  <a:lnTo>
                    <a:pt x="374205" y="0"/>
                  </a:lnTo>
                  <a:lnTo>
                    <a:pt x="374205" y="375199"/>
                  </a:lnTo>
                  <a:lnTo>
                    <a:pt x="0" y="375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91998" y="0"/>
              <a:ext cx="430843" cy="526586"/>
            </a:xfrm>
            <a:custGeom>
              <a:avLst/>
              <a:gdLst/>
              <a:ahLst/>
              <a:cxnLst/>
              <a:rect r="r" b="b" t="t" l="l"/>
              <a:pathLst>
                <a:path h="526586" w="430843">
                  <a:moveTo>
                    <a:pt x="0" y="0"/>
                  </a:moveTo>
                  <a:lnTo>
                    <a:pt x="430844" y="0"/>
                  </a:lnTo>
                  <a:lnTo>
                    <a:pt x="430844" y="526586"/>
                  </a:lnTo>
                  <a:lnTo>
                    <a:pt x="0" y="526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94771" t="-51336" r="-128104" b="-89304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DAGdDbftFbE</dc:identifier>
  <dcterms:modified xsi:type="dcterms:W3CDTF">2011-08-01T06:04:30Z</dcterms:modified>
  <cp:revision>1</cp:revision>
  <dc:title>Proxémie</dc:title>
</cp:coreProperties>
</file>