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3009900" cy="3009900"/>
  <p:notesSz cx="6858000" cy="9144000"/>
  <p:embeddedFontLst>
    <p:embeddedFont>
      <p:font typeface="Rockstone" charset="1" panose="00000000000000000000"/>
      <p:regular r:id="rId19"/>
    </p:embeddedFont>
    <p:embeddedFont>
      <p:font typeface="Lovelo" charset="1" panose="02000000000000000000"/>
      <p:regular r:id="rId20"/>
    </p:embeddedFont>
    <p:embeddedFont>
      <p:font typeface="Poppins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png" Type="http://schemas.openxmlformats.org/officeDocument/2006/relationships/image"/><Relationship Id="rId5" Target="../media/image24.jpe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81146" y="477595"/>
            <a:ext cx="1795303" cy="1671354"/>
          </a:xfrm>
          <a:custGeom>
            <a:avLst/>
            <a:gdLst/>
            <a:ahLst/>
            <a:cxnLst/>
            <a:rect r="r" b="b" t="t" l="l"/>
            <a:pathLst>
              <a:path h="1671354" w="1795303">
                <a:moveTo>
                  <a:pt x="0" y="0"/>
                </a:moveTo>
                <a:lnTo>
                  <a:pt x="1795302" y="0"/>
                </a:lnTo>
                <a:lnTo>
                  <a:pt x="1795302" y="1671354"/>
                </a:lnTo>
                <a:lnTo>
                  <a:pt x="0" y="1671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293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6817" y="944312"/>
            <a:ext cx="1203960" cy="893119"/>
          </a:xfrm>
          <a:custGeom>
            <a:avLst/>
            <a:gdLst/>
            <a:ahLst/>
            <a:cxnLst/>
            <a:rect r="r" b="b" t="t" l="l"/>
            <a:pathLst>
              <a:path h="893119" w="1203960">
                <a:moveTo>
                  <a:pt x="0" y="0"/>
                </a:moveTo>
                <a:lnTo>
                  <a:pt x="1203960" y="0"/>
                </a:lnTo>
                <a:lnTo>
                  <a:pt x="1203960" y="893120"/>
                </a:lnTo>
                <a:lnTo>
                  <a:pt x="0" y="8931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061" y="2148949"/>
            <a:ext cx="2893777" cy="780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1"/>
              </a:lnSpc>
            </a:pPr>
            <a:r>
              <a:rPr lang="en-US" sz="2855" spc="305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De la Sagesse</a:t>
            </a:r>
          </a:p>
          <a:p>
            <a:pPr algn="ctr">
              <a:lnSpc>
                <a:spcPts val="2741"/>
              </a:lnSpc>
            </a:pPr>
            <a:r>
              <a:rPr lang="en-US" sz="2855" spc="305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des foules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061" y="83978"/>
            <a:ext cx="2893777" cy="434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41"/>
              </a:lnSpc>
            </a:pPr>
            <a:r>
              <a:rPr lang="en-US" sz="2855" spc="305">
                <a:solidFill>
                  <a:srgbClr val="FFFFFF"/>
                </a:solidFill>
                <a:latin typeface="Rockstone"/>
                <a:ea typeface="Rockstone"/>
                <a:cs typeface="Rockstone"/>
                <a:sym typeface="Rockstone"/>
              </a:rPr>
              <a:t>Les conditions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356" y="910139"/>
            <a:ext cx="1017048" cy="256620"/>
            <a:chOff x="0" y="0"/>
            <a:chExt cx="915486" cy="230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15486" cy="230994"/>
            </a:xfrm>
            <a:custGeom>
              <a:avLst/>
              <a:gdLst/>
              <a:ahLst/>
              <a:cxnLst/>
              <a:rect r="r" b="b" t="t" l="l"/>
              <a:pathLst>
                <a:path h="230994" w="915486">
                  <a:moveTo>
                    <a:pt x="114182" y="0"/>
                  </a:moveTo>
                  <a:lnTo>
                    <a:pt x="801304" y="0"/>
                  </a:lnTo>
                  <a:cubicBezTo>
                    <a:pt x="864365" y="0"/>
                    <a:pt x="915486" y="51121"/>
                    <a:pt x="915486" y="114182"/>
                  </a:cubicBezTo>
                  <a:lnTo>
                    <a:pt x="915486" y="116812"/>
                  </a:lnTo>
                  <a:cubicBezTo>
                    <a:pt x="915486" y="147095"/>
                    <a:pt x="903456" y="176138"/>
                    <a:pt x="882043" y="197551"/>
                  </a:cubicBezTo>
                  <a:cubicBezTo>
                    <a:pt x="860630" y="218965"/>
                    <a:pt x="831587" y="230994"/>
                    <a:pt x="801304" y="230994"/>
                  </a:cubicBezTo>
                  <a:lnTo>
                    <a:pt x="114182" y="230994"/>
                  </a:lnTo>
                  <a:cubicBezTo>
                    <a:pt x="83899" y="230994"/>
                    <a:pt x="54857" y="218965"/>
                    <a:pt x="33443" y="197551"/>
                  </a:cubicBezTo>
                  <a:cubicBezTo>
                    <a:pt x="12030" y="176138"/>
                    <a:pt x="0" y="147095"/>
                    <a:pt x="0" y="116812"/>
                  </a:cubicBezTo>
                  <a:lnTo>
                    <a:pt x="0" y="114182"/>
                  </a:lnTo>
                  <a:cubicBezTo>
                    <a:pt x="0" y="83899"/>
                    <a:pt x="12030" y="54857"/>
                    <a:pt x="33443" y="33443"/>
                  </a:cubicBezTo>
                  <a:cubicBezTo>
                    <a:pt x="54857" y="12030"/>
                    <a:pt x="83899" y="0"/>
                    <a:pt x="114182" y="0"/>
                  </a:cubicBezTo>
                  <a:close/>
                </a:path>
              </a:pathLst>
            </a:custGeom>
            <a:solidFill>
              <a:srgbClr val="FF9CB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915486" cy="240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2687" y="125486"/>
            <a:ext cx="2810228" cy="65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6"/>
              </a:lnSpc>
            </a:pPr>
            <a:r>
              <a:rPr lang="en-US" sz="152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Mais la sagesse des foules  ne se manifeste que sous certaines conditions 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687" y="943006"/>
            <a:ext cx="1134161" cy="22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6"/>
              </a:lnSpc>
            </a:pPr>
            <a:r>
              <a:rPr lang="en-US" sz="1522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Diversité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3356" y="1447932"/>
            <a:ext cx="1467619" cy="249090"/>
            <a:chOff x="0" y="0"/>
            <a:chExt cx="1321064" cy="2242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1064" cy="224216"/>
            </a:xfrm>
            <a:custGeom>
              <a:avLst/>
              <a:gdLst/>
              <a:ahLst/>
              <a:cxnLst/>
              <a:rect r="r" b="b" t="t" l="l"/>
              <a:pathLst>
                <a:path h="224216" w="1321064">
                  <a:moveTo>
                    <a:pt x="79127" y="0"/>
                  </a:moveTo>
                  <a:lnTo>
                    <a:pt x="1241936" y="0"/>
                  </a:lnTo>
                  <a:cubicBezTo>
                    <a:pt x="1285637" y="0"/>
                    <a:pt x="1321064" y="35427"/>
                    <a:pt x="1321064" y="79127"/>
                  </a:cubicBezTo>
                  <a:lnTo>
                    <a:pt x="1321064" y="145088"/>
                  </a:lnTo>
                  <a:cubicBezTo>
                    <a:pt x="1321064" y="166074"/>
                    <a:pt x="1312727" y="186201"/>
                    <a:pt x="1297888" y="201040"/>
                  </a:cubicBezTo>
                  <a:cubicBezTo>
                    <a:pt x="1283049" y="215879"/>
                    <a:pt x="1262922" y="224216"/>
                    <a:pt x="1241936" y="224216"/>
                  </a:cubicBezTo>
                  <a:lnTo>
                    <a:pt x="79127" y="224216"/>
                  </a:lnTo>
                  <a:cubicBezTo>
                    <a:pt x="35427" y="224216"/>
                    <a:pt x="0" y="188789"/>
                    <a:pt x="0" y="145088"/>
                  </a:cubicBezTo>
                  <a:lnTo>
                    <a:pt x="0" y="79127"/>
                  </a:lnTo>
                  <a:cubicBezTo>
                    <a:pt x="0" y="35427"/>
                    <a:pt x="35427" y="0"/>
                    <a:pt x="79127" y="0"/>
                  </a:cubicBezTo>
                  <a:close/>
                </a:path>
              </a:pathLst>
            </a:custGeom>
            <a:solidFill>
              <a:srgbClr val="FF9CB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1321064" cy="233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2687" y="1473268"/>
            <a:ext cx="1467619" cy="22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6"/>
              </a:lnSpc>
            </a:pPr>
            <a:r>
              <a:rPr lang="en-US" sz="1522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Indépendance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83356" y="2153617"/>
            <a:ext cx="1865509" cy="243904"/>
            <a:chOff x="0" y="0"/>
            <a:chExt cx="1679220" cy="2195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9221" cy="219548"/>
            </a:xfrm>
            <a:custGeom>
              <a:avLst/>
              <a:gdLst/>
              <a:ahLst/>
              <a:cxnLst/>
              <a:rect r="r" b="b" t="t" l="l"/>
              <a:pathLst>
                <a:path h="219548" w="1679221">
                  <a:moveTo>
                    <a:pt x="62250" y="0"/>
                  </a:moveTo>
                  <a:lnTo>
                    <a:pt x="1616970" y="0"/>
                  </a:lnTo>
                  <a:cubicBezTo>
                    <a:pt x="1651350" y="0"/>
                    <a:pt x="1679221" y="27870"/>
                    <a:pt x="1679221" y="62250"/>
                  </a:cubicBezTo>
                  <a:lnTo>
                    <a:pt x="1679221" y="157297"/>
                  </a:lnTo>
                  <a:cubicBezTo>
                    <a:pt x="1679221" y="191677"/>
                    <a:pt x="1651350" y="219548"/>
                    <a:pt x="1616970" y="219548"/>
                  </a:cubicBezTo>
                  <a:lnTo>
                    <a:pt x="62250" y="219548"/>
                  </a:lnTo>
                  <a:cubicBezTo>
                    <a:pt x="27870" y="219548"/>
                    <a:pt x="0" y="191677"/>
                    <a:pt x="0" y="157297"/>
                  </a:cubicBezTo>
                  <a:lnTo>
                    <a:pt x="0" y="62250"/>
                  </a:lnTo>
                  <a:cubicBezTo>
                    <a:pt x="0" y="27870"/>
                    <a:pt x="27870" y="0"/>
                    <a:pt x="62250" y="0"/>
                  </a:cubicBezTo>
                  <a:close/>
                </a:path>
              </a:pathLst>
            </a:custGeom>
            <a:solidFill>
              <a:srgbClr val="FF9CB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1679220" cy="2290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12687" y="2178953"/>
            <a:ext cx="1836178" cy="2237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6"/>
              </a:lnSpc>
            </a:pPr>
            <a:r>
              <a:rPr lang="en-US" sz="1522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Décentralisation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0990" y="1166759"/>
            <a:ext cx="2336150" cy="177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0"/>
              </a:lnSpc>
            </a:pPr>
            <a:r>
              <a:rPr lang="en-US" sz="11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Divers milieux, diverses idées.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36875" y="1697022"/>
            <a:ext cx="1809637" cy="348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0"/>
              </a:lnSpc>
            </a:pPr>
            <a:r>
              <a:rPr lang="en-US" sz="11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Les avis s’expriment sans influence.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36875" y="2402706"/>
            <a:ext cx="1809637" cy="348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0"/>
              </a:lnSpc>
            </a:pPr>
            <a:r>
              <a:rPr lang="en-US" sz="119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Les avis sont directement agrégés.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2146512" y="1548994"/>
            <a:ext cx="609633" cy="993218"/>
            <a:chOff x="0" y="0"/>
            <a:chExt cx="812844" cy="132429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535831"/>
              <a:ext cx="812844" cy="788459"/>
            </a:xfrm>
            <a:custGeom>
              <a:avLst/>
              <a:gdLst/>
              <a:ahLst/>
              <a:cxnLst/>
              <a:rect r="r" b="b" t="t" l="l"/>
              <a:pathLst>
                <a:path h="788459" w="812844">
                  <a:moveTo>
                    <a:pt x="0" y="0"/>
                  </a:moveTo>
                  <a:lnTo>
                    <a:pt x="812844" y="0"/>
                  </a:lnTo>
                  <a:lnTo>
                    <a:pt x="812844" y="788460"/>
                  </a:lnTo>
                  <a:lnTo>
                    <a:pt x="0" y="7884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131755" y="0"/>
              <a:ext cx="624709" cy="533105"/>
            </a:xfrm>
            <a:custGeom>
              <a:avLst/>
              <a:gdLst/>
              <a:ahLst/>
              <a:cxnLst/>
              <a:rect r="r" b="b" t="t" l="l"/>
              <a:pathLst>
                <a:path h="533105" w="624709">
                  <a:moveTo>
                    <a:pt x="0" y="0"/>
                  </a:moveTo>
                  <a:lnTo>
                    <a:pt x="624709" y="0"/>
                  </a:lnTo>
                  <a:lnTo>
                    <a:pt x="624709" y="533105"/>
                  </a:lnTo>
                  <a:lnTo>
                    <a:pt x="0" y="5331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18516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6276" y="942621"/>
            <a:ext cx="1643891" cy="1881420"/>
          </a:xfrm>
          <a:custGeom>
            <a:avLst/>
            <a:gdLst/>
            <a:ahLst/>
            <a:cxnLst/>
            <a:rect r="r" b="b" t="t" l="l"/>
            <a:pathLst>
              <a:path h="1881420" w="1643891">
                <a:moveTo>
                  <a:pt x="0" y="0"/>
                </a:moveTo>
                <a:lnTo>
                  <a:pt x="1643891" y="0"/>
                </a:lnTo>
                <a:lnTo>
                  <a:pt x="1643891" y="1881419"/>
                </a:lnTo>
                <a:lnTo>
                  <a:pt x="0" y="18814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62262" y="942621"/>
            <a:ext cx="1247638" cy="275180"/>
            <a:chOff x="0" y="0"/>
            <a:chExt cx="1663517" cy="36690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454137" cy="366906"/>
              <a:chOff x="0" y="0"/>
              <a:chExt cx="915486" cy="23099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915486" cy="230994"/>
              </a:xfrm>
              <a:custGeom>
                <a:avLst/>
                <a:gdLst/>
                <a:ahLst/>
                <a:cxnLst/>
                <a:rect r="r" b="b" t="t" l="l"/>
                <a:pathLst>
                  <a:path h="230994" w="915486">
                    <a:moveTo>
                      <a:pt x="114182" y="0"/>
                    </a:moveTo>
                    <a:lnTo>
                      <a:pt x="801304" y="0"/>
                    </a:lnTo>
                    <a:cubicBezTo>
                      <a:pt x="864365" y="0"/>
                      <a:pt x="915486" y="51121"/>
                      <a:pt x="915486" y="114182"/>
                    </a:cubicBezTo>
                    <a:lnTo>
                      <a:pt x="915486" y="116812"/>
                    </a:lnTo>
                    <a:cubicBezTo>
                      <a:pt x="915486" y="147095"/>
                      <a:pt x="903456" y="176138"/>
                      <a:pt x="882043" y="197551"/>
                    </a:cubicBezTo>
                    <a:cubicBezTo>
                      <a:pt x="860630" y="218965"/>
                      <a:pt x="831587" y="230994"/>
                      <a:pt x="801304" y="230994"/>
                    </a:cubicBezTo>
                    <a:lnTo>
                      <a:pt x="114182" y="230994"/>
                    </a:lnTo>
                    <a:cubicBezTo>
                      <a:pt x="83899" y="230994"/>
                      <a:pt x="54857" y="218965"/>
                      <a:pt x="33443" y="197551"/>
                    </a:cubicBezTo>
                    <a:cubicBezTo>
                      <a:pt x="12030" y="176138"/>
                      <a:pt x="0" y="147095"/>
                      <a:pt x="0" y="116812"/>
                    </a:cubicBezTo>
                    <a:lnTo>
                      <a:pt x="0" y="114182"/>
                    </a:lnTo>
                    <a:cubicBezTo>
                      <a:pt x="0" y="83899"/>
                      <a:pt x="12030" y="54857"/>
                      <a:pt x="33443" y="33443"/>
                    </a:cubicBezTo>
                    <a:cubicBezTo>
                      <a:pt x="54857" y="12030"/>
                      <a:pt x="83899" y="0"/>
                      <a:pt x="114182" y="0"/>
                    </a:cubicBezTo>
                    <a:close/>
                  </a:path>
                </a:pathLst>
              </a:custGeom>
              <a:solidFill>
                <a:srgbClr val="FF9CB8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"/>
                <a:ext cx="915486" cy="24051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39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41936" y="56517"/>
              <a:ext cx="1621581" cy="3103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93"/>
                </a:lnSpc>
              </a:pPr>
              <a:r>
                <a:rPr lang="en-US" sz="1632">
                  <a:solidFill>
                    <a:srgbClr val="000000"/>
                  </a:solidFill>
                  <a:latin typeface="Lovelo"/>
                  <a:ea typeface="Lovelo"/>
                  <a:cs typeface="Lovelo"/>
                  <a:sym typeface="Lovelo"/>
                </a:rPr>
                <a:t>Diversité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356" y="1749778"/>
            <a:ext cx="1605213" cy="267104"/>
            <a:chOff x="0" y="0"/>
            <a:chExt cx="2140283" cy="356139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2098348" cy="356139"/>
              <a:chOff x="0" y="0"/>
              <a:chExt cx="1321064" cy="224216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321064" cy="224216"/>
              </a:xfrm>
              <a:custGeom>
                <a:avLst/>
                <a:gdLst/>
                <a:ahLst/>
                <a:cxnLst/>
                <a:rect r="r" b="b" t="t" l="l"/>
                <a:pathLst>
                  <a:path h="224216" w="1321064">
                    <a:moveTo>
                      <a:pt x="79127" y="0"/>
                    </a:moveTo>
                    <a:lnTo>
                      <a:pt x="1241936" y="0"/>
                    </a:lnTo>
                    <a:cubicBezTo>
                      <a:pt x="1285637" y="0"/>
                      <a:pt x="1321064" y="35427"/>
                      <a:pt x="1321064" y="79127"/>
                    </a:cubicBezTo>
                    <a:lnTo>
                      <a:pt x="1321064" y="145088"/>
                    </a:lnTo>
                    <a:cubicBezTo>
                      <a:pt x="1321064" y="166074"/>
                      <a:pt x="1312727" y="186201"/>
                      <a:pt x="1297888" y="201040"/>
                    </a:cubicBezTo>
                    <a:cubicBezTo>
                      <a:pt x="1283049" y="215879"/>
                      <a:pt x="1262922" y="224216"/>
                      <a:pt x="1241936" y="224216"/>
                    </a:cubicBezTo>
                    <a:lnTo>
                      <a:pt x="79127" y="224216"/>
                    </a:lnTo>
                    <a:cubicBezTo>
                      <a:pt x="35427" y="224216"/>
                      <a:pt x="0" y="188789"/>
                      <a:pt x="0" y="145088"/>
                    </a:cubicBezTo>
                    <a:lnTo>
                      <a:pt x="0" y="79127"/>
                    </a:lnTo>
                    <a:cubicBezTo>
                      <a:pt x="0" y="35427"/>
                      <a:pt x="35427" y="0"/>
                      <a:pt x="79127" y="0"/>
                    </a:cubicBezTo>
                    <a:close/>
                  </a:path>
                </a:pathLst>
              </a:custGeom>
              <a:solidFill>
                <a:srgbClr val="FF9CB8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9525"/>
                <a:ext cx="1321064" cy="23374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39"/>
                  </a:lnSpc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41936" y="45750"/>
              <a:ext cx="2098348" cy="3103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93"/>
                </a:lnSpc>
              </a:pPr>
              <a:r>
                <a:rPr lang="en-US" sz="1632">
                  <a:solidFill>
                    <a:srgbClr val="000000"/>
                  </a:solidFill>
                  <a:latin typeface="Lovelo"/>
                  <a:ea typeface="Lovelo"/>
                  <a:cs typeface="Lovelo"/>
                  <a:sym typeface="Lovelo"/>
                </a:rPr>
                <a:t>Indépendance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23329" y="2550283"/>
            <a:ext cx="2000427" cy="267104"/>
            <a:chOff x="0" y="0"/>
            <a:chExt cx="2667236" cy="356139"/>
          </a:xfrm>
        </p:grpSpPr>
        <p:grpSp>
          <p:nvGrpSpPr>
            <p:cNvPr name="Group 14" id="14"/>
            <p:cNvGrpSpPr/>
            <p:nvPr/>
          </p:nvGrpSpPr>
          <p:grpSpPr>
            <a:xfrm rot="0">
              <a:off x="0" y="0"/>
              <a:ext cx="2667236" cy="348725"/>
              <a:chOff x="0" y="0"/>
              <a:chExt cx="1679220" cy="219548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1679221" cy="219548"/>
              </a:xfrm>
              <a:custGeom>
                <a:avLst/>
                <a:gdLst/>
                <a:ahLst/>
                <a:cxnLst/>
                <a:rect r="r" b="b" t="t" l="l"/>
                <a:pathLst>
                  <a:path h="219548" w="1679221">
                    <a:moveTo>
                      <a:pt x="62250" y="0"/>
                    </a:moveTo>
                    <a:lnTo>
                      <a:pt x="1616970" y="0"/>
                    </a:lnTo>
                    <a:cubicBezTo>
                      <a:pt x="1651350" y="0"/>
                      <a:pt x="1679221" y="27870"/>
                      <a:pt x="1679221" y="62250"/>
                    </a:cubicBezTo>
                    <a:lnTo>
                      <a:pt x="1679221" y="157297"/>
                    </a:lnTo>
                    <a:cubicBezTo>
                      <a:pt x="1679221" y="191677"/>
                      <a:pt x="1651350" y="219548"/>
                      <a:pt x="1616970" y="219548"/>
                    </a:cubicBezTo>
                    <a:lnTo>
                      <a:pt x="62250" y="219548"/>
                    </a:lnTo>
                    <a:cubicBezTo>
                      <a:pt x="27870" y="219548"/>
                      <a:pt x="0" y="191677"/>
                      <a:pt x="0" y="157297"/>
                    </a:cubicBezTo>
                    <a:lnTo>
                      <a:pt x="0" y="62250"/>
                    </a:lnTo>
                    <a:cubicBezTo>
                      <a:pt x="0" y="27870"/>
                      <a:pt x="27870" y="0"/>
                      <a:pt x="62250" y="0"/>
                    </a:cubicBezTo>
                    <a:close/>
                  </a:path>
                </a:pathLst>
              </a:custGeom>
              <a:solidFill>
                <a:srgbClr val="FF9CB8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9525"/>
                <a:ext cx="1679220" cy="229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39"/>
                  </a:lnSpc>
                </a:pPr>
              </a:p>
            </p:txBody>
          </p:sp>
        </p:grpSp>
        <p:sp>
          <p:nvSpPr>
            <p:cNvPr name="TextBox 17" id="17"/>
            <p:cNvSpPr txBox="true"/>
            <p:nvPr/>
          </p:nvSpPr>
          <p:spPr>
            <a:xfrm rot="0">
              <a:off x="41936" y="45750"/>
              <a:ext cx="2625300" cy="3103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93"/>
                </a:lnSpc>
              </a:pPr>
              <a:r>
                <a:rPr lang="en-US" sz="1632">
                  <a:solidFill>
                    <a:srgbClr val="000000"/>
                  </a:solidFill>
                  <a:latin typeface="Lovelo"/>
                  <a:ea typeface="Lovelo"/>
                  <a:cs typeface="Lovelo"/>
                  <a:sym typeface="Lovelo"/>
                </a:rPr>
                <a:t>Décentralisation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12687" y="115961"/>
            <a:ext cx="2811069" cy="636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8"/>
              </a:lnSpc>
            </a:pPr>
            <a:r>
              <a:rPr lang="en-US" sz="145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Les contributions Wikipédia incarnent aussi une forme de sagesse des foules.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9416" y="120694"/>
            <a:ext cx="2811069" cy="155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1"/>
              </a:lnSpc>
            </a:pPr>
            <a:r>
              <a:rPr lang="en-US" sz="145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En revanche, sur les réseaux sociaux, les bulles de filtre limitent la diversité </a:t>
            </a:r>
          </a:p>
          <a:p>
            <a:pPr algn="l">
              <a:lnSpc>
                <a:spcPts val="2051"/>
              </a:lnSpc>
            </a:pPr>
            <a:r>
              <a:rPr lang="en-US" sz="145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et l’influence</a:t>
            </a:r>
          </a:p>
          <a:p>
            <a:pPr algn="l">
              <a:lnSpc>
                <a:spcPts val="2051"/>
              </a:lnSpc>
            </a:pPr>
            <a:r>
              <a:rPr lang="en-US" sz="145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mutuelle est</a:t>
            </a:r>
          </a:p>
          <a:p>
            <a:pPr algn="l">
              <a:lnSpc>
                <a:spcPts val="2051"/>
              </a:lnSpc>
            </a:pPr>
            <a:r>
              <a:rPr lang="en-US" sz="145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forte.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010214" y="713360"/>
            <a:ext cx="999686" cy="1144133"/>
          </a:xfrm>
          <a:custGeom>
            <a:avLst/>
            <a:gdLst/>
            <a:ahLst/>
            <a:cxnLst/>
            <a:rect r="r" b="b" t="t" l="l"/>
            <a:pathLst>
              <a:path h="1144133" w="999686">
                <a:moveTo>
                  <a:pt x="0" y="0"/>
                </a:moveTo>
                <a:lnTo>
                  <a:pt x="999686" y="0"/>
                </a:lnTo>
                <a:lnTo>
                  <a:pt x="999686" y="1144133"/>
                </a:lnTo>
                <a:lnTo>
                  <a:pt x="0" y="11441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0207" y="2325872"/>
            <a:ext cx="2669486" cy="547337"/>
            <a:chOff x="0" y="0"/>
            <a:chExt cx="2402913" cy="49268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02913" cy="492681"/>
            </a:xfrm>
            <a:custGeom>
              <a:avLst/>
              <a:gdLst/>
              <a:ahLst/>
              <a:cxnLst/>
              <a:rect r="r" b="b" t="t" l="l"/>
              <a:pathLst>
                <a:path h="492681" w="2402913">
                  <a:moveTo>
                    <a:pt x="43502" y="0"/>
                  </a:moveTo>
                  <a:lnTo>
                    <a:pt x="2359410" y="0"/>
                  </a:lnTo>
                  <a:cubicBezTo>
                    <a:pt x="2383436" y="0"/>
                    <a:pt x="2402913" y="19477"/>
                    <a:pt x="2402913" y="43502"/>
                  </a:cubicBezTo>
                  <a:lnTo>
                    <a:pt x="2402913" y="449178"/>
                  </a:lnTo>
                  <a:cubicBezTo>
                    <a:pt x="2402913" y="460716"/>
                    <a:pt x="2398329" y="471781"/>
                    <a:pt x="2390171" y="479939"/>
                  </a:cubicBezTo>
                  <a:cubicBezTo>
                    <a:pt x="2382013" y="488097"/>
                    <a:pt x="2370948" y="492681"/>
                    <a:pt x="2359410" y="492681"/>
                  </a:cubicBezTo>
                  <a:lnTo>
                    <a:pt x="43502" y="492681"/>
                  </a:lnTo>
                  <a:cubicBezTo>
                    <a:pt x="19477" y="492681"/>
                    <a:pt x="0" y="473204"/>
                    <a:pt x="0" y="449178"/>
                  </a:cubicBezTo>
                  <a:lnTo>
                    <a:pt x="0" y="43502"/>
                  </a:lnTo>
                  <a:cubicBezTo>
                    <a:pt x="0" y="31965"/>
                    <a:pt x="4583" y="20900"/>
                    <a:pt x="12742" y="12742"/>
                  </a:cubicBezTo>
                  <a:cubicBezTo>
                    <a:pt x="20900" y="4583"/>
                    <a:pt x="31965" y="0"/>
                    <a:pt x="4350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5A8930">
                    <a:alpha val="100000"/>
                  </a:srgbClr>
                </a:gs>
                <a:gs pos="100000">
                  <a:srgbClr val="5A893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2402913" cy="502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9416" y="1683489"/>
            <a:ext cx="2811069" cy="523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51"/>
              </a:lnSpc>
            </a:pPr>
            <a:r>
              <a:rPr lang="en-US" sz="145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 système de modération </a:t>
            </a:r>
          </a:p>
          <a:p>
            <a:pPr algn="l">
              <a:lnSpc>
                <a:spcPts val="2051"/>
              </a:lnSpc>
            </a:pPr>
            <a:r>
              <a:rPr lang="en-US" sz="145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n’est pas transparent.</a:t>
            </a:r>
            <a:r>
              <a:rPr lang="en-US" sz="145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207" y="2378014"/>
            <a:ext cx="2669486" cy="521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85"/>
              </a:lnSpc>
            </a:pPr>
            <a:r>
              <a:rPr lang="en-US" sz="172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sagesse des foules </a:t>
            </a:r>
          </a:p>
          <a:p>
            <a:pPr algn="ctr">
              <a:lnSpc>
                <a:spcPts val="2085"/>
              </a:lnSpc>
            </a:pPr>
            <a:r>
              <a:rPr lang="en-US" sz="172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y est très réduite.</a:t>
            </a:r>
            <a:r>
              <a:rPr lang="en-US" sz="172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17735" y="2560130"/>
            <a:ext cx="507211" cy="412109"/>
          </a:xfrm>
          <a:custGeom>
            <a:avLst/>
            <a:gdLst/>
            <a:ahLst/>
            <a:cxnLst/>
            <a:rect r="r" b="b" t="t" l="l"/>
            <a:pathLst>
              <a:path h="412109" w="507211">
                <a:moveTo>
                  <a:pt x="0" y="0"/>
                </a:moveTo>
                <a:lnTo>
                  <a:pt x="507211" y="0"/>
                </a:lnTo>
                <a:lnTo>
                  <a:pt x="507211" y="412109"/>
                </a:lnTo>
                <a:lnTo>
                  <a:pt x="0" y="4121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98947" y="2013138"/>
            <a:ext cx="1098765" cy="1131952"/>
          </a:xfrm>
          <a:custGeom>
            <a:avLst/>
            <a:gdLst/>
            <a:ahLst/>
            <a:cxnLst/>
            <a:rect r="r" b="b" t="t" l="l"/>
            <a:pathLst>
              <a:path h="1131952" w="1098765">
                <a:moveTo>
                  <a:pt x="0" y="0"/>
                </a:moveTo>
                <a:lnTo>
                  <a:pt x="1098765" y="0"/>
                </a:lnTo>
                <a:lnTo>
                  <a:pt x="1098765" y="1131952"/>
                </a:lnTo>
                <a:lnTo>
                  <a:pt x="0" y="11319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2326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32572">
            <a:off x="56311" y="1485501"/>
            <a:ext cx="1010874" cy="808354"/>
          </a:xfrm>
          <a:custGeom>
            <a:avLst/>
            <a:gdLst/>
            <a:ahLst/>
            <a:cxnLst/>
            <a:rect r="r" b="b" t="t" l="l"/>
            <a:pathLst>
              <a:path h="808354" w="1010874">
                <a:moveTo>
                  <a:pt x="0" y="0"/>
                </a:moveTo>
                <a:lnTo>
                  <a:pt x="1010875" y="0"/>
                </a:lnTo>
                <a:lnTo>
                  <a:pt x="1010875" y="808353"/>
                </a:lnTo>
                <a:lnTo>
                  <a:pt x="0" y="8083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2739" r="0" b="-60021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31885" y="1705405"/>
            <a:ext cx="1762698" cy="433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33"/>
              </a:lnSpc>
            </a:pPr>
            <a:r>
              <a:rPr lang="en-US" sz="1468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Relisez </a:t>
            </a:r>
            <a:r>
              <a:rPr lang="en-US" sz="1468" u="sng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sagesse des foules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1749" y="466589"/>
            <a:ext cx="1855026" cy="838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70"/>
              </a:lnSpc>
            </a:pPr>
            <a:r>
              <a:rPr lang="en-US" sz="141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Avant de délibérer, encouragez le vote individuel (jury statistique).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514" y="-32782"/>
            <a:ext cx="2553357" cy="402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4"/>
              </a:lnSpc>
            </a:pPr>
            <a:r>
              <a:rPr lang="en-US" sz="1978" spc="25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vous pouvez agir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6048" y="2431500"/>
            <a:ext cx="1565293" cy="285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5"/>
              </a:lnSpc>
            </a:pPr>
            <a:r>
              <a:rPr lang="en-US" sz="1844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Suivez-moi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249772" y="501050"/>
            <a:ext cx="609633" cy="993218"/>
            <a:chOff x="0" y="0"/>
            <a:chExt cx="812844" cy="132429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535831"/>
              <a:ext cx="812844" cy="788459"/>
            </a:xfrm>
            <a:custGeom>
              <a:avLst/>
              <a:gdLst/>
              <a:ahLst/>
              <a:cxnLst/>
              <a:rect r="r" b="b" t="t" l="l"/>
              <a:pathLst>
                <a:path h="788459" w="812844">
                  <a:moveTo>
                    <a:pt x="0" y="0"/>
                  </a:moveTo>
                  <a:lnTo>
                    <a:pt x="812844" y="0"/>
                  </a:lnTo>
                  <a:lnTo>
                    <a:pt x="812844" y="788460"/>
                  </a:lnTo>
                  <a:lnTo>
                    <a:pt x="0" y="7884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31755" y="0"/>
              <a:ext cx="624709" cy="533105"/>
            </a:xfrm>
            <a:custGeom>
              <a:avLst/>
              <a:gdLst/>
              <a:ahLst/>
              <a:cxnLst/>
              <a:rect r="r" b="b" t="t" l="l"/>
              <a:pathLst>
                <a:path h="533105" w="624709">
                  <a:moveTo>
                    <a:pt x="0" y="0"/>
                  </a:moveTo>
                  <a:lnTo>
                    <a:pt x="624709" y="0"/>
                  </a:lnTo>
                  <a:lnTo>
                    <a:pt x="624709" y="533105"/>
                  </a:lnTo>
                  <a:lnTo>
                    <a:pt x="0" y="5331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-18516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62036">
            <a:off x="300990" y="1157976"/>
            <a:ext cx="1019647" cy="1682585"/>
          </a:xfrm>
          <a:custGeom>
            <a:avLst/>
            <a:gdLst/>
            <a:ahLst/>
            <a:cxnLst/>
            <a:rect r="r" b="b" t="t" l="l"/>
            <a:pathLst>
              <a:path h="1682585" w="1019647">
                <a:moveTo>
                  <a:pt x="0" y="0"/>
                </a:moveTo>
                <a:lnTo>
                  <a:pt x="1019647" y="0"/>
                </a:lnTo>
                <a:lnTo>
                  <a:pt x="1019647" y="1682585"/>
                </a:lnTo>
                <a:lnTo>
                  <a:pt x="0" y="1682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4950" y="1353937"/>
            <a:ext cx="1493663" cy="1746974"/>
          </a:xfrm>
          <a:custGeom>
            <a:avLst/>
            <a:gdLst/>
            <a:ahLst/>
            <a:cxnLst/>
            <a:rect r="r" b="b" t="t" l="l"/>
            <a:pathLst>
              <a:path h="1746974" w="1493663">
                <a:moveTo>
                  <a:pt x="0" y="0"/>
                </a:moveTo>
                <a:lnTo>
                  <a:pt x="1493663" y="0"/>
                </a:lnTo>
                <a:lnTo>
                  <a:pt x="1493663" y="1746974"/>
                </a:lnTo>
                <a:lnTo>
                  <a:pt x="0" y="17469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7417" y="77100"/>
            <a:ext cx="2835066" cy="946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6"/>
              </a:lnSpc>
            </a:pPr>
            <a:r>
              <a:rPr lang="en-US" sz="1652" u="sng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sagesse des foules</a:t>
            </a:r>
            <a:r>
              <a:rPr lang="en-US" sz="165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  <a:p>
            <a:pPr algn="l">
              <a:lnSpc>
                <a:spcPts val="1916"/>
              </a:lnSpc>
            </a:pPr>
            <a:r>
              <a:rPr lang="en-US" sz="165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est le titre d’un ouvrage de James Surowiecki, paru en 2004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15197" y="357483"/>
            <a:ext cx="1002599" cy="1147467"/>
          </a:xfrm>
          <a:custGeom>
            <a:avLst/>
            <a:gdLst/>
            <a:ahLst/>
            <a:cxnLst/>
            <a:rect r="r" b="b" t="t" l="l"/>
            <a:pathLst>
              <a:path h="1147467" w="1002599">
                <a:moveTo>
                  <a:pt x="0" y="0"/>
                </a:moveTo>
                <a:lnTo>
                  <a:pt x="1002599" y="0"/>
                </a:lnTo>
                <a:lnTo>
                  <a:pt x="1002599" y="1147467"/>
                </a:lnTo>
                <a:lnTo>
                  <a:pt x="0" y="11474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6080" y="358140"/>
            <a:ext cx="1548658" cy="1203960"/>
            <a:chOff x="0" y="0"/>
            <a:chExt cx="1394010" cy="10837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4010" cy="1083733"/>
            </a:xfrm>
            <a:custGeom>
              <a:avLst/>
              <a:gdLst/>
              <a:ahLst/>
              <a:cxnLst/>
              <a:rect r="r" b="b" t="t" l="l"/>
              <a:pathLst>
                <a:path h="1083733" w="1394010">
                  <a:moveTo>
                    <a:pt x="74987" y="0"/>
                  </a:moveTo>
                  <a:lnTo>
                    <a:pt x="1319024" y="0"/>
                  </a:lnTo>
                  <a:cubicBezTo>
                    <a:pt x="1338911" y="0"/>
                    <a:pt x="1357985" y="7900"/>
                    <a:pt x="1372047" y="21963"/>
                  </a:cubicBezTo>
                  <a:cubicBezTo>
                    <a:pt x="1386110" y="36026"/>
                    <a:pt x="1394010" y="55099"/>
                    <a:pt x="1394010" y="74987"/>
                  </a:cubicBezTo>
                  <a:lnTo>
                    <a:pt x="1394010" y="1008747"/>
                  </a:lnTo>
                  <a:cubicBezTo>
                    <a:pt x="1394010" y="1028634"/>
                    <a:pt x="1386110" y="1047708"/>
                    <a:pt x="1372047" y="1061770"/>
                  </a:cubicBezTo>
                  <a:cubicBezTo>
                    <a:pt x="1357985" y="1075833"/>
                    <a:pt x="1338911" y="1083733"/>
                    <a:pt x="1319024" y="1083733"/>
                  </a:cubicBezTo>
                  <a:lnTo>
                    <a:pt x="74987" y="1083733"/>
                  </a:lnTo>
                  <a:cubicBezTo>
                    <a:pt x="55099" y="1083733"/>
                    <a:pt x="36026" y="1075833"/>
                    <a:pt x="21963" y="1061770"/>
                  </a:cubicBezTo>
                  <a:cubicBezTo>
                    <a:pt x="7900" y="1047708"/>
                    <a:pt x="0" y="1028634"/>
                    <a:pt x="0" y="1008747"/>
                  </a:cubicBezTo>
                  <a:lnTo>
                    <a:pt x="0" y="74987"/>
                  </a:lnTo>
                  <a:cubicBezTo>
                    <a:pt x="0" y="55099"/>
                    <a:pt x="7900" y="36026"/>
                    <a:pt x="21963" y="21963"/>
                  </a:cubicBezTo>
                  <a:cubicBezTo>
                    <a:pt x="36026" y="7900"/>
                    <a:pt x="55099" y="0"/>
                    <a:pt x="7498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E9CB8">
                    <a:alpha val="100000"/>
                  </a:srgbClr>
                </a:gs>
                <a:gs pos="100000">
                  <a:srgbClr val="FF9C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394010" cy="1093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7417" y="2409062"/>
            <a:ext cx="2922483" cy="495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08"/>
              </a:lnSpc>
            </a:pPr>
            <a:r>
              <a:rPr lang="en-US" sz="112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Si l’échantillon est hétérogène, large et qu’il ne délibère pas; </a:t>
            </a:r>
          </a:p>
          <a:p>
            <a:pPr algn="l">
              <a:lnSpc>
                <a:spcPts val="1308"/>
              </a:lnSpc>
            </a:pPr>
            <a:r>
              <a:rPr lang="en-US" sz="1127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il peut fournir des évaluations fines.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1154" y="414797"/>
            <a:ext cx="1378510" cy="1090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70"/>
              </a:lnSpc>
            </a:pPr>
            <a:r>
              <a:rPr lang="en-US" sz="1526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la foule </a:t>
            </a:r>
          </a:p>
          <a:p>
            <a:pPr algn="l">
              <a:lnSpc>
                <a:spcPts val="1770"/>
              </a:lnSpc>
            </a:pPr>
            <a:r>
              <a:rPr lang="en-US" sz="1526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possède un</a:t>
            </a:r>
          </a:p>
          <a:p>
            <a:pPr algn="l">
              <a:lnSpc>
                <a:spcPts val="1770"/>
              </a:lnSpc>
            </a:pPr>
            <a:r>
              <a:rPr lang="en-US" sz="1526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pouvoir </a:t>
            </a:r>
          </a:p>
          <a:p>
            <a:pPr algn="l">
              <a:lnSpc>
                <a:spcPts val="1770"/>
              </a:lnSpc>
            </a:pPr>
            <a:r>
              <a:rPr lang="en-US" sz="1526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d’évaluation statistique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417" y="73574"/>
            <a:ext cx="2543862" cy="227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19"/>
              </a:lnSpc>
            </a:pPr>
            <a:r>
              <a:rPr lang="en-US" sz="148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Surowiecki montre que</a:t>
            </a:r>
            <a:r>
              <a:rPr lang="en-US" sz="148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-60442">
            <a:off x="638684" y="1524860"/>
            <a:ext cx="2272109" cy="816667"/>
          </a:xfrm>
          <a:custGeom>
            <a:avLst/>
            <a:gdLst/>
            <a:ahLst/>
            <a:cxnLst/>
            <a:rect r="r" b="b" t="t" l="l"/>
            <a:pathLst>
              <a:path h="816667" w="2272109">
                <a:moveTo>
                  <a:pt x="2272109" y="0"/>
                </a:moveTo>
                <a:lnTo>
                  <a:pt x="0" y="0"/>
                </a:lnTo>
                <a:lnTo>
                  <a:pt x="0" y="816667"/>
                </a:lnTo>
                <a:lnTo>
                  <a:pt x="2272109" y="816667"/>
                </a:lnTo>
                <a:lnTo>
                  <a:pt x="2272109" y="0"/>
                </a:lnTo>
                <a:close/>
              </a:path>
            </a:pathLst>
          </a:custGeom>
          <a:blipFill>
            <a:blip r:embed="rId3"/>
            <a:stretch>
              <a:fillRect l="0" t="0" r="0" b="-359104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60442">
            <a:off x="94420" y="1582010"/>
            <a:ext cx="2272109" cy="816667"/>
          </a:xfrm>
          <a:custGeom>
            <a:avLst/>
            <a:gdLst/>
            <a:ahLst/>
            <a:cxnLst/>
            <a:rect r="r" b="b" t="t" l="l"/>
            <a:pathLst>
              <a:path h="816667" w="2272109">
                <a:moveTo>
                  <a:pt x="0" y="0"/>
                </a:moveTo>
                <a:lnTo>
                  <a:pt x="2272109" y="0"/>
                </a:lnTo>
                <a:lnTo>
                  <a:pt x="2272109" y="816667"/>
                </a:lnTo>
                <a:lnTo>
                  <a:pt x="0" y="8166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59104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8163" y="1620124"/>
            <a:ext cx="1699153" cy="1284134"/>
            <a:chOff x="0" y="0"/>
            <a:chExt cx="1529477" cy="11559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29477" cy="1155901"/>
            </a:xfrm>
            <a:custGeom>
              <a:avLst/>
              <a:gdLst/>
              <a:ahLst/>
              <a:cxnLst/>
              <a:rect r="r" b="b" t="t" l="l"/>
              <a:pathLst>
                <a:path h="1155901" w="1529477">
                  <a:moveTo>
                    <a:pt x="68345" y="0"/>
                  </a:moveTo>
                  <a:lnTo>
                    <a:pt x="1461132" y="0"/>
                  </a:lnTo>
                  <a:cubicBezTo>
                    <a:pt x="1498878" y="0"/>
                    <a:pt x="1529477" y="30599"/>
                    <a:pt x="1529477" y="68345"/>
                  </a:cubicBezTo>
                  <a:lnTo>
                    <a:pt x="1529477" y="1087556"/>
                  </a:lnTo>
                  <a:cubicBezTo>
                    <a:pt x="1529477" y="1125302"/>
                    <a:pt x="1498878" y="1155901"/>
                    <a:pt x="1461132" y="1155901"/>
                  </a:cubicBezTo>
                  <a:lnTo>
                    <a:pt x="68345" y="1155901"/>
                  </a:lnTo>
                  <a:cubicBezTo>
                    <a:pt x="30599" y="1155901"/>
                    <a:pt x="0" y="1125302"/>
                    <a:pt x="0" y="1087556"/>
                  </a:cubicBezTo>
                  <a:lnTo>
                    <a:pt x="0" y="68345"/>
                  </a:lnTo>
                  <a:cubicBezTo>
                    <a:pt x="0" y="30599"/>
                    <a:pt x="30599" y="0"/>
                    <a:pt x="6834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E9CB8">
                    <a:alpha val="100000"/>
                  </a:srgbClr>
                </a:gs>
                <a:gs pos="100000">
                  <a:srgbClr val="FF9CB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529477" cy="11654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6960" y="1218341"/>
            <a:ext cx="2715955" cy="1166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8"/>
              </a:lnSpc>
            </a:pPr>
            <a:r>
              <a:rPr lang="en-US" sz="140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A un marché aux bestiaux, une foule évalue par vote individuel </a:t>
            </a:r>
          </a:p>
          <a:p>
            <a:pPr algn="l">
              <a:lnSpc>
                <a:spcPts val="1508"/>
              </a:lnSpc>
            </a:pPr>
            <a:r>
              <a:rPr lang="en-US" sz="140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 poids </a:t>
            </a:r>
          </a:p>
          <a:p>
            <a:pPr algn="l">
              <a:lnSpc>
                <a:spcPts val="1508"/>
              </a:lnSpc>
            </a:pPr>
            <a:r>
              <a:rPr lang="en-US" sz="140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d’un boeuf </a:t>
            </a:r>
          </a:p>
          <a:p>
            <a:pPr algn="l">
              <a:lnSpc>
                <a:spcPts val="1508"/>
              </a:lnSpc>
            </a:pPr>
            <a:r>
              <a:rPr lang="en-US" sz="1409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débité.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00442" y="1707831"/>
            <a:ext cx="1422472" cy="1055216"/>
          </a:xfrm>
          <a:custGeom>
            <a:avLst/>
            <a:gdLst/>
            <a:ahLst/>
            <a:cxnLst/>
            <a:rect r="r" b="b" t="t" l="l"/>
            <a:pathLst>
              <a:path h="1055216" w="1422472">
                <a:moveTo>
                  <a:pt x="0" y="0"/>
                </a:moveTo>
                <a:lnTo>
                  <a:pt x="1422473" y="0"/>
                </a:lnTo>
                <a:lnTo>
                  <a:pt x="1422473" y="1055216"/>
                </a:lnTo>
                <a:lnTo>
                  <a:pt x="0" y="10552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6960" y="2384614"/>
            <a:ext cx="884671" cy="858130"/>
          </a:xfrm>
          <a:custGeom>
            <a:avLst/>
            <a:gdLst/>
            <a:ahLst/>
            <a:cxnLst/>
            <a:rect r="r" b="b" t="t" l="l"/>
            <a:pathLst>
              <a:path h="858130" w="884671">
                <a:moveTo>
                  <a:pt x="0" y="0"/>
                </a:moveTo>
                <a:lnTo>
                  <a:pt x="884670" y="0"/>
                </a:lnTo>
                <a:lnTo>
                  <a:pt x="884670" y="858131"/>
                </a:lnTo>
                <a:lnTo>
                  <a:pt x="0" y="858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33525" y="0"/>
            <a:ext cx="1242768" cy="1063368"/>
          </a:xfrm>
          <a:custGeom>
            <a:avLst/>
            <a:gdLst/>
            <a:ahLst/>
            <a:cxnLst/>
            <a:rect r="r" b="b" t="t" l="l"/>
            <a:pathLst>
              <a:path h="1063368" w="1242768">
                <a:moveTo>
                  <a:pt x="0" y="0"/>
                </a:moveTo>
                <a:lnTo>
                  <a:pt x="1242769" y="0"/>
                </a:lnTo>
                <a:lnTo>
                  <a:pt x="1242769" y="1063368"/>
                </a:lnTo>
                <a:lnTo>
                  <a:pt x="0" y="10633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58652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2687" y="291465"/>
            <a:ext cx="2266548" cy="61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31"/>
              </a:lnSpc>
            </a:pPr>
            <a:r>
              <a:rPr lang="en-US" sz="140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voici une anecdote </a:t>
            </a:r>
          </a:p>
          <a:p>
            <a:pPr algn="l">
              <a:lnSpc>
                <a:spcPts val="1631"/>
              </a:lnSpc>
            </a:pPr>
            <a:r>
              <a:rPr lang="en-US" sz="140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du statisticien anglais </a:t>
            </a:r>
          </a:p>
          <a:p>
            <a:pPr algn="l">
              <a:lnSpc>
                <a:spcPts val="1631"/>
              </a:lnSpc>
            </a:pPr>
            <a:r>
              <a:rPr lang="en-US" sz="140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Francis Galton.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9516" y="874722"/>
            <a:ext cx="1926028" cy="1428762"/>
          </a:xfrm>
          <a:custGeom>
            <a:avLst/>
            <a:gdLst/>
            <a:ahLst/>
            <a:cxnLst/>
            <a:rect r="r" b="b" t="t" l="l"/>
            <a:pathLst>
              <a:path h="1428762" w="1926028">
                <a:moveTo>
                  <a:pt x="0" y="0"/>
                </a:moveTo>
                <a:lnTo>
                  <a:pt x="1926027" y="0"/>
                </a:lnTo>
                <a:lnTo>
                  <a:pt x="1926027" y="1428762"/>
                </a:lnTo>
                <a:lnTo>
                  <a:pt x="0" y="14287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578618">
            <a:off x="1923502" y="2368055"/>
            <a:ext cx="364427" cy="507756"/>
            <a:chOff x="0" y="0"/>
            <a:chExt cx="328035" cy="45705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8036" cy="457052"/>
            </a:xfrm>
            <a:custGeom>
              <a:avLst/>
              <a:gdLst/>
              <a:ahLst/>
              <a:cxnLst/>
              <a:rect r="r" b="b" t="t" l="l"/>
              <a:pathLst>
                <a:path h="457052" w="328036">
                  <a:moveTo>
                    <a:pt x="164018" y="0"/>
                  </a:moveTo>
                  <a:lnTo>
                    <a:pt x="164018" y="0"/>
                  </a:lnTo>
                  <a:cubicBezTo>
                    <a:pt x="207518" y="0"/>
                    <a:pt x="249237" y="17280"/>
                    <a:pt x="279996" y="48040"/>
                  </a:cubicBezTo>
                  <a:cubicBezTo>
                    <a:pt x="310755" y="78799"/>
                    <a:pt x="328036" y="120518"/>
                    <a:pt x="328036" y="164018"/>
                  </a:cubicBezTo>
                  <a:lnTo>
                    <a:pt x="328036" y="293034"/>
                  </a:lnTo>
                  <a:cubicBezTo>
                    <a:pt x="328036" y="383618"/>
                    <a:pt x="254602" y="457052"/>
                    <a:pt x="164018" y="457052"/>
                  </a:cubicBezTo>
                  <a:lnTo>
                    <a:pt x="164018" y="457052"/>
                  </a:lnTo>
                  <a:cubicBezTo>
                    <a:pt x="120518" y="457052"/>
                    <a:pt x="78799" y="439771"/>
                    <a:pt x="48040" y="409012"/>
                  </a:cubicBezTo>
                  <a:cubicBezTo>
                    <a:pt x="17280" y="378253"/>
                    <a:pt x="0" y="336534"/>
                    <a:pt x="0" y="293034"/>
                  </a:cubicBezTo>
                  <a:lnTo>
                    <a:pt x="0" y="164018"/>
                  </a:lnTo>
                  <a:cubicBezTo>
                    <a:pt x="0" y="73433"/>
                    <a:pt x="73433" y="0"/>
                    <a:pt x="164018" y="0"/>
                  </a:cubicBezTo>
                  <a:close/>
                </a:path>
              </a:pathLst>
            </a:custGeom>
            <a:solidFill>
              <a:srgbClr val="FF9CB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328035" cy="4665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12687" y="2375079"/>
            <a:ext cx="2979685" cy="484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7"/>
              </a:lnSpc>
            </a:pPr>
            <a:r>
              <a:rPr lang="en-US" sz="158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médiane est de       kilos</a:t>
            </a:r>
          </a:p>
          <a:p>
            <a:pPr algn="l">
              <a:lnSpc>
                <a:spcPts val="1897"/>
              </a:lnSpc>
            </a:pPr>
            <a:r>
              <a:rPr lang="en-US" sz="158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pour un bœuf de       kilos.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687" y="97660"/>
            <a:ext cx="2452856" cy="99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98"/>
              </a:lnSpc>
            </a:pPr>
            <a:r>
              <a:rPr lang="en-US" sz="209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La médiane des paris est juste !</a:t>
            </a:r>
          </a:p>
          <a:p>
            <a:pPr algn="l">
              <a:lnSpc>
                <a:spcPts val="2698"/>
              </a:lnSpc>
            </a:pPr>
            <a:r>
              <a:rPr lang="en-US" sz="2091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(à 10   Près)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96258" y="740522"/>
            <a:ext cx="174179" cy="175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2"/>
              </a:lnSpc>
            </a:pPr>
            <a:r>
              <a:rPr lang="en-US" sz="1056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-3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06905" y="2388743"/>
            <a:ext cx="46332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7"/>
              </a:lnSpc>
            </a:pPr>
            <a:r>
              <a:rPr lang="en-US" sz="1581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 </a:t>
            </a:r>
            <a:r>
              <a:rPr lang="en-US" sz="1581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543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25473" y="2626868"/>
            <a:ext cx="463328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7"/>
              </a:lnSpc>
            </a:pPr>
            <a:r>
              <a:rPr lang="en-US" sz="1581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547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8472" y="48322"/>
            <a:ext cx="2752957" cy="22456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6"/>
              </a:lnSpc>
            </a:pPr>
            <a:r>
              <a:rPr lang="en-US" sz="178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Les avis d’experts sont plus loin du compte, </a:t>
            </a:r>
          </a:p>
          <a:p>
            <a:pPr algn="l">
              <a:lnSpc>
                <a:spcPts val="3656"/>
              </a:lnSpc>
            </a:pPr>
            <a:r>
              <a:rPr lang="en-US" sz="178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à croire </a:t>
            </a:r>
          </a:p>
          <a:p>
            <a:pPr algn="l">
              <a:lnSpc>
                <a:spcPts val="3656"/>
              </a:lnSpc>
            </a:pPr>
            <a:r>
              <a:rPr lang="en-US" sz="178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qu’ils sont </a:t>
            </a:r>
          </a:p>
          <a:p>
            <a:pPr algn="l">
              <a:lnSpc>
                <a:spcPts val="3656"/>
              </a:lnSpc>
            </a:pPr>
            <a:r>
              <a:rPr lang="en-US" sz="1783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des ânes…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912432">
            <a:off x="1602781" y="1064423"/>
            <a:ext cx="712480" cy="528531"/>
          </a:xfrm>
          <a:custGeom>
            <a:avLst/>
            <a:gdLst/>
            <a:ahLst/>
            <a:cxnLst/>
            <a:rect r="r" b="b" t="t" l="l"/>
            <a:pathLst>
              <a:path h="528531" w="712480">
                <a:moveTo>
                  <a:pt x="0" y="0"/>
                </a:moveTo>
                <a:lnTo>
                  <a:pt x="712480" y="0"/>
                </a:lnTo>
                <a:lnTo>
                  <a:pt x="712480" y="528531"/>
                </a:lnTo>
                <a:lnTo>
                  <a:pt x="0" y="528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7701" y="1733659"/>
            <a:ext cx="1242199" cy="1261116"/>
          </a:xfrm>
          <a:custGeom>
            <a:avLst/>
            <a:gdLst/>
            <a:ahLst/>
            <a:cxnLst/>
            <a:rect r="r" b="b" t="t" l="l"/>
            <a:pathLst>
              <a:path h="1261116" w="1242199">
                <a:moveTo>
                  <a:pt x="0" y="0"/>
                </a:moveTo>
                <a:lnTo>
                  <a:pt x="1242199" y="0"/>
                </a:lnTo>
                <a:lnTo>
                  <a:pt x="1242199" y="1261115"/>
                </a:lnTo>
                <a:lnTo>
                  <a:pt x="0" y="12611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-708087">
            <a:off x="1605847" y="930982"/>
            <a:ext cx="532827" cy="426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6"/>
              </a:lnSpc>
            </a:pPr>
            <a:r>
              <a:rPr lang="en-US" sz="178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763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1324598">
            <a:off x="2228864" y="1257636"/>
            <a:ext cx="404201" cy="299844"/>
          </a:xfrm>
          <a:custGeom>
            <a:avLst/>
            <a:gdLst/>
            <a:ahLst/>
            <a:cxnLst/>
            <a:rect r="r" b="b" t="t" l="l"/>
            <a:pathLst>
              <a:path h="299844" w="404201">
                <a:moveTo>
                  <a:pt x="0" y="0"/>
                </a:moveTo>
                <a:lnTo>
                  <a:pt x="404201" y="0"/>
                </a:lnTo>
                <a:lnTo>
                  <a:pt x="404201" y="299844"/>
                </a:lnTo>
                <a:lnTo>
                  <a:pt x="0" y="299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1100914">
            <a:off x="2281037" y="1080190"/>
            <a:ext cx="407465" cy="326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5"/>
              </a:lnSpc>
            </a:pPr>
            <a:r>
              <a:rPr lang="en-US" sz="136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414</a:t>
            </a:r>
          </a:p>
        </p:txBody>
      </p:sp>
      <p:sp>
        <p:nvSpPr>
          <p:cNvPr name="TextBox 8" id="8"/>
          <p:cNvSpPr txBox="true"/>
          <p:nvPr/>
        </p:nvSpPr>
        <p:spPr>
          <a:xfrm rot="-584857">
            <a:off x="2667214" y="1372359"/>
            <a:ext cx="407465" cy="326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5"/>
              </a:lnSpc>
            </a:pPr>
            <a:r>
              <a:rPr lang="en-US" sz="136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Etc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1626" y="1790264"/>
            <a:ext cx="697764" cy="676831"/>
          </a:xfrm>
          <a:custGeom>
            <a:avLst/>
            <a:gdLst/>
            <a:ahLst/>
            <a:cxnLst/>
            <a:rect r="r" b="b" t="t" l="l"/>
            <a:pathLst>
              <a:path h="676831" w="697764">
                <a:moveTo>
                  <a:pt x="0" y="0"/>
                </a:moveTo>
                <a:lnTo>
                  <a:pt x="697764" y="0"/>
                </a:lnTo>
                <a:lnTo>
                  <a:pt x="697764" y="676831"/>
                </a:lnTo>
                <a:lnTo>
                  <a:pt x="0" y="6768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7261" y="746340"/>
            <a:ext cx="1547461" cy="540225"/>
            <a:chOff x="0" y="0"/>
            <a:chExt cx="1392932" cy="48627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92932" cy="486279"/>
            </a:xfrm>
            <a:custGeom>
              <a:avLst/>
              <a:gdLst/>
              <a:ahLst/>
              <a:cxnLst/>
              <a:rect r="r" b="b" t="t" l="l"/>
              <a:pathLst>
                <a:path h="486279" w="1392932">
                  <a:moveTo>
                    <a:pt x="75045" y="0"/>
                  </a:moveTo>
                  <a:lnTo>
                    <a:pt x="1317888" y="0"/>
                  </a:lnTo>
                  <a:cubicBezTo>
                    <a:pt x="1359334" y="0"/>
                    <a:pt x="1392932" y="33599"/>
                    <a:pt x="1392932" y="75045"/>
                  </a:cubicBezTo>
                  <a:lnTo>
                    <a:pt x="1392932" y="411234"/>
                  </a:lnTo>
                  <a:cubicBezTo>
                    <a:pt x="1392932" y="452680"/>
                    <a:pt x="1359334" y="486279"/>
                    <a:pt x="1317888" y="486279"/>
                  </a:cubicBezTo>
                  <a:lnTo>
                    <a:pt x="75045" y="486279"/>
                  </a:lnTo>
                  <a:cubicBezTo>
                    <a:pt x="33599" y="486279"/>
                    <a:pt x="0" y="452680"/>
                    <a:pt x="0" y="411234"/>
                  </a:cubicBezTo>
                  <a:lnTo>
                    <a:pt x="0" y="75045"/>
                  </a:lnTo>
                  <a:cubicBezTo>
                    <a:pt x="0" y="33599"/>
                    <a:pt x="33599" y="0"/>
                    <a:pt x="75045" y="0"/>
                  </a:cubicBezTo>
                  <a:close/>
                </a:path>
              </a:pathLst>
            </a:custGeom>
            <a:solidFill>
              <a:srgbClr val="FF9CB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1392932" cy="4958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78017" y="2259691"/>
            <a:ext cx="1552336" cy="598286"/>
            <a:chOff x="0" y="0"/>
            <a:chExt cx="1397321" cy="53854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397321" cy="538541"/>
            </a:xfrm>
            <a:custGeom>
              <a:avLst/>
              <a:gdLst/>
              <a:ahLst/>
              <a:cxnLst/>
              <a:rect r="r" b="b" t="t" l="l"/>
              <a:pathLst>
                <a:path h="538541" w="1397321">
                  <a:moveTo>
                    <a:pt x="74809" y="0"/>
                  </a:moveTo>
                  <a:lnTo>
                    <a:pt x="1322512" y="0"/>
                  </a:lnTo>
                  <a:cubicBezTo>
                    <a:pt x="1363828" y="0"/>
                    <a:pt x="1397321" y="33493"/>
                    <a:pt x="1397321" y="74809"/>
                  </a:cubicBezTo>
                  <a:lnTo>
                    <a:pt x="1397321" y="463732"/>
                  </a:lnTo>
                  <a:cubicBezTo>
                    <a:pt x="1397321" y="483573"/>
                    <a:pt x="1389439" y="502601"/>
                    <a:pt x="1375410" y="516630"/>
                  </a:cubicBezTo>
                  <a:cubicBezTo>
                    <a:pt x="1361380" y="530660"/>
                    <a:pt x="1342352" y="538541"/>
                    <a:pt x="1322512" y="538541"/>
                  </a:cubicBezTo>
                  <a:lnTo>
                    <a:pt x="74809" y="538541"/>
                  </a:lnTo>
                  <a:cubicBezTo>
                    <a:pt x="54968" y="538541"/>
                    <a:pt x="35940" y="530660"/>
                    <a:pt x="21911" y="516630"/>
                  </a:cubicBezTo>
                  <a:cubicBezTo>
                    <a:pt x="7882" y="502601"/>
                    <a:pt x="0" y="483573"/>
                    <a:pt x="0" y="463732"/>
                  </a:cubicBezTo>
                  <a:lnTo>
                    <a:pt x="0" y="74809"/>
                  </a:lnTo>
                  <a:cubicBezTo>
                    <a:pt x="0" y="54968"/>
                    <a:pt x="7882" y="35940"/>
                    <a:pt x="21911" y="21911"/>
                  </a:cubicBezTo>
                  <a:cubicBezTo>
                    <a:pt x="35940" y="7882"/>
                    <a:pt x="54968" y="0"/>
                    <a:pt x="74809" y="0"/>
                  </a:cubicBezTo>
                  <a:close/>
                </a:path>
              </a:pathLst>
            </a:custGeom>
            <a:solidFill>
              <a:srgbClr val="FF9CB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1397321" cy="5480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3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726394" y="1601477"/>
            <a:ext cx="1203960" cy="591445"/>
          </a:xfrm>
          <a:custGeom>
            <a:avLst/>
            <a:gdLst/>
            <a:ahLst/>
            <a:cxnLst/>
            <a:rect r="r" b="b" t="t" l="l"/>
            <a:pathLst>
              <a:path h="591445" w="1203960">
                <a:moveTo>
                  <a:pt x="0" y="0"/>
                </a:moveTo>
                <a:lnTo>
                  <a:pt x="1203960" y="0"/>
                </a:lnTo>
                <a:lnTo>
                  <a:pt x="1203960" y="591446"/>
                </a:lnTo>
                <a:lnTo>
                  <a:pt x="0" y="5914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74727" y="1330295"/>
            <a:ext cx="536264" cy="457629"/>
          </a:xfrm>
          <a:custGeom>
            <a:avLst/>
            <a:gdLst/>
            <a:ahLst/>
            <a:cxnLst/>
            <a:rect r="r" b="b" t="t" l="l"/>
            <a:pathLst>
              <a:path h="457629" w="536264">
                <a:moveTo>
                  <a:pt x="0" y="0"/>
                </a:moveTo>
                <a:lnTo>
                  <a:pt x="536265" y="0"/>
                </a:lnTo>
                <a:lnTo>
                  <a:pt x="536265" y="457629"/>
                </a:lnTo>
                <a:lnTo>
                  <a:pt x="0" y="4576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-18516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7261" y="61810"/>
            <a:ext cx="2726362" cy="55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6"/>
              </a:lnSpc>
            </a:pPr>
            <a:r>
              <a:rPr lang="en-US" sz="169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En psychologie sociale, on oppose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7261" y="729177"/>
            <a:ext cx="1547461" cy="55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6"/>
              </a:lnSpc>
            </a:pPr>
            <a:r>
              <a:rPr lang="en-US" sz="1692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Les jurys</a:t>
            </a:r>
          </a:p>
          <a:p>
            <a:pPr algn="ctr">
              <a:lnSpc>
                <a:spcPts val="2216"/>
              </a:lnSpc>
            </a:pPr>
            <a:r>
              <a:rPr lang="en-US" sz="1692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statistiques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8017" y="2300589"/>
            <a:ext cx="1547461" cy="55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6"/>
              </a:lnSpc>
            </a:pPr>
            <a:r>
              <a:rPr lang="en-US" sz="1692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Aux jurys</a:t>
            </a:r>
          </a:p>
          <a:p>
            <a:pPr algn="ctr">
              <a:lnSpc>
                <a:spcPts val="2216"/>
              </a:lnSpc>
            </a:pPr>
            <a:r>
              <a:rPr lang="en-US" sz="1692">
                <a:solidFill>
                  <a:srgbClr val="000000"/>
                </a:solidFill>
                <a:latin typeface="Lovelo"/>
                <a:ea typeface="Lovelo"/>
                <a:cs typeface="Lovelo"/>
                <a:sym typeface="Lovelo"/>
              </a:rPr>
              <a:t>délibérants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759686" y="757752"/>
            <a:ext cx="1568687" cy="2100224"/>
          </a:xfrm>
          <a:prstGeom prst="line">
            <a:avLst/>
          </a:prstGeom>
          <a:ln cap="flat" w="38100">
            <a:solidFill>
              <a:srgbClr val="FF9CB8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41342" y="1069509"/>
            <a:ext cx="1127215" cy="1836465"/>
            <a:chOff x="0" y="0"/>
            <a:chExt cx="1502954" cy="24486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990755"/>
              <a:ext cx="1502954" cy="1457865"/>
            </a:xfrm>
            <a:custGeom>
              <a:avLst/>
              <a:gdLst/>
              <a:ahLst/>
              <a:cxnLst/>
              <a:rect r="r" b="b" t="t" l="l"/>
              <a:pathLst>
                <a:path h="1457865" w="1502954">
                  <a:moveTo>
                    <a:pt x="0" y="0"/>
                  </a:moveTo>
                  <a:lnTo>
                    <a:pt x="1502954" y="0"/>
                  </a:lnTo>
                  <a:lnTo>
                    <a:pt x="1502954" y="1457865"/>
                  </a:lnTo>
                  <a:lnTo>
                    <a:pt x="0" y="14578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243616" y="0"/>
              <a:ext cx="1155090" cy="985714"/>
            </a:xfrm>
            <a:custGeom>
              <a:avLst/>
              <a:gdLst/>
              <a:ahLst/>
              <a:cxnLst/>
              <a:rect r="r" b="b" t="t" l="l"/>
              <a:pathLst>
                <a:path h="985714" w="1155090">
                  <a:moveTo>
                    <a:pt x="0" y="0"/>
                  </a:moveTo>
                  <a:lnTo>
                    <a:pt x="1155090" y="0"/>
                  </a:lnTo>
                  <a:lnTo>
                    <a:pt x="1155090" y="985714"/>
                  </a:lnTo>
                  <a:lnTo>
                    <a:pt x="0" y="9857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18516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54568" y="99409"/>
            <a:ext cx="2700765" cy="833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6"/>
              </a:lnSpc>
            </a:pPr>
            <a:r>
              <a:rPr lang="en-US" sz="1692">
                <a:solidFill>
                  <a:srgbClr val="FF9CB8"/>
                </a:solidFill>
                <a:latin typeface="Lovelo"/>
                <a:ea typeface="Lovelo"/>
                <a:cs typeface="Lovelo"/>
                <a:sym typeface="Lovelo"/>
              </a:rPr>
              <a:t>Les jurys statistiques décident par votes indépendants.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69718" y="1030522"/>
            <a:ext cx="2186541" cy="1074138"/>
          </a:xfrm>
          <a:custGeom>
            <a:avLst/>
            <a:gdLst/>
            <a:ahLst/>
            <a:cxnLst/>
            <a:rect r="r" b="b" t="t" l="l"/>
            <a:pathLst>
              <a:path h="1074138" w="2186541">
                <a:moveTo>
                  <a:pt x="0" y="0"/>
                </a:moveTo>
                <a:lnTo>
                  <a:pt x="2186541" y="0"/>
                </a:lnTo>
                <a:lnTo>
                  <a:pt x="2186541" y="1074138"/>
                </a:lnTo>
                <a:lnTo>
                  <a:pt x="0" y="10741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7261" y="61810"/>
            <a:ext cx="2726362" cy="833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6"/>
              </a:lnSpc>
            </a:pPr>
            <a:r>
              <a:rPr lang="en-US" sz="1692">
                <a:solidFill>
                  <a:srgbClr val="FF9CB8"/>
                </a:solidFill>
                <a:latin typeface="Lovelo"/>
                <a:ea typeface="Lovelo"/>
                <a:cs typeface="Lovelo"/>
                <a:sym typeface="Lovelo"/>
              </a:rPr>
              <a:t>Les jurys délibérants décident </a:t>
            </a:r>
          </a:p>
          <a:p>
            <a:pPr algn="ctr">
              <a:lnSpc>
                <a:spcPts val="2216"/>
              </a:lnSpc>
            </a:pPr>
            <a:r>
              <a:rPr lang="en-US" sz="1692">
                <a:solidFill>
                  <a:srgbClr val="FF9CB8"/>
                </a:solidFill>
                <a:latin typeface="Lovelo"/>
                <a:ea typeface="Lovelo"/>
                <a:cs typeface="Lovelo"/>
                <a:sym typeface="Lovelo"/>
              </a:rPr>
              <a:t>par concertation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6013" y="2319937"/>
            <a:ext cx="2877874" cy="557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16"/>
              </a:lnSpc>
            </a:pPr>
            <a:r>
              <a:rPr lang="en-US" sz="1692">
                <a:solidFill>
                  <a:srgbClr val="FFFFFF"/>
                </a:solidFill>
                <a:latin typeface="Lovelo"/>
                <a:ea typeface="Lovelo"/>
                <a:cs typeface="Lovelo"/>
                <a:sym typeface="Lovelo"/>
              </a:rPr>
              <a:t>Les risques de cascade d’influence y sont forts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DAGiKO8_j_c</dc:identifier>
  <dcterms:modified xsi:type="dcterms:W3CDTF">2011-08-01T06:04:30Z</dcterms:modified>
  <cp:revision>1</cp:revision>
  <dc:title>Sagesse des foules</dc:title>
</cp:coreProperties>
</file>