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3009900" cy="3009900"/>
  <p:notesSz cx="6858000" cy="9144000"/>
  <p:embeddedFontLst>
    <p:embeddedFont>
      <p:font typeface="Rockstone" charset="1" panose="00000000000000000000"/>
      <p:regular r:id="rId18"/>
    </p:embeddedFont>
    <p:embeddedFont>
      <p:font typeface="Lovelo" charset="1" panose="02000000000000000000"/>
      <p:regular r:id="rId19"/>
    </p:embeddedFont>
    <p:embeddedFont>
      <p:font typeface="Dreaming Outloud Sa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3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3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0.jpeg" Type="http://schemas.openxmlformats.org/officeDocument/2006/relationships/image"/><Relationship Id="rId5" Target="../media/image3.pn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49963">
            <a:off x="1036084" y="663846"/>
            <a:ext cx="953536" cy="1354857"/>
            <a:chOff x="0" y="0"/>
            <a:chExt cx="858316" cy="1219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316" cy="1219562"/>
            </a:xfrm>
            <a:custGeom>
              <a:avLst/>
              <a:gdLst/>
              <a:ahLst/>
              <a:cxnLst/>
              <a:rect r="r" b="b" t="t" l="l"/>
              <a:pathLst>
                <a:path h="1219562" w="858316">
                  <a:moveTo>
                    <a:pt x="0" y="0"/>
                  </a:moveTo>
                  <a:lnTo>
                    <a:pt x="858316" y="0"/>
                  </a:lnTo>
                  <a:lnTo>
                    <a:pt x="858316" y="1219562"/>
                  </a:lnTo>
                  <a:lnTo>
                    <a:pt x="0" y="12195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58316" cy="1229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23442">
            <a:off x="975032" y="646861"/>
            <a:ext cx="1191242" cy="1363845"/>
          </a:xfrm>
          <a:custGeom>
            <a:avLst/>
            <a:gdLst/>
            <a:ahLst/>
            <a:cxnLst/>
            <a:rect r="r" b="b" t="t" l="l"/>
            <a:pathLst>
              <a:path h="1363845" w="1191242">
                <a:moveTo>
                  <a:pt x="0" y="0"/>
                </a:moveTo>
                <a:lnTo>
                  <a:pt x="1191243" y="0"/>
                </a:lnTo>
                <a:lnTo>
                  <a:pt x="1191243" y="1363846"/>
                </a:lnTo>
                <a:lnTo>
                  <a:pt x="0" y="136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4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03007" y="593921"/>
            <a:ext cx="1143298" cy="1452446"/>
          </a:xfrm>
          <a:custGeom>
            <a:avLst/>
            <a:gdLst/>
            <a:ahLst/>
            <a:cxnLst/>
            <a:rect r="r" b="b" t="t" l="l"/>
            <a:pathLst>
              <a:path h="1452446" w="1143298">
                <a:moveTo>
                  <a:pt x="0" y="0"/>
                </a:moveTo>
                <a:lnTo>
                  <a:pt x="1143298" y="0"/>
                </a:lnTo>
                <a:lnTo>
                  <a:pt x="1143298" y="1452446"/>
                </a:lnTo>
                <a:lnTo>
                  <a:pt x="0" y="1452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7581" y="560743"/>
            <a:ext cx="1370137" cy="1604846"/>
          </a:xfrm>
          <a:custGeom>
            <a:avLst/>
            <a:gdLst/>
            <a:ahLst/>
            <a:cxnLst/>
            <a:rect r="r" b="b" t="t" l="l"/>
            <a:pathLst>
              <a:path h="1604846" w="1370137">
                <a:moveTo>
                  <a:pt x="0" y="0"/>
                </a:moveTo>
                <a:lnTo>
                  <a:pt x="1370137" y="0"/>
                </a:lnTo>
                <a:lnTo>
                  <a:pt x="1370137" y="1604846"/>
                </a:lnTo>
                <a:lnTo>
                  <a:pt x="0" y="16048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7374" y="646059"/>
            <a:ext cx="1030976" cy="1400308"/>
          </a:xfrm>
          <a:custGeom>
            <a:avLst/>
            <a:gdLst/>
            <a:ahLst/>
            <a:cxnLst/>
            <a:rect r="r" b="b" t="t" l="l"/>
            <a:pathLst>
              <a:path h="1400308" w="1030976">
                <a:moveTo>
                  <a:pt x="0" y="0"/>
                </a:moveTo>
                <a:lnTo>
                  <a:pt x="1030976" y="0"/>
                </a:lnTo>
                <a:lnTo>
                  <a:pt x="1030976" y="1400308"/>
                </a:lnTo>
                <a:lnTo>
                  <a:pt x="0" y="14003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165589"/>
            <a:ext cx="3009900" cy="7969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8"/>
              </a:lnSpc>
            </a:pPr>
            <a:r>
              <a:rPr lang="en-US" sz="2877" spc="244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Du champ</a:t>
            </a:r>
          </a:p>
          <a:p>
            <a:pPr algn="ctr">
              <a:lnSpc>
                <a:spcPts val="2848"/>
              </a:lnSpc>
            </a:pPr>
            <a:r>
              <a:rPr lang="en-US" sz="2877" spc="244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de l’expérience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109442"/>
            <a:ext cx="2903232" cy="521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500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sortir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49963">
            <a:off x="1083112" y="609597"/>
            <a:ext cx="953536" cy="1354857"/>
            <a:chOff x="0" y="0"/>
            <a:chExt cx="858316" cy="1219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316" cy="1219562"/>
            </a:xfrm>
            <a:custGeom>
              <a:avLst/>
              <a:gdLst/>
              <a:ahLst/>
              <a:cxnLst/>
              <a:rect r="r" b="b" t="t" l="l"/>
              <a:pathLst>
                <a:path h="1219562" w="858316">
                  <a:moveTo>
                    <a:pt x="0" y="0"/>
                  </a:moveTo>
                  <a:lnTo>
                    <a:pt x="858316" y="0"/>
                  </a:lnTo>
                  <a:lnTo>
                    <a:pt x="858316" y="1219562"/>
                  </a:lnTo>
                  <a:lnTo>
                    <a:pt x="0" y="12195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58316" cy="1229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23442">
            <a:off x="1077577" y="605131"/>
            <a:ext cx="1191242" cy="1351299"/>
          </a:xfrm>
          <a:custGeom>
            <a:avLst/>
            <a:gdLst/>
            <a:ahLst/>
            <a:cxnLst/>
            <a:rect r="r" b="b" t="t" l="l"/>
            <a:pathLst>
              <a:path h="1351299" w="1191242">
                <a:moveTo>
                  <a:pt x="0" y="0"/>
                </a:moveTo>
                <a:lnTo>
                  <a:pt x="1191243" y="0"/>
                </a:lnTo>
                <a:lnTo>
                  <a:pt x="1191243" y="1351299"/>
                </a:lnTo>
                <a:lnTo>
                  <a:pt x="0" y="13512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661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48093" y="560802"/>
            <a:ext cx="1143298" cy="1452446"/>
          </a:xfrm>
          <a:custGeom>
            <a:avLst/>
            <a:gdLst/>
            <a:ahLst/>
            <a:cxnLst/>
            <a:rect r="r" b="b" t="t" l="l"/>
            <a:pathLst>
              <a:path h="1452446" w="1143298">
                <a:moveTo>
                  <a:pt x="0" y="0"/>
                </a:moveTo>
                <a:lnTo>
                  <a:pt x="1143298" y="0"/>
                </a:lnTo>
                <a:lnTo>
                  <a:pt x="1143298" y="1452446"/>
                </a:lnTo>
                <a:lnTo>
                  <a:pt x="0" y="145244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9169" y="552162"/>
            <a:ext cx="1030976" cy="1400308"/>
          </a:xfrm>
          <a:custGeom>
            <a:avLst/>
            <a:gdLst/>
            <a:ahLst/>
            <a:cxnLst/>
            <a:rect r="r" b="b" t="t" l="l"/>
            <a:pathLst>
              <a:path h="1400308" w="1030976">
                <a:moveTo>
                  <a:pt x="0" y="0"/>
                </a:moveTo>
                <a:lnTo>
                  <a:pt x="1030976" y="0"/>
                </a:lnTo>
                <a:lnTo>
                  <a:pt x="1030976" y="1400308"/>
                </a:lnTo>
                <a:lnTo>
                  <a:pt x="0" y="14003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74811" y="550274"/>
            <a:ext cx="1370137" cy="1604846"/>
          </a:xfrm>
          <a:custGeom>
            <a:avLst/>
            <a:gdLst/>
            <a:ahLst/>
            <a:cxnLst/>
            <a:rect r="r" b="b" t="t" l="l"/>
            <a:pathLst>
              <a:path h="1604846" w="1370137">
                <a:moveTo>
                  <a:pt x="0" y="0"/>
                </a:moveTo>
                <a:lnTo>
                  <a:pt x="1370137" y="0"/>
                </a:lnTo>
                <a:lnTo>
                  <a:pt x="1370137" y="1604846"/>
                </a:lnTo>
                <a:lnTo>
                  <a:pt x="0" y="1604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8086" y="2155120"/>
            <a:ext cx="2849532" cy="597785"/>
            <a:chOff x="0" y="0"/>
            <a:chExt cx="2564980" cy="5380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564979" cy="538091"/>
            </a:xfrm>
            <a:custGeom>
              <a:avLst/>
              <a:gdLst/>
              <a:ahLst/>
              <a:cxnLst/>
              <a:rect r="r" b="b" t="t" l="l"/>
              <a:pathLst>
                <a:path h="538091" w="2564979">
                  <a:moveTo>
                    <a:pt x="0" y="0"/>
                  </a:moveTo>
                  <a:lnTo>
                    <a:pt x="2564979" y="0"/>
                  </a:lnTo>
                  <a:lnTo>
                    <a:pt x="2564979" y="538091"/>
                  </a:lnTo>
                  <a:lnTo>
                    <a:pt x="0" y="53809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564980" cy="547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8086" y="66747"/>
            <a:ext cx="2849532" cy="442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4"/>
              </a:lnSpc>
            </a:pPr>
            <a:r>
              <a:rPr lang="en-US" sz="1512" spc="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Eisenhower est menacé. patton est aussi dissuadé.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086" y="2145595"/>
            <a:ext cx="2742243" cy="539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4"/>
              </a:lnSpc>
            </a:pPr>
            <a:r>
              <a:rPr lang="en-US" sz="1820" spc="23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 cadre cognitif limite ce que nous percevons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3148" y="2630107"/>
            <a:ext cx="2499406" cy="379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8"/>
              </a:lnSpc>
            </a:pPr>
            <a:r>
              <a:rPr lang="en-US" sz="2432" spc="31">
                <a:solidFill>
                  <a:srgbClr val="FFED00"/>
                </a:solidFill>
                <a:latin typeface="Rockstone"/>
                <a:ea typeface="Rockstone"/>
                <a:cs typeface="Rockstone"/>
                <a:sym typeface="Rockstone"/>
              </a:rPr>
              <a:t>comme valable.</a:t>
            </a:r>
            <a:r>
              <a:rPr lang="en-US" sz="2432" spc="31">
                <a:solidFill>
                  <a:srgbClr val="FFED00"/>
                </a:solidFill>
                <a:latin typeface="Rockstone"/>
                <a:ea typeface="Rockstone"/>
                <a:cs typeface="Rockstone"/>
                <a:sym typeface="Rockstone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62304" y="0"/>
            <a:ext cx="2771214" cy="2438668"/>
          </a:xfrm>
          <a:custGeom>
            <a:avLst/>
            <a:gdLst/>
            <a:ahLst/>
            <a:cxnLst/>
            <a:rect r="r" b="b" t="t" l="l"/>
            <a:pathLst>
              <a:path h="2438668" w="2771214">
                <a:moveTo>
                  <a:pt x="2771214" y="0"/>
                </a:moveTo>
                <a:lnTo>
                  <a:pt x="0" y="0"/>
                </a:lnTo>
                <a:lnTo>
                  <a:pt x="0" y="2438668"/>
                </a:lnTo>
                <a:lnTo>
                  <a:pt x="2771214" y="2438668"/>
                </a:lnTo>
                <a:lnTo>
                  <a:pt x="277121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90437">
            <a:off x="1503770" y="1206339"/>
            <a:ext cx="1488816" cy="1743855"/>
          </a:xfrm>
          <a:custGeom>
            <a:avLst/>
            <a:gdLst/>
            <a:ahLst/>
            <a:cxnLst/>
            <a:rect r="r" b="b" t="t" l="l"/>
            <a:pathLst>
              <a:path h="1743855" w="1488816">
                <a:moveTo>
                  <a:pt x="0" y="0"/>
                </a:moveTo>
                <a:lnTo>
                  <a:pt x="1488816" y="0"/>
                </a:lnTo>
                <a:lnTo>
                  <a:pt x="1488816" y="1743855"/>
                </a:lnTo>
                <a:lnTo>
                  <a:pt x="0" y="17438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817858" y="1562862"/>
            <a:ext cx="891052" cy="1146048"/>
          </a:xfrm>
          <a:custGeom>
            <a:avLst/>
            <a:gdLst/>
            <a:ahLst/>
            <a:cxnLst/>
            <a:rect r="r" b="b" t="t" l="l"/>
            <a:pathLst>
              <a:path h="1146048" w="891052">
                <a:moveTo>
                  <a:pt x="0" y="0"/>
                </a:moveTo>
                <a:lnTo>
                  <a:pt x="891052" y="0"/>
                </a:lnTo>
                <a:lnTo>
                  <a:pt x="891052" y="1146048"/>
                </a:lnTo>
                <a:lnTo>
                  <a:pt x="0" y="11460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011" y="164688"/>
            <a:ext cx="2911497" cy="1462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3"/>
              </a:lnSpc>
            </a:pPr>
            <a:r>
              <a:rPr lang="en-US" sz="1692" spc="-84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Nous imaginons la plupart </a:t>
            </a:r>
          </a:p>
          <a:p>
            <a:pPr algn="l">
              <a:lnSpc>
                <a:spcPts val="1963"/>
              </a:lnSpc>
            </a:pPr>
            <a:r>
              <a:rPr lang="en-US" sz="1692" spc="-84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des choses avant d’en faire l’expérience, et ces présupposés gouvernent profondément le </a:t>
            </a:r>
          </a:p>
          <a:p>
            <a:pPr algn="l">
              <a:lnSpc>
                <a:spcPts val="1963"/>
              </a:lnSpc>
            </a:pPr>
            <a:r>
              <a:rPr lang="en-US" sz="1692" spc="-84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processus </a:t>
            </a:r>
          </a:p>
          <a:p>
            <a:pPr algn="l">
              <a:lnSpc>
                <a:spcPts val="1963"/>
              </a:lnSpc>
            </a:pPr>
            <a:r>
              <a:rPr lang="en-US" sz="1692" spc="-84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de perception.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2011" y="2153216"/>
            <a:ext cx="1552651" cy="608908"/>
            <a:chOff x="0" y="0"/>
            <a:chExt cx="2070202" cy="811877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2070202" cy="27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350" spc="-67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Walter Lippmann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2682"/>
              <a:ext cx="2070202" cy="266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350" spc="-67" u="sng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Public opinion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539194"/>
              <a:ext cx="2070202" cy="27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567"/>
                </a:lnSpc>
              </a:pPr>
              <a:r>
                <a:rPr lang="en-US" sz="1350" spc="-67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1922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37119">
            <a:off x="2060036" y="230402"/>
            <a:ext cx="856756" cy="1003521"/>
          </a:xfrm>
          <a:custGeom>
            <a:avLst/>
            <a:gdLst/>
            <a:ahLst/>
            <a:cxnLst/>
            <a:rect r="r" b="b" t="t" l="l"/>
            <a:pathLst>
              <a:path h="1003521" w="856756">
                <a:moveTo>
                  <a:pt x="0" y="0"/>
                </a:moveTo>
                <a:lnTo>
                  <a:pt x="856756" y="0"/>
                </a:lnTo>
                <a:lnTo>
                  <a:pt x="856756" y="1003521"/>
                </a:lnTo>
                <a:lnTo>
                  <a:pt x="0" y="10035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1050292"/>
            <a:ext cx="1090570" cy="1159401"/>
          </a:xfrm>
          <a:custGeom>
            <a:avLst/>
            <a:gdLst/>
            <a:ahLst/>
            <a:cxnLst/>
            <a:rect r="r" b="b" t="t" l="l"/>
            <a:pathLst>
              <a:path h="1159401" w="1090570">
                <a:moveTo>
                  <a:pt x="0" y="0"/>
                </a:moveTo>
                <a:lnTo>
                  <a:pt x="1090570" y="0"/>
                </a:lnTo>
                <a:lnTo>
                  <a:pt x="1090570" y="1159402"/>
                </a:lnTo>
                <a:lnTo>
                  <a:pt x="0" y="1159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07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08539" y="1501864"/>
            <a:ext cx="1123487" cy="1508036"/>
          </a:xfrm>
          <a:custGeom>
            <a:avLst/>
            <a:gdLst/>
            <a:ahLst/>
            <a:cxnLst/>
            <a:rect r="r" b="b" t="t" l="l"/>
            <a:pathLst>
              <a:path h="1508036" w="1123487">
                <a:moveTo>
                  <a:pt x="0" y="0"/>
                </a:moveTo>
                <a:lnTo>
                  <a:pt x="1123487" y="0"/>
                </a:lnTo>
                <a:lnTo>
                  <a:pt x="1123487" y="1508036"/>
                </a:lnTo>
                <a:lnTo>
                  <a:pt x="0" y="1508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8175" y="-15712"/>
            <a:ext cx="2257045" cy="3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</a:pPr>
            <a:r>
              <a:rPr lang="en-US" sz="1879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66243"/>
            <a:ext cx="1966927" cy="469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44"/>
              </a:lnSpc>
            </a:pPr>
            <a:r>
              <a:rPr lang="en-US" sz="1563" spc="-2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prenez conscience de votre cadre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78237" y="2305815"/>
            <a:ext cx="1940882" cy="494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45"/>
              </a:lnSpc>
            </a:pPr>
            <a:r>
              <a:rPr lang="en-US" sz="1648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 pour ne rien manquer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3464" y="1326700"/>
            <a:ext cx="1450274" cy="4374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6"/>
              </a:lnSpc>
            </a:pPr>
            <a:r>
              <a:rPr lang="en-US" sz="1654" spc="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</a:t>
            </a:r>
          </a:p>
          <a:p>
            <a:pPr algn="l">
              <a:lnSpc>
                <a:spcPts val="1736"/>
              </a:lnSpc>
            </a:pPr>
            <a:r>
              <a:rPr lang="en-US" sz="1654" spc="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Liddell hart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3388" y="1354958"/>
            <a:ext cx="1436797" cy="1445214"/>
            <a:chOff x="0" y="0"/>
            <a:chExt cx="1915730" cy="192695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87272"/>
              <a:ext cx="1839680" cy="1839680"/>
            </a:xfrm>
            <a:custGeom>
              <a:avLst/>
              <a:gdLst/>
              <a:ahLst/>
              <a:cxnLst/>
              <a:rect r="r" b="b" t="t" l="l"/>
              <a:pathLst>
                <a:path h="1839680" w="1839680">
                  <a:moveTo>
                    <a:pt x="0" y="0"/>
                  </a:moveTo>
                  <a:lnTo>
                    <a:pt x="1839680" y="0"/>
                  </a:lnTo>
                  <a:lnTo>
                    <a:pt x="1839680" y="1839680"/>
                  </a:lnTo>
                  <a:lnTo>
                    <a:pt x="0" y="18396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1449925" y="0"/>
              <a:ext cx="465805" cy="509832"/>
              <a:chOff x="0" y="0"/>
              <a:chExt cx="406400" cy="444812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406400" cy="444812"/>
              </a:xfrm>
              <a:custGeom>
                <a:avLst/>
                <a:gdLst/>
                <a:ahLst/>
                <a:cxnLst/>
                <a:rect r="r" b="b" t="t" l="l"/>
                <a:pathLst>
                  <a:path h="444812" w="406400">
                    <a:moveTo>
                      <a:pt x="203200" y="0"/>
                    </a:moveTo>
                    <a:lnTo>
                      <a:pt x="203200" y="0"/>
                    </a:lnTo>
                    <a:cubicBezTo>
                      <a:pt x="315424" y="0"/>
                      <a:pt x="406400" y="90976"/>
                      <a:pt x="406400" y="203200"/>
                    </a:cubicBezTo>
                    <a:lnTo>
                      <a:pt x="406400" y="241612"/>
                    </a:lnTo>
                    <a:cubicBezTo>
                      <a:pt x="406400" y="295504"/>
                      <a:pt x="384991" y="347189"/>
                      <a:pt x="346884" y="385296"/>
                    </a:cubicBezTo>
                    <a:cubicBezTo>
                      <a:pt x="308777" y="423404"/>
                      <a:pt x="257092" y="444812"/>
                      <a:pt x="203200" y="444812"/>
                    </a:cubicBezTo>
                    <a:lnTo>
                      <a:pt x="203200" y="444812"/>
                    </a:lnTo>
                    <a:cubicBezTo>
                      <a:pt x="90976" y="444812"/>
                      <a:pt x="0" y="353836"/>
                      <a:pt x="0" y="241612"/>
                    </a:cubicBezTo>
                    <a:lnTo>
                      <a:pt x="0" y="203200"/>
                    </a:ln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406400" cy="45433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</p:grpSp>
      <p:sp>
        <p:nvSpPr>
          <p:cNvPr name="Freeform 7" id="7"/>
          <p:cNvSpPr/>
          <p:nvPr/>
        </p:nvSpPr>
        <p:spPr>
          <a:xfrm flipH="false" flipV="false" rot="-586052">
            <a:off x="1820385" y="858937"/>
            <a:ext cx="1074047" cy="1258035"/>
          </a:xfrm>
          <a:custGeom>
            <a:avLst/>
            <a:gdLst/>
            <a:ahLst/>
            <a:cxnLst/>
            <a:rect r="r" b="b" t="t" l="l"/>
            <a:pathLst>
              <a:path h="1258035" w="1074047">
                <a:moveTo>
                  <a:pt x="0" y="0"/>
                </a:moveTo>
                <a:lnTo>
                  <a:pt x="1074047" y="0"/>
                </a:lnTo>
                <a:lnTo>
                  <a:pt x="1074047" y="1258035"/>
                </a:lnTo>
                <a:lnTo>
                  <a:pt x="0" y="1258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6886" y="93446"/>
            <a:ext cx="2736129" cy="847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14"/>
              </a:lnSpc>
            </a:pPr>
            <a:r>
              <a:rPr lang="en-US" sz="1909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Notre expérience conditionne notre cadre cognitif.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225522">
            <a:off x="532580" y="718179"/>
            <a:ext cx="2100341" cy="2460136"/>
          </a:xfrm>
          <a:custGeom>
            <a:avLst/>
            <a:gdLst/>
            <a:ahLst/>
            <a:cxnLst/>
            <a:rect r="r" b="b" t="t" l="l"/>
            <a:pathLst>
              <a:path h="2460136" w="2100341">
                <a:moveTo>
                  <a:pt x="0" y="0"/>
                </a:moveTo>
                <a:lnTo>
                  <a:pt x="2100342" y="0"/>
                </a:lnTo>
                <a:lnTo>
                  <a:pt x="2100342" y="2460136"/>
                </a:lnTo>
                <a:lnTo>
                  <a:pt x="0" y="2460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8161" y="1373142"/>
            <a:ext cx="1449083" cy="1150210"/>
          </a:xfrm>
          <a:custGeom>
            <a:avLst/>
            <a:gdLst/>
            <a:ahLst/>
            <a:cxnLst/>
            <a:rect r="r" b="b" t="t" l="l"/>
            <a:pathLst>
              <a:path h="1150210" w="1449083">
                <a:moveTo>
                  <a:pt x="0" y="0"/>
                </a:moveTo>
                <a:lnTo>
                  <a:pt x="1449083" y="0"/>
                </a:lnTo>
                <a:lnTo>
                  <a:pt x="1449083" y="1150210"/>
                </a:lnTo>
                <a:lnTo>
                  <a:pt x="0" y="115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055" y="90869"/>
            <a:ext cx="3009900" cy="87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6"/>
              </a:lnSpc>
            </a:pPr>
            <a:r>
              <a:rPr lang="en-US" sz="1971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et le cadre cognitif conditionne notre compréhension.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1964" y="576058"/>
            <a:ext cx="1953158" cy="2433842"/>
          </a:xfrm>
          <a:custGeom>
            <a:avLst/>
            <a:gdLst/>
            <a:ahLst/>
            <a:cxnLst/>
            <a:rect r="r" b="b" t="t" l="l"/>
            <a:pathLst>
              <a:path h="2433842" w="1953158">
                <a:moveTo>
                  <a:pt x="0" y="0"/>
                </a:moveTo>
                <a:lnTo>
                  <a:pt x="1953158" y="0"/>
                </a:lnTo>
                <a:lnTo>
                  <a:pt x="1953158" y="2433842"/>
                </a:lnTo>
                <a:lnTo>
                  <a:pt x="0" y="24338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4817" y="156987"/>
            <a:ext cx="2620753" cy="229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“Il n’y a qu’une chose plus dure que de faire entrer une idée neuve au ministère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des armées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britannique,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c’est de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déraciner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une idée </a:t>
            </a:r>
          </a:p>
          <a:p>
            <a:pPr algn="l">
              <a:lnSpc>
                <a:spcPts val="1872"/>
              </a:lnSpc>
            </a:pPr>
            <a:r>
              <a:rPr lang="en-US" sz="1749" spc="167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périmée.”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75943" y="2579847"/>
            <a:ext cx="2532967" cy="258125"/>
            <a:chOff x="0" y="0"/>
            <a:chExt cx="2280026" cy="2323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280027" cy="232349"/>
            </a:xfrm>
            <a:custGeom>
              <a:avLst/>
              <a:gdLst/>
              <a:ahLst/>
              <a:cxnLst/>
              <a:rect r="r" b="b" t="t" l="l"/>
              <a:pathLst>
                <a:path h="232349" w="2280027">
                  <a:moveTo>
                    <a:pt x="0" y="0"/>
                  </a:moveTo>
                  <a:lnTo>
                    <a:pt x="2280027" y="0"/>
                  </a:lnTo>
                  <a:lnTo>
                    <a:pt x="2280027" y="232349"/>
                  </a:lnTo>
                  <a:lnTo>
                    <a:pt x="0" y="23234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280026" cy="2418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34817" y="2589372"/>
            <a:ext cx="2620753" cy="24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2"/>
              </a:lnSpc>
            </a:pPr>
            <a:r>
              <a:rPr lang="en-US" sz="1749" spc="-48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Sir Basil Henry Liddel Hart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8566">
            <a:off x="656806" y="1094625"/>
            <a:ext cx="1790652" cy="1186433"/>
          </a:xfrm>
          <a:custGeom>
            <a:avLst/>
            <a:gdLst/>
            <a:ahLst/>
            <a:cxnLst/>
            <a:rect r="r" b="b" t="t" l="l"/>
            <a:pathLst>
              <a:path h="1186433" w="1790652">
                <a:moveTo>
                  <a:pt x="0" y="0"/>
                </a:moveTo>
                <a:lnTo>
                  <a:pt x="1790652" y="0"/>
                </a:lnTo>
                <a:lnTo>
                  <a:pt x="1790652" y="1186433"/>
                </a:lnTo>
                <a:lnTo>
                  <a:pt x="0" y="1186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443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25522">
            <a:off x="677711" y="587681"/>
            <a:ext cx="1829475" cy="2142869"/>
          </a:xfrm>
          <a:custGeom>
            <a:avLst/>
            <a:gdLst/>
            <a:ahLst/>
            <a:cxnLst/>
            <a:rect r="r" b="b" t="t" l="l"/>
            <a:pathLst>
              <a:path h="2142869" w="1829475">
                <a:moveTo>
                  <a:pt x="0" y="0"/>
                </a:moveTo>
                <a:lnTo>
                  <a:pt x="1829475" y="0"/>
                </a:lnTo>
                <a:lnTo>
                  <a:pt x="1829475" y="2142869"/>
                </a:lnTo>
                <a:lnTo>
                  <a:pt x="0" y="2142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61590" y="74069"/>
            <a:ext cx="873690" cy="693492"/>
          </a:xfrm>
          <a:custGeom>
            <a:avLst/>
            <a:gdLst/>
            <a:ahLst/>
            <a:cxnLst/>
            <a:rect r="r" b="b" t="t" l="l"/>
            <a:pathLst>
              <a:path h="693492" w="873690">
                <a:moveTo>
                  <a:pt x="0" y="0"/>
                </a:moveTo>
                <a:lnTo>
                  <a:pt x="873691" y="0"/>
                </a:lnTo>
                <a:lnTo>
                  <a:pt x="873691" y="693491"/>
                </a:lnTo>
                <a:lnTo>
                  <a:pt x="0" y="6934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7954" y="64544"/>
            <a:ext cx="2040074" cy="82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844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individus comprennent </a:t>
            </a:r>
          </a:p>
          <a:p>
            <a:pPr algn="l">
              <a:lnSpc>
                <a:spcPts val="2139"/>
              </a:lnSpc>
            </a:pPr>
            <a:r>
              <a:rPr lang="en-US" sz="1844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 qu’ils voient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681" y="2553026"/>
            <a:ext cx="3018140" cy="456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2"/>
              </a:lnSpc>
            </a:pPr>
            <a:r>
              <a:rPr lang="en-US" sz="2637" spc="-14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Grâce au déjà vu !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5870" y="300990"/>
            <a:ext cx="1312131" cy="2204859"/>
          </a:xfrm>
          <a:custGeom>
            <a:avLst/>
            <a:gdLst/>
            <a:ahLst/>
            <a:cxnLst/>
            <a:rect r="r" b="b" t="t" l="l"/>
            <a:pathLst>
              <a:path h="2204859" w="1312131">
                <a:moveTo>
                  <a:pt x="0" y="0"/>
                </a:moveTo>
                <a:lnTo>
                  <a:pt x="1312131" y="0"/>
                </a:lnTo>
                <a:lnTo>
                  <a:pt x="1312131" y="2204859"/>
                </a:lnTo>
                <a:lnTo>
                  <a:pt x="0" y="2204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848231">
            <a:off x="2106621" y="1565842"/>
            <a:ext cx="555081" cy="455398"/>
            <a:chOff x="0" y="0"/>
            <a:chExt cx="499651" cy="4099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9651" cy="409922"/>
            </a:xfrm>
            <a:custGeom>
              <a:avLst/>
              <a:gdLst/>
              <a:ahLst/>
              <a:cxnLst/>
              <a:rect r="r" b="b" t="t" l="l"/>
              <a:pathLst>
                <a:path h="409922" w="499651">
                  <a:moveTo>
                    <a:pt x="0" y="0"/>
                  </a:moveTo>
                  <a:lnTo>
                    <a:pt x="499651" y="0"/>
                  </a:lnTo>
                  <a:lnTo>
                    <a:pt x="499651" y="409922"/>
                  </a:lnTo>
                  <a:lnTo>
                    <a:pt x="0" y="409922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499651" cy="4194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53566" y="1881268"/>
            <a:ext cx="2968442" cy="779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1"/>
              </a:lnSpc>
            </a:pPr>
            <a:r>
              <a:rPr lang="en-US" sz="14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ils ne conçoivent pas </a:t>
            </a:r>
          </a:p>
          <a:p>
            <a:pPr algn="l">
              <a:lnSpc>
                <a:spcPts val="2081"/>
              </a:lnSpc>
            </a:pPr>
            <a:r>
              <a:rPr lang="en-US" sz="148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qu’on veuille donner de l’argent :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3566" y="91932"/>
            <a:ext cx="2403191" cy="1332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5"/>
              </a:lnSpc>
            </a:pPr>
            <a:r>
              <a:rPr lang="en-US" sz="1539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une expérience, Saul Alinsky tente d’offrir une grosse coupure </a:t>
            </a:r>
          </a:p>
          <a:p>
            <a:pPr algn="l">
              <a:lnSpc>
                <a:spcPts val="2155"/>
              </a:lnSpc>
            </a:pPr>
            <a:r>
              <a:rPr lang="en-US" sz="1539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aux passants.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2379" y="2413446"/>
            <a:ext cx="2424378" cy="514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81"/>
              </a:lnSpc>
            </a:pPr>
            <a:r>
              <a:rPr lang="en-US" sz="1486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ils imaginent </a:t>
            </a:r>
          </a:p>
          <a:p>
            <a:pPr algn="r">
              <a:lnSpc>
                <a:spcPts val="2081"/>
              </a:lnSpc>
            </a:pPr>
            <a:r>
              <a:rPr lang="en-US" sz="1486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qu’on leur en demande.</a:t>
            </a:r>
            <a:r>
              <a:rPr lang="en-US" sz="1486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2379" y="1371637"/>
            <a:ext cx="2799497" cy="495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sz="2607" spc="83">
                <a:solidFill>
                  <a:srgbClr val="FFED00"/>
                </a:solidFill>
                <a:latin typeface="Rockstone"/>
                <a:ea typeface="Rockstone"/>
                <a:cs typeface="Rockstone"/>
                <a:sym typeface="Rockstone"/>
              </a:rPr>
              <a:t>C’est un Échec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2651" y="630532"/>
            <a:ext cx="1504950" cy="2379368"/>
          </a:xfrm>
          <a:custGeom>
            <a:avLst/>
            <a:gdLst/>
            <a:ahLst/>
            <a:cxnLst/>
            <a:rect r="r" b="b" t="t" l="l"/>
            <a:pathLst>
              <a:path h="2379368" w="1504950">
                <a:moveTo>
                  <a:pt x="0" y="0"/>
                </a:moveTo>
                <a:lnTo>
                  <a:pt x="1504950" y="0"/>
                </a:lnTo>
                <a:lnTo>
                  <a:pt x="1504950" y="2379368"/>
                </a:lnTo>
                <a:lnTo>
                  <a:pt x="0" y="2379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0990" y="76925"/>
            <a:ext cx="2518741" cy="172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« Lorsque vous sortez du</a:t>
            </a:r>
          </a:p>
          <a:p>
            <a:pPr algn="r">
              <a:lnSpc>
                <a:spcPts val="1993"/>
              </a:lnSpc>
            </a:pP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l’interlocuteur,</a:t>
            </a: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ne </a:t>
            </a: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communiquez pas,</a:t>
            </a:r>
          </a:p>
          <a:p>
            <a:pPr algn="r">
              <a:lnSpc>
                <a:spcPts val="1993"/>
              </a:lnSpc>
            </a:pPr>
          </a:p>
          <a:p>
            <a:pPr algn="r">
              <a:lnSpc>
                <a:spcPts val="1993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05516" y="2471615"/>
            <a:ext cx="970487" cy="474590"/>
            <a:chOff x="0" y="0"/>
            <a:chExt cx="1293982" cy="632786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293982" cy="632786"/>
              <a:chOff x="0" y="0"/>
              <a:chExt cx="877186" cy="428963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77186" cy="428963"/>
              </a:xfrm>
              <a:custGeom>
                <a:avLst/>
                <a:gdLst/>
                <a:ahLst/>
                <a:cxnLst/>
                <a:rect r="r" b="b" t="t" l="l"/>
                <a:pathLst>
                  <a:path h="428963" w="877186">
                    <a:moveTo>
                      <a:pt x="119168" y="0"/>
                    </a:moveTo>
                    <a:lnTo>
                      <a:pt x="758018" y="0"/>
                    </a:lnTo>
                    <a:cubicBezTo>
                      <a:pt x="823833" y="0"/>
                      <a:pt x="877186" y="53353"/>
                      <a:pt x="877186" y="119168"/>
                    </a:cubicBezTo>
                    <a:lnTo>
                      <a:pt x="877186" y="309796"/>
                    </a:lnTo>
                    <a:cubicBezTo>
                      <a:pt x="877186" y="341401"/>
                      <a:pt x="864631" y="371712"/>
                      <a:pt x="842282" y="394060"/>
                    </a:cubicBezTo>
                    <a:cubicBezTo>
                      <a:pt x="819934" y="416408"/>
                      <a:pt x="789623" y="428963"/>
                      <a:pt x="758018" y="428963"/>
                    </a:cubicBezTo>
                    <a:lnTo>
                      <a:pt x="119168" y="428963"/>
                    </a:lnTo>
                    <a:cubicBezTo>
                      <a:pt x="87562" y="428963"/>
                      <a:pt x="57252" y="416408"/>
                      <a:pt x="34903" y="394060"/>
                    </a:cubicBezTo>
                    <a:cubicBezTo>
                      <a:pt x="12555" y="371712"/>
                      <a:pt x="0" y="341401"/>
                      <a:pt x="0" y="309796"/>
                    </a:cubicBezTo>
                    <a:lnTo>
                      <a:pt x="0" y="119168"/>
                    </a:lnTo>
                    <a:cubicBezTo>
                      <a:pt x="0" y="87562"/>
                      <a:pt x="12555" y="57252"/>
                      <a:pt x="34903" y="34903"/>
                    </a:cubicBezTo>
                    <a:cubicBezTo>
                      <a:pt x="57252" y="12555"/>
                      <a:pt x="87562" y="0"/>
                      <a:pt x="119168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0" y="-9525"/>
                <a:ext cx="877186" cy="4384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8" id="8"/>
            <p:cNvSpPr txBox="true"/>
            <p:nvPr/>
          </p:nvSpPr>
          <p:spPr>
            <a:xfrm rot="0">
              <a:off x="0" y="98063"/>
              <a:ext cx="1108621" cy="534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531"/>
                </a:lnSpc>
              </a:pPr>
              <a:r>
                <a:rPr lang="en-US" sz="1418">
                  <a:solidFill>
                    <a:srgbClr val="FFFFFF"/>
                  </a:solidFill>
                  <a:latin typeface="Lovelo"/>
                  <a:ea typeface="Lovelo"/>
                  <a:cs typeface="Lovelo"/>
                  <a:sym typeface="Lovelo"/>
                </a:rPr>
                <a:t>Saul alinsky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90760" y="1343997"/>
            <a:ext cx="1728971" cy="1233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93"/>
              </a:lnSpc>
            </a:pP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93D4"/>
                </a:solidFill>
                <a:latin typeface="Lovelo"/>
                <a:ea typeface="Lovelo"/>
                <a:cs typeface="Lovelo"/>
                <a:sym typeface="Lovelo"/>
              </a:rPr>
              <a:t>mais vous </a:t>
            </a: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93D4"/>
                </a:solidFill>
                <a:latin typeface="Lovelo"/>
                <a:ea typeface="Lovelo"/>
                <a:cs typeface="Lovelo"/>
                <a:sym typeface="Lovelo"/>
              </a:rPr>
              <a:t>ajoutez </a:t>
            </a: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93D4"/>
                </a:solidFill>
                <a:latin typeface="Lovelo"/>
                <a:ea typeface="Lovelo"/>
                <a:cs typeface="Lovelo"/>
                <a:sym typeface="Lovelo"/>
              </a:rPr>
              <a:t>une certaine </a:t>
            </a:r>
          </a:p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93D4"/>
                </a:solidFill>
                <a:latin typeface="Lovelo"/>
                <a:ea typeface="Lovelo"/>
                <a:cs typeface="Lovelo"/>
                <a:sym typeface="Lovelo"/>
              </a:rPr>
              <a:t>confusion. »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6633" y="317732"/>
            <a:ext cx="2518741" cy="24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93"/>
              </a:lnSpc>
            </a:pPr>
            <a:r>
              <a:rPr lang="en-US" sz="1423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Champ de l’expérience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61590" y="74069"/>
            <a:ext cx="873690" cy="693492"/>
          </a:xfrm>
          <a:custGeom>
            <a:avLst/>
            <a:gdLst/>
            <a:ahLst/>
            <a:cxnLst/>
            <a:rect r="r" b="b" t="t" l="l"/>
            <a:pathLst>
              <a:path h="693492" w="873690">
                <a:moveTo>
                  <a:pt x="0" y="0"/>
                </a:moveTo>
                <a:lnTo>
                  <a:pt x="873691" y="0"/>
                </a:lnTo>
                <a:lnTo>
                  <a:pt x="873691" y="693491"/>
                </a:lnTo>
                <a:lnTo>
                  <a:pt x="0" y="6934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664" y="130845"/>
            <a:ext cx="2232922" cy="1935830"/>
            <a:chOff x="0" y="0"/>
            <a:chExt cx="2977230" cy="2581107"/>
          </a:xfrm>
        </p:grpSpPr>
        <p:sp>
          <p:nvSpPr>
            <p:cNvPr name="Freeform 4" id="4"/>
            <p:cNvSpPr/>
            <p:nvPr/>
          </p:nvSpPr>
          <p:spPr>
            <a:xfrm flipH="false" flipV="false" rot="-138566">
              <a:off x="198217" y="499598"/>
              <a:ext cx="2387536" cy="1581911"/>
            </a:xfrm>
            <a:custGeom>
              <a:avLst/>
              <a:gdLst/>
              <a:ahLst/>
              <a:cxnLst/>
              <a:rect r="r" b="b" t="t" l="l"/>
              <a:pathLst>
                <a:path h="1581911" w="2387536">
                  <a:moveTo>
                    <a:pt x="0" y="0"/>
                  </a:moveTo>
                  <a:lnTo>
                    <a:pt x="2387536" y="0"/>
                  </a:lnTo>
                  <a:lnTo>
                    <a:pt x="2387536" y="1581911"/>
                  </a:lnTo>
                  <a:lnTo>
                    <a:pt x="0" y="15819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-24433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-5225522">
              <a:off x="268965" y="-138026"/>
              <a:ext cx="2439300" cy="2857159"/>
            </a:xfrm>
            <a:custGeom>
              <a:avLst/>
              <a:gdLst/>
              <a:ahLst/>
              <a:cxnLst/>
              <a:rect r="r" b="b" t="t" l="l"/>
              <a:pathLst>
                <a:path h="2857159" w="2439300">
                  <a:moveTo>
                    <a:pt x="0" y="0"/>
                  </a:moveTo>
                  <a:lnTo>
                    <a:pt x="2439300" y="0"/>
                  </a:lnTo>
                  <a:lnTo>
                    <a:pt x="2439300" y="2857159"/>
                  </a:lnTo>
                  <a:lnTo>
                    <a:pt x="0" y="28571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true" flipV="false" rot="0">
              <a:off x="1090542" y="692295"/>
              <a:ext cx="1053309" cy="1337536"/>
            </a:xfrm>
            <a:custGeom>
              <a:avLst/>
              <a:gdLst/>
              <a:ahLst/>
              <a:cxnLst/>
              <a:rect r="r" b="b" t="t" l="l"/>
              <a:pathLst>
                <a:path h="1337536" w="1053309">
                  <a:moveTo>
                    <a:pt x="1053309" y="0"/>
                  </a:moveTo>
                  <a:lnTo>
                    <a:pt x="0" y="0"/>
                  </a:lnTo>
                  <a:lnTo>
                    <a:pt x="0" y="1337536"/>
                  </a:lnTo>
                  <a:lnTo>
                    <a:pt x="1053309" y="1337536"/>
                  </a:lnTo>
                  <a:lnTo>
                    <a:pt x="1053309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300990" y="1950348"/>
            <a:ext cx="2570256" cy="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7"/>
              </a:lnSpc>
            </a:pPr>
            <a:r>
              <a:rPr lang="en-US" sz="2185" spc="54">
                <a:solidFill>
                  <a:srgbClr val="FF93D4"/>
                </a:solidFill>
                <a:latin typeface="Rockstone"/>
                <a:ea typeface="Rockstone"/>
                <a:cs typeface="Rockstone"/>
                <a:sym typeface="Rockstone"/>
              </a:rPr>
              <a:t>Le jamais vu demande un effort de compréhension.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49963">
            <a:off x="1028182" y="975182"/>
            <a:ext cx="953536" cy="1354857"/>
            <a:chOff x="0" y="0"/>
            <a:chExt cx="858316" cy="12195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8316" cy="1219562"/>
            </a:xfrm>
            <a:custGeom>
              <a:avLst/>
              <a:gdLst/>
              <a:ahLst/>
              <a:cxnLst/>
              <a:rect r="r" b="b" t="t" l="l"/>
              <a:pathLst>
                <a:path h="1219562" w="858316">
                  <a:moveTo>
                    <a:pt x="0" y="0"/>
                  </a:moveTo>
                  <a:lnTo>
                    <a:pt x="858316" y="0"/>
                  </a:lnTo>
                  <a:lnTo>
                    <a:pt x="858316" y="1219562"/>
                  </a:lnTo>
                  <a:lnTo>
                    <a:pt x="0" y="121956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858316" cy="1229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23442">
            <a:off x="1031139" y="970688"/>
            <a:ext cx="1191242" cy="1363845"/>
          </a:xfrm>
          <a:custGeom>
            <a:avLst/>
            <a:gdLst/>
            <a:ahLst/>
            <a:cxnLst/>
            <a:rect r="r" b="b" t="t" l="l"/>
            <a:pathLst>
              <a:path h="1363845" w="1191242">
                <a:moveTo>
                  <a:pt x="0" y="0"/>
                </a:moveTo>
                <a:lnTo>
                  <a:pt x="1191242" y="0"/>
                </a:lnTo>
                <a:lnTo>
                  <a:pt x="1191242" y="1363846"/>
                </a:lnTo>
                <a:lnTo>
                  <a:pt x="0" y="136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54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59195" y="917748"/>
            <a:ext cx="1143298" cy="1452446"/>
          </a:xfrm>
          <a:custGeom>
            <a:avLst/>
            <a:gdLst/>
            <a:ahLst/>
            <a:cxnLst/>
            <a:rect r="r" b="b" t="t" l="l"/>
            <a:pathLst>
              <a:path h="1452446" w="1143298">
                <a:moveTo>
                  <a:pt x="0" y="0"/>
                </a:moveTo>
                <a:lnTo>
                  <a:pt x="1143298" y="0"/>
                </a:lnTo>
                <a:lnTo>
                  <a:pt x="1143298" y="1452446"/>
                </a:lnTo>
                <a:lnTo>
                  <a:pt x="0" y="14524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61186" y="969886"/>
            <a:ext cx="1030976" cy="1400308"/>
          </a:xfrm>
          <a:custGeom>
            <a:avLst/>
            <a:gdLst/>
            <a:ahLst/>
            <a:cxnLst/>
            <a:rect r="r" b="b" t="t" l="l"/>
            <a:pathLst>
              <a:path h="1400308" w="1030976">
                <a:moveTo>
                  <a:pt x="0" y="0"/>
                </a:moveTo>
                <a:lnTo>
                  <a:pt x="1030976" y="0"/>
                </a:lnTo>
                <a:lnTo>
                  <a:pt x="1030976" y="1400308"/>
                </a:lnTo>
                <a:lnTo>
                  <a:pt x="0" y="14003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7100" y="98287"/>
            <a:ext cx="2751503" cy="831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0"/>
              </a:lnSpc>
            </a:pPr>
            <a:r>
              <a:rPr lang="en-US" sz="1374" spc="1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1919, Patton et Eisenhower écrivent sur l’emploi des blindés. </a:t>
            </a:r>
            <a:r>
              <a:rPr lang="en-US" sz="1374" spc="1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ces idées déplaisent au général farnsworth, responsable de l’infanterie.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53769" y="884570"/>
            <a:ext cx="1370137" cy="1604846"/>
          </a:xfrm>
          <a:custGeom>
            <a:avLst/>
            <a:gdLst/>
            <a:ahLst/>
            <a:cxnLst/>
            <a:rect r="r" b="b" t="t" l="l"/>
            <a:pathLst>
              <a:path h="1604846" w="1370137">
                <a:moveTo>
                  <a:pt x="0" y="0"/>
                </a:moveTo>
                <a:lnTo>
                  <a:pt x="1370137" y="0"/>
                </a:lnTo>
                <a:lnTo>
                  <a:pt x="1370137" y="1604846"/>
                </a:lnTo>
                <a:lnTo>
                  <a:pt x="0" y="16048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086" y="2479891"/>
            <a:ext cx="2849532" cy="530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4"/>
              </a:lnSpc>
            </a:pPr>
            <a:r>
              <a:rPr lang="en-US" sz="1944" spc="77">
                <a:solidFill>
                  <a:srgbClr val="FFED00"/>
                </a:solidFill>
                <a:latin typeface="Rockstone"/>
                <a:ea typeface="Rockstone"/>
                <a:cs typeface="Rockstone"/>
                <a:sym typeface="Rockstone"/>
              </a:rPr>
              <a:t>Elles sortent du champ de son expérience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DAGYIt5jrj8</dc:identifier>
  <dcterms:modified xsi:type="dcterms:W3CDTF">2011-08-01T06:04:30Z</dcterms:modified>
  <cp:revision>1</cp:revision>
  <dc:title>Sortir du champ de l’expérience</dc:title>
</cp:coreProperties>
</file>