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009900" cy="3009900"/>
  <p:notesSz cx="6858000" cy="9144000"/>
  <p:embeddedFontLst>
    <p:embeddedFont>
      <p:font typeface="Rockstone" charset="1" panose="00000000000000000000"/>
      <p:regular r:id="rId18"/>
    </p:embeddedFont>
    <p:embeddedFont>
      <p:font typeface="Lovelo" charset="1" panose="02000000000000000000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0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3487" y="554743"/>
            <a:ext cx="1485478" cy="14854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3487" y="361681"/>
            <a:ext cx="2130369" cy="2130369"/>
          </a:xfrm>
          <a:custGeom>
            <a:avLst/>
            <a:gdLst/>
            <a:ahLst/>
            <a:cxnLst/>
            <a:rect r="r" b="b" t="t" l="l"/>
            <a:pathLst>
              <a:path h="2130369" w="2130369">
                <a:moveTo>
                  <a:pt x="0" y="0"/>
                </a:moveTo>
                <a:lnTo>
                  <a:pt x="2130369" y="0"/>
                </a:lnTo>
                <a:lnTo>
                  <a:pt x="2130369" y="2130369"/>
                </a:lnTo>
                <a:lnTo>
                  <a:pt x="0" y="2130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7199" y="627428"/>
            <a:ext cx="1475502" cy="1412793"/>
          </a:xfrm>
          <a:custGeom>
            <a:avLst/>
            <a:gdLst/>
            <a:ahLst/>
            <a:cxnLst/>
            <a:rect r="r" b="b" t="t" l="l"/>
            <a:pathLst>
              <a:path h="1412793" w="1475502">
                <a:moveTo>
                  <a:pt x="0" y="0"/>
                </a:moveTo>
                <a:lnTo>
                  <a:pt x="1475502" y="0"/>
                </a:lnTo>
                <a:lnTo>
                  <a:pt x="1475502" y="1412793"/>
                </a:lnTo>
                <a:lnTo>
                  <a:pt x="0" y="141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6410" y="2049746"/>
            <a:ext cx="2017079" cy="96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biais</a:t>
            </a:r>
          </a:p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d’action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34" y="105458"/>
            <a:ext cx="2903232" cy="52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500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induire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431" y="2659596"/>
            <a:ext cx="273466" cy="27346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  <a:r>
                <a:rPr lang="en-US" sz="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0840" y="246365"/>
            <a:ext cx="2020084" cy="2837478"/>
          </a:xfrm>
          <a:custGeom>
            <a:avLst/>
            <a:gdLst/>
            <a:ahLst/>
            <a:cxnLst/>
            <a:rect r="r" b="b" t="t" l="l"/>
            <a:pathLst>
              <a:path h="2837478" w="2020084">
                <a:moveTo>
                  <a:pt x="0" y="0"/>
                </a:moveTo>
                <a:lnTo>
                  <a:pt x="2020083" y="0"/>
                </a:lnTo>
                <a:lnTo>
                  <a:pt x="2020083" y="2837478"/>
                </a:lnTo>
                <a:lnTo>
                  <a:pt x="0" y="283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0" b="-59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3007" y="33235"/>
            <a:ext cx="1923750" cy="200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9"/>
              </a:lnSpc>
            </a:pPr>
            <a:r>
              <a:rPr lang="en-US" sz="3292" spc="-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premier qui tire </a:t>
            </a:r>
          </a:p>
          <a:p>
            <a:pPr algn="l">
              <a:lnSpc>
                <a:spcPts val="3819"/>
              </a:lnSpc>
            </a:pPr>
          </a:p>
          <a:p>
            <a:pPr algn="l">
              <a:lnSpc>
                <a:spcPts val="3819"/>
              </a:lnSpc>
            </a:pPr>
            <a:r>
              <a:rPr lang="en-US" sz="3292" spc="-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a perdu 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575" y="2122487"/>
            <a:ext cx="2949325" cy="42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2"/>
              </a:lnSpc>
            </a:pPr>
            <a:r>
              <a:rPr lang="en-US" sz="1442" spc="-77">
                <a:solidFill>
                  <a:srgbClr val="24FF00"/>
                </a:solidFill>
                <a:latin typeface="Lovelo"/>
                <a:ea typeface="Lovelo"/>
                <a:cs typeface="Lovelo"/>
                <a:sym typeface="Lovelo"/>
              </a:rPr>
              <a:t>Pourtant, Faire agir l’adversaire constitue une forme d’initiative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754" y="115996"/>
            <a:ext cx="2878146" cy="68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9"/>
              </a:lnSpc>
            </a:pPr>
            <a:r>
              <a:rPr lang="en-US" sz="1542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nous estimons souvent que pour avoir l’initiative, il faut agir.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5041" y="1142402"/>
            <a:ext cx="2068939" cy="734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7"/>
              </a:lnSpc>
            </a:pPr>
            <a:r>
              <a:rPr lang="en-US" sz="2497" spc="-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le biais d’action.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4798" y="2550004"/>
            <a:ext cx="1960303" cy="31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9"/>
              </a:lnSpc>
            </a:pPr>
            <a:r>
              <a:rPr lang="en-US" sz="2077" spc="-112">
                <a:solidFill>
                  <a:srgbClr val="24FF00"/>
                </a:solidFill>
                <a:latin typeface="Lovelo"/>
                <a:ea typeface="Lovelo"/>
                <a:cs typeface="Lovelo"/>
                <a:sym typeface="Lovelo"/>
              </a:rPr>
              <a:t>PLUS PUISSANTE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6939" y="2607154"/>
            <a:ext cx="408102" cy="315352"/>
          </a:xfrm>
          <a:custGeom>
            <a:avLst/>
            <a:gdLst/>
            <a:ahLst/>
            <a:cxnLst/>
            <a:rect r="r" b="b" t="t" l="l"/>
            <a:pathLst>
              <a:path h="315352" w="408102">
                <a:moveTo>
                  <a:pt x="0" y="0"/>
                </a:moveTo>
                <a:lnTo>
                  <a:pt x="408102" y="0"/>
                </a:lnTo>
                <a:lnTo>
                  <a:pt x="408102" y="315352"/>
                </a:lnTo>
                <a:lnTo>
                  <a:pt x="0" y="31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85102" y="2607154"/>
            <a:ext cx="408102" cy="315352"/>
          </a:xfrm>
          <a:custGeom>
            <a:avLst/>
            <a:gdLst/>
            <a:ahLst/>
            <a:cxnLst/>
            <a:rect r="r" b="b" t="t" l="l"/>
            <a:pathLst>
              <a:path h="315352" w="408102">
                <a:moveTo>
                  <a:pt x="0" y="0"/>
                </a:moveTo>
                <a:lnTo>
                  <a:pt x="408102" y="0"/>
                </a:lnTo>
                <a:lnTo>
                  <a:pt x="408102" y="315352"/>
                </a:lnTo>
                <a:lnTo>
                  <a:pt x="0" y="31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0899" y="805616"/>
            <a:ext cx="408102" cy="315352"/>
          </a:xfrm>
          <a:custGeom>
            <a:avLst/>
            <a:gdLst/>
            <a:ahLst/>
            <a:cxnLst/>
            <a:rect r="r" b="b" t="t" l="l"/>
            <a:pathLst>
              <a:path h="315352" w="408102">
                <a:moveTo>
                  <a:pt x="0" y="0"/>
                </a:moveTo>
                <a:lnTo>
                  <a:pt x="408102" y="0"/>
                </a:lnTo>
                <a:lnTo>
                  <a:pt x="408102" y="315352"/>
                </a:lnTo>
                <a:lnTo>
                  <a:pt x="0" y="31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175" y="1946358"/>
            <a:ext cx="857788" cy="968134"/>
          </a:xfrm>
          <a:custGeom>
            <a:avLst/>
            <a:gdLst/>
            <a:ahLst/>
            <a:cxnLst/>
            <a:rect r="r" b="b" t="t" l="l"/>
            <a:pathLst>
              <a:path h="968134" w="857788">
                <a:moveTo>
                  <a:pt x="0" y="0"/>
                </a:moveTo>
                <a:lnTo>
                  <a:pt x="857787" y="0"/>
                </a:lnTo>
                <a:lnTo>
                  <a:pt x="857787" y="968135"/>
                </a:lnTo>
                <a:lnTo>
                  <a:pt x="0" y="968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72" y="304839"/>
            <a:ext cx="803168" cy="1218038"/>
          </a:xfrm>
          <a:custGeom>
            <a:avLst/>
            <a:gdLst/>
            <a:ahLst/>
            <a:cxnLst/>
            <a:rect r="r" b="b" t="t" l="l"/>
            <a:pathLst>
              <a:path h="1218038" w="803168">
                <a:moveTo>
                  <a:pt x="0" y="0"/>
                </a:moveTo>
                <a:lnTo>
                  <a:pt x="803168" y="0"/>
                </a:lnTo>
                <a:lnTo>
                  <a:pt x="803168" y="1218038"/>
                </a:lnTo>
                <a:lnTo>
                  <a:pt x="0" y="1218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007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175" y="-15712"/>
            <a:ext cx="2257045" cy="3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</a:pPr>
            <a:r>
              <a:rPr lang="en-US" sz="1879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894" y="2468691"/>
            <a:ext cx="2333681" cy="480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5"/>
              </a:lnSpc>
            </a:pPr>
            <a:r>
              <a:rPr lang="en-US" sz="1648" spc="-8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 pour </a:t>
            </a:r>
          </a:p>
          <a:p>
            <a:pPr algn="ctr">
              <a:lnSpc>
                <a:spcPts val="1945"/>
              </a:lnSpc>
            </a:pPr>
            <a:r>
              <a:rPr lang="en-US" sz="1648" spc="-8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rien manquer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175" y="1631294"/>
            <a:ext cx="1715576" cy="22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683" spc="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musashi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4471" y="543149"/>
            <a:ext cx="2218558" cy="50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12"/>
              </a:lnSpc>
            </a:pPr>
            <a:r>
              <a:rPr lang="en-US" sz="1705" spc="-8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poussez l’adversaire </a:t>
            </a:r>
          </a:p>
          <a:p>
            <a:pPr algn="r">
              <a:lnSpc>
                <a:spcPts val="2012"/>
              </a:lnSpc>
            </a:pPr>
            <a:r>
              <a:rPr lang="en-US" sz="1705" spc="-8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réagir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843750" y="1252576"/>
            <a:ext cx="981510" cy="1216115"/>
          </a:xfrm>
          <a:custGeom>
            <a:avLst/>
            <a:gdLst/>
            <a:ahLst/>
            <a:cxnLst/>
            <a:rect r="r" b="b" t="t" l="l"/>
            <a:pathLst>
              <a:path h="1216115" w="981510">
                <a:moveTo>
                  <a:pt x="0" y="0"/>
                </a:moveTo>
                <a:lnTo>
                  <a:pt x="981511" y="0"/>
                </a:lnTo>
                <a:lnTo>
                  <a:pt x="981511" y="1216115"/>
                </a:lnTo>
                <a:lnTo>
                  <a:pt x="0" y="1216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196" r="-7317" b="-39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137" y="144858"/>
            <a:ext cx="2644851" cy="82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biais d’action désigne notre tendance à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04392" y="81415"/>
            <a:ext cx="1005508" cy="962774"/>
          </a:xfrm>
          <a:custGeom>
            <a:avLst/>
            <a:gdLst/>
            <a:ahLst/>
            <a:cxnLst/>
            <a:rect r="r" b="b" t="t" l="l"/>
            <a:pathLst>
              <a:path h="962774" w="1005508">
                <a:moveTo>
                  <a:pt x="0" y="0"/>
                </a:moveTo>
                <a:lnTo>
                  <a:pt x="1005508" y="0"/>
                </a:lnTo>
                <a:lnTo>
                  <a:pt x="1005508" y="962774"/>
                </a:lnTo>
                <a:lnTo>
                  <a:pt x="0" y="962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990" y="1070726"/>
            <a:ext cx="2477856" cy="32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9"/>
              </a:lnSpc>
            </a:pPr>
            <a:r>
              <a:rPr lang="en-US" sz="2128" spc="-2">
                <a:solidFill>
                  <a:srgbClr val="FF0000"/>
                </a:solidFill>
                <a:latin typeface="Lovelo"/>
                <a:ea typeface="Lovelo"/>
                <a:cs typeface="Lovelo"/>
                <a:sym typeface="Lovelo"/>
              </a:rPr>
              <a:t>préférer l’action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990" y="1495425"/>
            <a:ext cx="2644851" cy="1352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l’inaction, </a:t>
            </a:r>
          </a:p>
          <a:p>
            <a:pPr algn="r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même lorsque l’action n’offre pas de meilleures chances de succès.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42" y="87177"/>
            <a:ext cx="2887009" cy="46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sz="1538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miyamoto musashi, dans le </a:t>
            </a:r>
          </a:p>
          <a:p>
            <a:pPr algn="l">
              <a:lnSpc>
                <a:spcPts val="178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5342" y="317747"/>
            <a:ext cx="2209073" cy="23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"/>
              </a:lnSpc>
            </a:pPr>
            <a:r>
              <a:rPr lang="en-US" sz="1526" spc="-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Traité des 5 roues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4508" y="863213"/>
            <a:ext cx="1732562" cy="2146687"/>
          </a:xfrm>
          <a:custGeom>
            <a:avLst/>
            <a:gdLst/>
            <a:ahLst/>
            <a:cxnLst/>
            <a:rect r="r" b="b" t="t" l="l"/>
            <a:pathLst>
              <a:path h="2146687" w="1732562">
                <a:moveTo>
                  <a:pt x="0" y="0"/>
                </a:moveTo>
                <a:lnTo>
                  <a:pt x="1732563" y="0"/>
                </a:lnTo>
                <a:lnTo>
                  <a:pt x="1732563" y="2146687"/>
                </a:lnTo>
                <a:lnTo>
                  <a:pt x="0" y="2146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196" r="-7317" b="-3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60789" y="313838"/>
            <a:ext cx="991562" cy="234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sz="1538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Explique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827" y="1133155"/>
            <a:ext cx="1325020" cy="114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sz="1538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Règle n•9</a:t>
            </a:r>
          </a:p>
          <a:p>
            <a:pPr algn="l">
              <a:lnSpc>
                <a:spcPts val="1784"/>
              </a:lnSpc>
            </a:pPr>
          </a:p>
          <a:p>
            <a:pPr algn="l">
              <a:lnSpc>
                <a:spcPts val="1784"/>
              </a:lnSpc>
            </a:pPr>
            <a:r>
              <a:rPr lang="en-US" sz="1538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ne faites rien d’inutile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110" y="210048"/>
            <a:ext cx="2427437" cy="290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842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et Son corollaire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05110" y="863213"/>
            <a:ext cx="1732562" cy="2146687"/>
          </a:xfrm>
          <a:custGeom>
            <a:avLst/>
            <a:gdLst/>
            <a:ahLst/>
            <a:cxnLst/>
            <a:rect r="r" b="b" t="t" l="l"/>
            <a:pathLst>
              <a:path h="2146687" w="1732562">
                <a:moveTo>
                  <a:pt x="1732562" y="0"/>
                </a:moveTo>
                <a:lnTo>
                  <a:pt x="0" y="0"/>
                </a:lnTo>
                <a:lnTo>
                  <a:pt x="0" y="2146687"/>
                </a:lnTo>
                <a:lnTo>
                  <a:pt x="1732562" y="2146687"/>
                </a:lnTo>
                <a:lnTo>
                  <a:pt x="1732562" y="0"/>
                </a:lnTo>
                <a:close/>
              </a:path>
            </a:pathLst>
          </a:custGeom>
          <a:blipFill>
            <a:blip r:embed="rId2"/>
            <a:stretch>
              <a:fillRect l="0" t="-25196" r="-7317" b="-39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0253" y="1223799"/>
            <a:ext cx="1325020" cy="914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sz="1538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encouragez l’ennemi à des actions inutiles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272379">
            <a:off x="780117" y="1729110"/>
            <a:ext cx="1203960" cy="1020082"/>
          </a:xfrm>
          <a:custGeom>
            <a:avLst/>
            <a:gdLst/>
            <a:ahLst/>
            <a:cxnLst/>
            <a:rect r="r" b="b" t="t" l="l"/>
            <a:pathLst>
              <a:path h="1020082" w="1203960">
                <a:moveTo>
                  <a:pt x="0" y="0"/>
                </a:moveTo>
                <a:lnTo>
                  <a:pt x="1203960" y="0"/>
                </a:lnTo>
                <a:lnTo>
                  <a:pt x="1203960" y="1020082"/>
                </a:lnTo>
                <a:lnTo>
                  <a:pt x="0" y="1020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70202" y="1134341"/>
            <a:ext cx="1094411" cy="1839011"/>
          </a:xfrm>
          <a:custGeom>
            <a:avLst/>
            <a:gdLst/>
            <a:ahLst/>
            <a:cxnLst/>
            <a:rect r="r" b="b" t="t" l="l"/>
            <a:pathLst>
              <a:path h="1839011" w="1094411">
                <a:moveTo>
                  <a:pt x="1094412" y="0"/>
                </a:moveTo>
                <a:lnTo>
                  <a:pt x="0" y="0"/>
                </a:lnTo>
                <a:lnTo>
                  <a:pt x="0" y="1839011"/>
                </a:lnTo>
                <a:lnTo>
                  <a:pt x="1094412" y="1839011"/>
                </a:lnTo>
                <a:lnTo>
                  <a:pt x="109441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990" y="127992"/>
            <a:ext cx="2586882" cy="109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“faire réagir </a:t>
            </a:r>
          </a:p>
          <a:p>
            <a:pPr algn="l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l’ennemi, </a:t>
            </a:r>
          </a:p>
          <a:p>
            <a:pPr algn="l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voilà </a:t>
            </a:r>
          </a:p>
          <a:p>
            <a:pPr algn="l">
              <a:lnSpc>
                <a:spcPts val="2119"/>
              </a:lnSpc>
            </a:pPr>
            <a:r>
              <a:rPr lang="en-US" sz="1827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véritable action.”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1118" y="2332790"/>
            <a:ext cx="1118984" cy="6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3"/>
              </a:lnSpc>
            </a:pPr>
            <a:r>
              <a:rPr lang="en-US" sz="1123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Saul alinsky</a:t>
            </a:r>
          </a:p>
          <a:p>
            <a:pPr algn="l">
              <a:lnSpc>
                <a:spcPts val="1303"/>
              </a:lnSpc>
            </a:pPr>
            <a:r>
              <a:rPr lang="en-US" sz="1123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pionnier du </a:t>
            </a:r>
          </a:p>
          <a:p>
            <a:pPr algn="l">
              <a:lnSpc>
                <a:spcPts val="1303"/>
              </a:lnSpc>
            </a:pPr>
            <a:r>
              <a:rPr lang="en-US" sz="1123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community organizing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53732" y="533677"/>
            <a:ext cx="2794727" cy="1746705"/>
          </a:xfrm>
          <a:custGeom>
            <a:avLst/>
            <a:gdLst/>
            <a:ahLst/>
            <a:cxnLst/>
            <a:rect r="r" b="b" t="t" l="l"/>
            <a:pathLst>
              <a:path h="1746705" w="2794727">
                <a:moveTo>
                  <a:pt x="2794727" y="0"/>
                </a:moveTo>
                <a:lnTo>
                  <a:pt x="0" y="0"/>
                </a:lnTo>
                <a:lnTo>
                  <a:pt x="0" y="1746705"/>
                </a:lnTo>
                <a:lnTo>
                  <a:pt x="2794727" y="1746705"/>
                </a:lnTo>
                <a:lnTo>
                  <a:pt x="2794727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89112"/>
            <a:ext cx="1261859" cy="1753155"/>
            <a:chOff x="0" y="0"/>
            <a:chExt cx="1682479" cy="2337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16588"/>
              <a:ext cx="1682479" cy="1120952"/>
            </a:xfrm>
            <a:custGeom>
              <a:avLst/>
              <a:gdLst/>
              <a:ahLst/>
              <a:cxnLst/>
              <a:rect r="r" b="b" t="t" l="l"/>
              <a:pathLst>
                <a:path h="1120952" w="1682479">
                  <a:moveTo>
                    <a:pt x="0" y="0"/>
                  </a:moveTo>
                  <a:lnTo>
                    <a:pt x="1682479" y="0"/>
                  </a:lnTo>
                  <a:lnTo>
                    <a:pt x="1682479" y="1120952"/>
                  </a:lnTo>
                  <a:lnTo>
                    <a:pt x="0" y="11209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9133" y="0"/>
              <a:ext cx="1193347" cy="495239"/>
            </a:xfrm>
            <a:custGeom>
              <a:avLst/>
              <a:gdLst/>
              <a:ahLst/>
              <a:cxnLst/>
              <a:rect r="r" b="b" t="t" l="l"/>
              <a:pathLst>
                <a:path h="495239" w="1193347">
                  <a:moveTo>
                    <a:pt x="0" y="0"/>
                  </a:moveTo>
                  <a:lnTo>
                    <a:pt x="1193346" y="0"/>
                  </a:lnTo>
                  <a:lnTo>
                    <a:pt x="1193346" y="495239"/>
                  </a:lnTo>
                  <a:lnTo>
                    <a:pt x="0" y="495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30673" y="0"/>
              <a:ext cx="1065806" cy="827453"/>
            </a:xfrm>
            <a:custGeom>
              <a:avLst/>
              <a:gdLst/>
              <a:ahLst/>
              <a:cxnLst/>
              <a:rect r="r" b="b" t="t" l="l"/>
              <a:pathLst>
                <a:path h="827453" w="1065806">
                  <a:moveTo>
                    <a:pt x="0" y="0"/>
                  </a:moveTo>
                  <a:lnTo>
                    <a:pt x="1065805" y="0"/>
                  </a:lnTo>
                  <a:lnTo>
                    <a:pt x="1065805" y="827453"/>
                  </a:lnTo>
                  <a:lnTo>
                    <a:pt x="0" y="82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2341" y="77828"/>
            <a:ext cx="2925219" cy="45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6"/>
              </a:lnSpc>
            </a:pPr>
            <a:r>
              <a:rPr lang="en-US" sz="1609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influencer, il ne faut pas se contenter d’agir,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228" y="2556791"/>
            <a:ext cx="2733443" cy="304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4"/>
              </a:lnSpc>
            </a:pPr>
            <a:r>
              <a:rPr lang="en-US" sz="2072" spc="-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faut faire réagir.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395" y="765749"/>
            <a:ext cx="1673817" cy="1889139"/>
          </a:xfrm>
          <a:custGeom>
            <a:avLst/>
            <a:gdLst/>
            <a:ahLst/>
            <a:cxnLst/>
            <a:rect r="r" b="b" t="t" l="l"/>
            <a:pathLst>
              <a:path h="1889139" w="1673817">
                <a:moveTo>
                  <a:pt x="0" y="0"/>
                </a:moveTo>
                <a:lnTo>
                  <a:pt x="1673818" y="0"/>
                </a:lnTo>
                <a:lnTo>
                  <a:pt x="1673818" y="1889139"/>
                </a:lnTo>
                <a:lnTo>
                  <a:pt x="0" y="1889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5621" y="291465"/>
            <a:ext cx="1938478" cy="225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1899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ennemi est colérique, cherche à l’irriter encore davantage. »</a:t>
            </a:r>
          </a:p>
          <a:p>
            <a:pPr algn="l">
              <a:lnSpc>
                <a:spcPts val="2203"/>
              </a:lnSpc>
            </a:pPr>
          </a:p>
          <a:p>
            <a:pPr algn="l">
              <a:lnSpc>
                <a:spcPts val="2203"/>
              </a:lnSpc>
            </a:pPr>
            <a:r>
              <a:rPr lang="en-US" sz="1899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    sun tzu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752" y="291465"/>
            <a:ext cx="1599361" cy="29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3"/>
              </a:lnSpc>
            </a:pPr>
            <a:r>
              <a:rPr lang="en-US" sz="1899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« Si ton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7492" y="1285785"/>
            <a:ext cx="2142371" cy="1920912"/>
          </a:xfrm>
          <a:custGeom>
            <a:avLst/>
            <a:gdLst/>
            <a:ahLst/>
            <a:cxnLst/>
            <a:rect r="r" b="b" t="t" l="l"/>
            <a:pathLst>
              <a:path h="1920912" w="2142371">
                <a:moveTo>
                  <a:pt x="0" y="0"/>
                </a:moveTo>
                <a:lnTo>
                  <a:pt x="2142371" y="0"/>
                </a:lnTo>
                <a:lnTo>
                  <a:pt x="2142371" y="1920912"/>
                </a:lnTo>
                <a:lnTo>
                  <a:pt x="0" y="1920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157" y="52323"/>
            <a:ext cx="2909586" cy="248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638" spc="-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sous-mariniers savent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560" y="360807"/>
            <a:ext cx="2729556" cy="91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9"/>
              </a:lnSpc>
            </a:pPr>
            <a:r>
              <a:rPr lang="en-US" sz="1542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chasse sous-marine consiste souvent à faire commettre une erreur à </a:t>
            </a:r>
          </a:p>
          <a:p>
            <a:pPr algn="l">
              <a:lnSpc>
                <a:spcPts val="1789"/>
              </a:lnSpc>
            </a:pPr>
            <a:r>
              <a:rPr lang="en-US" sz="1542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l’ennemi.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57" y="1674615"/>
            <a:ext cx="2274670" cy="1034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0"/>
              </a:lnSpc>
            </a:pPr>
            <a:r>
              <a:rPr lang="en-US" sz="2310" spc="-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premier </a:t>
            </a:r>
          </a:p>
          <a:p>
            <a:pPr algn="l">
              <a:lnSpc>
                <a:spcPts val="2680"/>
              </a:lnSpc>
            </a:pPr>
            <a:r>
              <a:rPr lang="en-US" sz="2310" spc="-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qui bouge vite </a:t>
            </a:r>
          </a:p>
          <a:p>
            <a:pPr algn="l">
              <a:lnSpc>
                <a:spcPts val="2680"/>
              </a:lnSpc>
            </a:pPr>
            <a:r>
              <a:rPr lang="en-US" sz="2310" spc="-2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a perdu 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9897" y="112762"/>
            <a:ext cx="2505926" cy="266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34"/>
              </a:lnSpc>
            </a:pPr>
            <a:r>
              <a:rPr lang="en-US" sz="1753" spc="-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snipers le savent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431" y="2659596"/>
            <a:ext cx="273466" cy="27346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  <a:r>
                <a:rPr lang="en-US" sz="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60840" y="246365"/>
            <a:ext cx="2020084" cy="2837478"/>
          </a:xfrm>
          <a:custGeom>
            <a:avLst/>
            <a:gdLst/>
            <a:ahLst/>
            <a:cxnLst/>
            <a:rect r="r" b="b" t="t" l="l"/>
            <a:pathLst>
              <a:path h="2837478" w="2020084">
                <a:moveTo>
                  <a:pt x="0" y="0"/>
                </a:moveTo>
                <a:lnTo>
                  <a:pt x="2020083" y="0"/>
                </a:lnTo>
                <a:lnTo>
                  <a:pt x="2020083" y="2837478"/>
                </a:lnTo>
                <a:lnTo>
                  <a:pt x="0" y="283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0" b="-5961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68275" y="2257425"/>
            <a:ext cx="1541625" cy="752475"/>
            <a:chOff x="0" y="0"/>
            <a:chExt cx="1387679" cy="677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7679" cy="677333"/>
            </a:xfrm>
            <a:custGeom>
              <a:avLst/>
              <a:gdLst/>
              <a:ahLst/>
              <a:cxnLst/>
              <a:rect r="r" b="b" t="t" l="l"/>
              <a:pathLst>
                <a:path h="677333" w="1387679">
                  <a:moveTo>
                    <a:pt x="0" y="0"/>
                  </a:moveTo>
                  <a:lnTo>
                    <a:pt x="1387679" y="0"/>
                  </a:lnTo>
                  <a:lnTo>
                    <a:pt x="1387679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>
                <a:alpha val="4078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387679" cy="686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0393" y="784013"/>
            <a:ext cx="2069507" cy="1211654"/>
            <a:chOff x="0" y="0"/>
            <a:chExt cx="2759342" cy="161553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2593699" cy="3468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9"/>
                </a:lnSpc>
              </a:pPr>
              <a:r>
                <a:rPr lang="en-US" sz="1706" spc="-1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Ça a l’air stupide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92355"/>
              <a:ext cx="2593699" cy="3468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9"/>
                </a:lnSpc>
              </a:pPr>
              <a:r>
                <a:rPr lang="en-US" sz="1706" spc="-1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Mais si on le fait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04666" y="933488"/>
              <a:ext cx="1854676" cy="68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9"/>
                </a:lnSpc>
              </a:pPr>
              <a:r>
                <a:rPr lang="en-US" sz="1706" spc="-1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C’est que </a:t>
              </a:r>
            </a:p>
            <a:p>
              <a:pPr algn="l">
                <a:lnSpc>
                  <a:spcPts val="1979"/>
                </a:lnSpc>
              </a:pPr>
              <a:r>
                <a:rPr lang="en-US" sz="1706" spc="-1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ça marche,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36001" y="2299767"/>
            <a:ext cx="1473899" cy="710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8"/>
              </a:lnSpc>
            </a:pPr>
            <a:r>
              <a:rPr lang="en-US" sz="1567" spc="-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Pour forcer </a:t>
            </a:r>
          </a:p>
          <a:p>
            <a:pPr algn="l">
              <a:lnSpc>
                <a:spcPts val="1818"/>
              </a:lnSpc>
            </a:pPr>
            <a:r>
              <a:rPr lang="en-US" sz="1567" spc="-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l’ennemi </a:t>
            </a:r>
          </a:p>
          <a:p>
            <a:pPr algn="l">
              <a:lnSpc>
                <a:spcPts val="1818"/>
              </a:lnSpc>
            </a:pPr>
            <a:r>
              <a:rPr lang="en-US" sz="1567" spc="-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à se devoiler.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DAGXtkltMT4</dc:identifier>
  <dcterms:modified xsi:type="dcterms:W3CDTF">2011-08-01T06:04:30Z</dcterms:modified>
  <cp:revision>1</cp:revision>
  <dc:title>Biais d’action</dc:title>
</cp:coreProperties>
</file>