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3009900" cy="3009900"/>
  <p:notesSz cx="6858000" cy="9144000"/>
  <p:embeddedFontLst>
    <p:embeddedFont>
      <p:font typeface="Rockstone" charset="1" panose="00000000000000000000"/>
      <p:regular r:id="rId18"/>
    </p:embeddedFont>
    <p:embeddedFont>
      <p:font typeface="Clear Sans" charset="1" panose="020B0503030202020304"/>
      <p:regular r:id="rId19"/>
    </p:embeddedFont>
    <p:embeddedFont>
      <p:font typeface="Lovelo" charset="1" panose="02000000000000000000"/>
      <p:regular r:id="rId20"/>
    </p:embeddedFont>
    <p:embeddedFont>
      <p:font typeface="Playpen Sans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1140" y="0"/>
            <a:ext cx="2153071" cy="3009900"/>
          </a:xfrm>
          <a:custGeom>
            <a:avLst/>
            <a:gdLst/>
            <a:ahLst/>
            <a:cxnLst/>
            <a:rect r="r" b="b" t="t" l="l"/>
            <a:pathLst>
              <a:path h="3009900" w="2153071">
                <a:moveTo>
                  <a:pt x="0" y="0"/>
                </a:moveTo>
                <a:lnTo>
                  <a:pt x="2153071" y="0"/>
                </a:lnTo>
                <a:lnTo>
                  <a:pt x="2153071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177" t="-4000" r="-21672" b="-200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26" y="0"/>
            <a:ext cx="3009900" cy="739949"/>
            <a:chOff x="0" y="0"/>
            <a:chExt cx="2709333" cy="6660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3" cy="666058"/>
            </a:xfrm>
            <a:custGeom>
              <a:avLst/>
              <a:gdLst/>
              <a:ahLst/>
              <a:cxnLst/>
              <a:rect r="r" b="b" t="t" l="l"/>
              <a:pathLst>
                <a:path h="666058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666058"/>
                  </a:lnTo>
                  <a:lnTo>
                    <a:pt x="0" y="666058"/>
                  </a:lnTo>
                  <a:close/>
                </a:path>
              </a:pathLst>
            </a:custGeom>
            <a:solidFill>
              <a:srgbClr val="000000">
                <a:alpha val="5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2709333" cy="675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340153"/>
            <a:ext cx="3009900" cy="669747"/>
            <a:chOff x="0" y="0"/>
            <a:chExt cx="2709333" cy="60286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3" cy="602866"/>
            </a:xfrm>
            <a:custGeom>
              <a:avLst/>
              <a:gdLst/>
              <a:ahLst/>
              <a:cxnLst/>
              <a:rect r="r" b="b" t="t" l="l"/>
              <a:pathLst>
                <a:path h="602866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602866"/>
                  </a:lnTo>
                  <a:lnTo>
                    <a:pt x="0" y="602866"/>
                  </a:lnTo>
                  <a:close/>
                </a:path>
              </a:pathLst>
            </a:custGeom>
            <a:solidFill>
              <a:srgbClr val="000000">
                <a:alpha val="5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709333" cy="612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00990" y="2378253"/>
            <a:ext cx="2407920" cy="699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6"/>
              </a:lnSpc>
            </a:pPr>
            <a:r>
              <a:rPr lang="en-US" sz="2877" spc="201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sur l’effet d’autorité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060" y="9525"/>
            <a:ext cx="2903232" cy="52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500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MARC BLOCH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334" y="407325"/>
            <a:ext cx="2903232" cy="389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6"/>
              </a:lnSpc>
            </a:pPr>
            <a:r>
              <a:rPr lang="en-US" sz="2561" spc="21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NOUS RENSEIGNE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4693" y="1192127"/>
            <a:ext cx="1528649" cy="2153027"/>
          </a:xfrm>
          <a:custGeom>
            <a:avLst/>
            <a:gdLst/>
            <a:ahLst/>
            <a:cxnLst/>
            <a:rect r="r" b="b" t="t" l="l"/>
            <a:pathLst>
              <a:path h="2153027" w="1528649">
                <a:moveTo>
                  <a:pt x="0" y="0"/>
                </a:moveTo>
                <a:lnTo>
                  <a:pt x="1528649" y="0"/>
                </a:lnTo>
                <a:lnTo>
                  <a:pt x="1528649" y="2153027"/>
                </a:lnTo>
                <a:lnTo>
                  <a:pt x="0" y="2153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194" y="93007"/>
            <a:ext cx="1257309" cy="207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1"/>
              </a:lnSpc>
            </a:pPr>
            <a:r>
              <a:rPr lang="en-US" sz="1302" spc="-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poursuit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333" y="360111"/>
            <a:ext cx="2527577" cy="38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7"/>
              </a:lnSpc>
            </a:pPr>
            <a:r>
              <a:rPr lang="en-US" sz="1299" spc="-70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“Ajoutez la peur des « histoires », le souci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8848" y="553913"/>
            <a:ext cx="2149442" cy="1340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7"/>
              </a:lnSpc>
            </a:pPr>
            <a:r>
              <a:rPr lang="en-US" sz="1299" spc="-70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de diplomatie qui, </a:t>
            </a:r>
          </a:p>
          <a:p>
            <a:pPr algn="l">
              <a:lnSpc>
                <a:spcPts val="1507"/>
              </a:lnSpc>
            </a:pPr>
            <a:r>
              <a:rPr lang="en-US" sz="1299" spc="-70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chez les hommes </a:t>
            </a:r>
          </a:p>
          <a:p>
            <a:pPr algn="l">
              <a:lnSpc>
                <a:spcPts val="1507"/>
              </a:lnSpc>
            </a:pPr>
            <a:r>
              <a:rPr lang="en-US" sz="1299" spc="-70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en mal d’avancement, devient une seconde nature, la peur de mécontenter </a:t>
            </a:r>
          </a:p>
          <a:p>
            <a:pPr algn="l">
              <a:lnSpc>
                <a:spcPts val="1507"/>
              </a:lnSpc>
            </a:pPr>
            <a:r>
              <a:rPr lang="en-US" sz="1299" spc="-70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un puissant d’aujourd’hui </a:t>
            </a:r>
          </a:p>
          <a:p>
            <a:pPr algn="l">
              <a:lnSpc>
                <a:spcPts val="1507"/>
              </a:lnSpc>
            </a:pPr>
            <a:r>
              <a:rPr lang="en-US" sz="1299" spc="-70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ou de demain.”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9055" y="2151192"/>
            <a:ext cx="1850845" cy="925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47"/>
              </a:lnSpc>
            </a:pPr>
            <a:r>
              <a:rPr lang="en-US" sz="1247" spc="-2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Souvent nous taisons la contradiction, </a:t>
            </a:r>
          </a:p>
          <a:p>
            <a:pPr algn="l">
              <a:lnSpc>
                <a:spcPts val="1447"/>
              </a:lnSpc>
            </a:pPr>
            <a:r>
              <a:rPr lang="en-US" sz="1247" spc="-2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peur de perdre </a:t>
            </a:r>
          </a:p>
          <a:p>
            <a:pPr algn="l">
              <a:lnSpc>
                <a:spcPts val="1447"/>
              </a:lnSpc>
            </a:pPr>
            <a:r>
              <a:rPr lang="en-US" sz="1247" spc="-2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légitimité. </a:t>
            </a:r>
          </a:p>
          <a:p>
            <a:pPr algn="l">
              <a:lnSpc>
                <a:spcPts val="144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3332" y="773134"/>
            <a:ext cx="1536370" cy="1343626"/>
          </a:xfrm>
          <a:custGeom>
            <a:avLst/>
            <a:gdLst/>
            <a:ahLst/>
            <a:cxnLst/>
            <a:rect r="r" b="b" t="t" l="l"/>
            <a:pathLst>
              <a:path h="1343626" w="1536370">
                <a:moveTo>
                  <a:pt x="0" y="0"/>
                </a:moveTo>
                <a:lnTo>
                  <a:pt x="1536370" y="0"/>
                </a:lnTo>
                <a:lnTo>
                  <a:pt x="1536370" y="1343626"/>
                </a:lnTo>
                <a:lnTo>
                  <a:pt x="0" y="1343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687" y="102491"/>
            <a:ext cx="2903213" cy="61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2"/>
              </a:lnSpc>
            </a:pPr>
            <a:r>
              <a:rPr lang="en-US" sz="1390" spc="-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la responsabilité du leader que chaque participant se sente légitime à contribuer.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87" y="1352082"/>
            <a:ext cx="2063931" cy="88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8"/>
              </a:lnSpc>
            </a:pPr>
            <a:r>
              <a:rPr lang="en-US" sz="1524" spc="-3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Cela </a:t>
            </a:r>
          </a:p>
          <a:p>
            <a:pPr algn="l">
              <a:lnSpc>
                <a:spcPts val="1768"/>
              </a:lnSpc>
            </a:pPr>
            <a:r>
              <a:rPr lang="en-US" sz="1524" spc="-3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s’appelle </a:t>
            </a:r>
          </a:p>
          <a:p>
            <a:pPr algn="l">
              <a:lnSpc>
                <a:spcPts val="1768"/>
              </a:lnSpc>
            </a:pPr>
            <a:r>
              <a:rPr lang="en-US" sz="1524" spc="-3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sécurité psychologique.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769" y="2337460"/>
            <a:ext cx="2697457" cy="575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1"/>
              </a:lnSpc>
            </a:pPr>
            <a:r>
              <a:rPr lang="en-US" sz="1932" spc="-38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Cela permet de limiter les erreurs.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281354"/>
            <a:ext cx="599474" cy="629369"/>
          </a:xfrm>
          <a:custGeom>
            <a:avLst/>
            <a:gdLst/>
            <a:ahLst/>
            <a:cxnLst/>
            <a:rect r="r" b="b" t="t" l="l"/>
            <a:pathLst>
              <a:path h="629369" w="599474">
                <a:moveTo>
                  <a:pt x="0" y="0"/>
                </a:moveTo>
                <a:lnTo>
                  <a:pt x="599474" y="0"/>
                </a:lnTo>
                <a:lnTo>
                  <a:pt x="599474" y="629369"/>
                </a:lnTo>
                <a:lnTo>
                  <a:pt x="0" y="62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2947045">
            <a:off x="2070229" y="305099"/>
            <a:ext cx="916228" cy="934980"/>
          </a:xfrm>
          <a:custGeom>
            <a:avLst/>
            <a:gdLst/>
            <a:ahLst/>
            <a:cxnLst/>
            <a:rect r="r" b="b" t="t" l="l"/>
            <a:pathLst>
              <a:path h="934980" w="916228">
                <a:moveTo>
                  <a:pt x="916227" y="0"/>
                </a:moveTo>
                <a:lnTo>
                  <a:pt x="0" y="0"/>
                </a:lnTo>
                <a:lnTo>
                  <a:pt x="0" y="934980"/>
                </a:lnTo>
                <a:lnTo>
                  <a:pt x="916227" y="934980"/>
                </a:lnTo>
                <a:lnTo>
                  <a:pt x="916227" y="0"/>
                </a:lnTo>
                <a:close/>
              </a:path>
            </a:pathLst>
          </a:custGeom>
          <a:blipFill>
            <a:blip r:embed="rId4"/>
            <a:stretch>
              <a:fillRect l="0" t="-100133" r="-53959" b="-4805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8175" y="-15712"/>
            <a:ext cx="2257045" cy="36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1"/>
              </a:lnSpc>
            </a:pPr>
            <a:r>
              <a:rPr lang="en-US" sz="1879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175" y="459464"/>
            <a:ext cx="2005627" cy="49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3"/>
              </a:lnSpc>
            </a:pPr>
            <a:r>
              <a:rPr lang="en-US" sz="1672" spc="-2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</a:t>
            </a:r>
          </a:p>
          <a:p>
            <a:pPr algn="l">
              <a:lnSpc>
                <a:spcPts val="1973"/>
              </a:lnSpc>
            </a:pPr>
            <a:r>
              <a:rPr lang="en-US" sz="1672" spc="-21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l’étrange défaite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275" y="2118430"/>
            <a:ext cx="1388044" cy="739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45"/>
              </a:lnSpc>
            </a:pPr>
            <a:r>
              <a:rPr lang="en-US" sz="1648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  <a:p>
            <a:pPr algn="r">
              <a:lnSpc>
                <a:spcPts val="1945"/>
              </a:lnSpc>
            </a:pPr>
            <a:r>
              <a:rPr lang="en-US" sz="1648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ne rien manquer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2251" y="1249690"/>
            <a:ext cx="2404561" cy="66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9"/>
              </a:lnSpc>
            </a:pPr>
            <a:r>
              <a:rPr lang="en-US" sz="1499" spc="-8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Contribuez à un environnement de sécurité psychologique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68164" y="1910723"/>
            <a:ext cx="1734365" cy="1936861"/>
            <a:chOff x="0" y="0"/>
            <a:chExt cx="2312486" cy="258248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312486" cy="1921672"/>
              <a:chOff x="0" y="0"/>
              <a:chExt cx="1176100" cy="97733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176100" cy="977337"/>
              </a:xfrm>
              <a:custGeom>
                <a:avLst/>
                <a:gdLst/>
                <a:ahLst/>
                <a:cxnLst/>
                <a:rect r="r" b="b" t="t" l="l"/>
                <a:pathLst>
                  <a:path h="977337" w="1176100">
                    <a:moveTo>
                      <a:pt x="79838" y="0"/>
                    </a:moveTo>
                    <a:lnTo>
                      <a:pt x="1096262" y="0"/>
                    </a:lnTo>
                    <a:cubicBezTo>
                      <a:pt x="1140355" y="0"/>
                      <a:pt x="1176100" y="35745"/>
                      <a:pt x="1176100" y="79838"/>
                    </a:cubicBezTo>
                    <a:lnTo>
                      <a:pt x="1176100" y="897499"/>
                    </a:lnTo>
                    <a:cubicBezTo>
                      <a:pt x="1176100" y="941592"/>
                      <a:pt x="1140355" y="977337"/>
                      <a:pt x="1096262" y="977337"/>
                    </a:cubicBezTo>
                    <a:lnTo>
                      <a:pt x="79838" y="977337"/>
                    </a:lnTo>
                    <a:cubicBezTo>
                      <a:pt x="35745" y="977337"/>
                      <a:pt x="0" y="941592"/>
                      <a:pt x="0" y="897499"/>
                    </a:cubicBezTo>
                    <a:lnTo>
                      <a:pt x="0" y="79838"/>
                    </a:lnTo>
                    <a:cubicBezTo>
                      <a:pt x="0" y="35745"/>
                      <a:pt x="35745" y="0"/>
                      <a:pt x="79838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EDE7D4">
                      <a:alpha val="100000"/>
                    </a:srgbClr>
                  </a:gs>
                  <a:gs pos="100000">
                    <a:srgbClr val="8B6248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1176100" cy="986862"/>
              </a:xfrm>
              <a:prstGeom prst="rect">
                <a:avLst/>
              </a:prstGeom>
            </p:spPr>
            <p:txBody>
              <a:bodyPr anchor="ctr" rtlCol="false" tIns="56553" lIns="56553" bIns="56553" rIns="56553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195427"/>
              <a:ext cx="2024932" cy="2387055"/>
            </a:xfrm>
            <a:custGeom>
              <a:avLst/>
              <a:gdLst/>
              <a:ahLst/>
              <a:cxnLst/>
              <a:rect r="r" b="b" t="t" l="l"/>
              <a:pathLst>
                <a:path h="2387055" w="2024932">
                  <a:moveTo>
                    <a:pt x="0" y="0"/>
                  </a:moveTo>
                  <a:lnTo>
                    <a:pt x="2024932" y="0"/>
                  </a:lnTo>
                  <a:lnTo>
                    <a:pt x="2024932" y="2387055"/>
                  </a:lnTo>
                  <a:lnTo>
                    <a:pt x="0" y="23870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89781" t="-3715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982" y="94784"/>
            <a:ext cx="2815527" cy="1807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6"/>
              </a:lnSpc>
            </a:pPr>
            <a:r>
              <a:rPr lang="en-US" sz="1419" spc="13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Les planificateurs militaires comme les entreprises </a:t>
            </a:r>
          </a:p>
          <a:p>
            <a:pPr algn="l">
              <a:lnSpc>
                <a:spcPts val="1646"/>
              </a:lnSpc>
            </a:pPr>
            <a:r>
              <a:rPr lang="en-US" sz="1419" spc="13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utilisent un processus </a:t>
            </a:r>
          </a:p>
          <a:p>
            <a:pPr algn="l">
              <a:lnSpc>
                <a:spcPts val="1646"/>
              </a:lnSpc>
            </a:pPr>
            <a:r>
              <a:rPr lang="en-US" sz="1419" spc="13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dit « rationnel limité » </a:t>
            </a:r>
          </a:p>
          <a:p>
            <a:pPr algn="l">
              <a:lnSpc>
                <a:spcPts val="1646"/>
              </a:lnSpc>
            </a:pPr>
            <a:r>
              <a:rPr lang="en-US" sz="1419" spc="13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car il respecte </a:t>
            </a:r>
          </a:p>
          <a:p>
            <a:pPr algn="l">
              <a:lnSpc>
                <a:spcPts val="1646"/>
              </a:lnSpc>
            </a:pPr>
            <a:r>
              <a:rPr lang="en-US" sz="1419" spc="13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la rationalité </a:t>
            </a:r>
          </a:p>
          <a:p>
            <a:pPr algn="l">
              <a:lnSpc>
                <a:spcPts val="1646"/>
              </a:lnSpc>
            </a:pPr>
            <a:r>
              <a:rPr lang="en-US" sz="1419" spc="13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individuelle et </a:t>
            </a:r>
          </a:p>
          <a:p>
            <a:pPr algn="l">
              <a:lnSpc>
                <a:spcPts val="1646"/>
              </a:lnSpc>
            </a:pPr>
            <a:r>
              <a:rPr lang="en-US" sz="1419" spc="13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la rationalité </a:t>
            </a:r>
          </a:p>
          <a:p>
            <a:pPr algn="l">
              <a:lnSpc>
                <a:spcPts val="1646"/>
              </a:lnSpc>
            </a:pPr>
            <a:r>
              <a:rPr lang="en-US" sz="1419" spc="130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collective.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579" y="2657008"/>
            <a:ext cx="2670741" cy="221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36"/>
              </a:lnSpc>
            </a:pPr>
            <a:r>
              <a:rPr lang="en-US" sz="1583" spc="74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C’est un processus normé.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28156" y="915437"/>
            <a:ext cx="2684353" cy="1732047"/>
          </a:xfrm>
          <a:custGeom>
            <a:avLst/>
            <a:gdLst/>
            <a:ahLst/>
            <a:cxnLst/>
            <a:rect r="r" b="b" t="t" l="l"/>
            <a:pathLst>
              <a:path h="1732047" w="2684353">
                <a:moveTo>
                  <a:pt x="0" y="0"/>
                </a:moveTo>
                <a:lnTo>
                  <a:pt x="2684353" y="0"/>
                </a:lnTo>
                <a:lnTo>
                  <a:pt x="2684353" y="1732046"/>
                </a:lnTo>
                <a:lnTo>
                  <a:pt x="0" y="173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142" t="-101845" r="-63333" b="-33579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6982" y="94784"/>
            <a:ext cx="2809079" cy="578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9"/>
              </a:lnSpc>
            </a:pPr>
            <a:r>
              <a:rPr lang="en-US" sz="1335" spc="17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Mais l’environnement est plus difficile à normer que le processus. </a:t>
            </a:r>
          </a:p>
          <a:p>
            <a:pPr algn="l">
              <a:lnSpc>
                <a:spcPts val="154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69579" y="2485813"/>
            <a:ext cx="2670741" cy="455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6"/>
              </a:lnSpc>
            </a:pPr>
            <a:r>
              <a:rPr lang="en-US" sz="1583" spc="74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Or, l’environnement influe sur la prise de décision.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6982" y="506061"/>
            <a:ext cx="2809079" cy="1977864"/>
          </a:xfrm>
          <a:custGeom>
            <a:avLst/>
            <a:gdLst/>
            <a:ahLst/>
            <a:cxnLst/>
            <a:rect r="r" b="b" t="t" l="l"/>
            <a:pathLst>
              <a:path h="1977864" w="2809079">
                <a:moveTo>
                  <a:pt x="0" y="0"/>
                </a:moveTo>
                <a:lnTo>
                  <a:pt x="2809079" y="0"/>
                </a:lnTo>
                <a:lnTo>
                  <a:pt x="2809079" y="1977864"/>
                </a:lnTo>
                <a:lnTo>
                  <a:pt x="0" y="1977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83" t="-17456" r="-14112" b="-2004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74681" y="92780"/>
            <a:ext cx="1231557" cy="1855032"/>
          </a:xfrm>
          <a:custGeom>
            <a:avLst/>
            <a:gdLst/>
            <a:ahLst/>
            <a:cxnLst/>
            <a:rect r="r" b="b" t="t" l="l"/>
            <a:pathLst>
              <a:path h="1855032" w="1231557">
                <a:moveTo>
                  <a:pt x="0" y="0"/>
                </a:moveTo>
                <a:lnTo>
                  <a:pt x="1231557" y="0"/>
                </a:lnTo>
                <a:lnTo>
                  <a:pt x="1231557" y="1855032"/>
                </a:lnTo>
                <a:lnTo>
                  <a:pt x="0" y="1855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990" y="1159950"/>
            <a:ext cx="1647712" cy="1398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5"/>
              </a:lnSpc>
            </a:pPr>
            <a:r>
              <a:rPr lang="en-US" sz="19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Parfois, </a:t>
            </a:r>
          </a:p>
          <a:p>
            <a:pPr algn="l">
              <a:lnSpc>
                <a:spcPts val="2235"/>
              </a:lnSpc>
            </a:pPr>
            <a:r>
              <a:rPr lang="en-US" sz="19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sous un prisme autoritaire,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0990" y="2435749"/>
            <a:ext cx="2325471" cy="546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87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rationalité peut être inhibée.</a:t>
            </a:r>
            <a:r>
              <a:rPr lang="en-US" sz="187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4452" y="90142"/>
            <a:ext cx="2600996" cy="1129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3"/>
              </a:lnSpc>
            </a:pPr>
            <a:r>
              <a:rPr lang="en-US" sz="1554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Cette inhibition de </a:t>
            </a:r>
          </a:p>
          <a:p>
            <a:pPr algn="l">
              <a:lnSpc>
                <a:spcPts val="1803"/>
              </a:lnSpc>
            </a:pPr>
            <a:r>
              <a:rPr lang="en-US" sz="1554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rationalité </a:t>
            </a:r>
          </a:p>
          <a:p>
            <a:pPr algn="l">
              <a:lnSpc>
                <a:spcPts val="1803"/>
              </a:lnSpc>
            </a:pPr>
            <a:r>
              <a:rPr lang="en-US" sz="1554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est illustrée par </a:t>
            </a:r>
          </a:p>
          <a:p>
            <a:pPr algn="l">
              <a:lnSpc>
                <a:spcPts val="1803"/>
              </a:lnSpc>
            </a:pPr>
            <a:r>
              <a:rPr lang="en-US" sz="1554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l’expérience </a:t>
            </a:r>
          </a:p>
          <a:p>
            <a:pPr algn="l">
              <a:lnSpc>
                <a:spcPts val="1803"/>
              </a:lnSpc>
            </a:pPr>
            <a:r>
              <a:rPr lang="en-US" sz="1554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Milgram.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226" y="2258709"/>
            <a:ext cx="2805448" cy="674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5"/>
              </a:lnSpc>
            </a:pPr>
            <a:r>
              <a:rPr lang="en-US" sz="1151" spc="-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Plus de 65% des individus acceptent d’infliger des décharges électriques mortelles à des inconnus parce que la figure d’autorité l’exige.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226" y="397108"/>
            <a:ext cx="2874124" cy="1811705"/>
          </a:xfrm>
          <a:custGeom>
            <a:avLst/>
            <a:gdLst/>
            <a:ahLst/>
            <a:cxnLst/>
            <a:rect r="r" b="b" t="t" l="l"/>
            <a:pathLst>
              <a:path h="1811705" w="2874124">
                <a:moveTo>
                  <a:pt x="0" y="0"/>
                </a:moveTo>
                <a:lnTo>
                  <a:pt x="2874124" y="0"/>
                </a:lnTo>
                <a:lnTo>
                  <a:pt x="2874124" y="1811705"/>
                </a:lnTo>
                <a:lnTo>
                  <a:pt x="0" y="1811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7" t="-3395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4250" y="82886"/>
            <a:ext cx="1853806" cy="1129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8"/>
              </a:lnSpc>
            </a:pPr>
            <a:r>
              <a:rPr lang="en-US" sz="1938" spc="-3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parfois la même chose dans la prise de décision 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00990" y="432369"/>
            <a:ext cx="2874124" cy="1688851"/>
          </a:xfrm>
          <a:custGeom>
            <a:avLst/>
            <a:gdLst/>
            <a:ahLst/>
            <a:cxnLst/>
            <a:rect r="r" b="b" t="t" l="l"/>
            <a:pathLst>
              <a:path h="1688851" w="2874124">
                <a:moveTo>
                  <a:pt x="0" y="0"/>
                </a:moveTo>
                <a:lnTo>
                  <a:pt x="2874124" y="0"/>
                </a:lnTo>
                <a:lnTo>
                  <a:pt x="2874124" y="1688851"/>
                </a:lnTo>
                <a:lnTo>
                  <a:pt x="0" y="1688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7" t="-3642" r="0" b="-727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250" y="2179874"/>
            <a:ext cx="2875650" cy="822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6"/>
              </a:lnSpc>
            </a:pPr>
            <a:r>
              <a:rPr lang="en-US" sz="1893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Nous inhibons </a:t>
            </a:r>
          </a:p>
          <a:p>
            <a:pPr algn="l">
              <a:lnSpc>
                <a:spcPts val="2196"/>
              </a:lnSpc>
            </a:pPr>
            <a:r>
              <a:rPr lang="en-US" sz="1893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contradiction pour éviter le conflit.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096" y="131628"/>
            <a:ext cx="2082814" cy="1832876"/>
          </a:xfrm>
          <a:custGeom>
            <a:avLst/>
            <a:gdLst/>
            <a:ahLst/>
            <a:cxnLst/>
            <a:rect r="r" b="b" t="t" l="l"/>
            <a:pathLst>
              <a:path h="1832876" w="2082814">
                <a:moveTo>
                  <a:pt x="0" y="0"/>
                </a:moveTo>
                <a:lnTo>
                  <a:pt x="2082814" y="0"/>
                </a:lnTo>
                <a:lnTo>
                  <a:pt x="2082814" y="1832877"/>
                </a:lnTo>
                <a:lnTo>
                  <a:pt x="0" y="1832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1058" y="1303821"/>
            <a:ext cx="1694616" cy="2014403"/>
          </a:xfrm>
          <a:custGeom>
            <a:avLst/>
            <a:gdLst/>
            <a:ahLst/>
            <a:cxnLst/>
            <a:rect r="r" b="b" t="t" l="l"/>
            <a:pathLst>
              <a:path h="2014403" w="1694616">
                <a:moveTo>
                  <a:pt x="0" y="0"/>
                </a:moveTo>
                <a:lnTo>
                  <a:pt x="1694617" y="0"/>
                </a:lnTo>
                <a:lnTo>
                  <a:pt x="1694617" y="2014402"/>
                </a:lnTo>
                <a:lnTo>
                  <a:pt x="0" y="2014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4003" y="221263"/>
            <a:ext cx="2068503" cy="1213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6"/>
              </a:lnSpc>
            </a:pPr>
            <a:r>
              <a:rPr lang="en-US" sz="1393" spc="-27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Dans bien des organisations, il </a:t>
            </a:r>
          </a:p>
          <a:p>
            <a:pPr algn="l">
              <a:lnSpc>
                <a:spcPts val="1616"/>
              </a:lnSpc>
            </a:pPr>
            <a:r>
              <a:rPr lang="en-US" sz="1393" spc="-27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est plus important d’éviter le conflit </a:t>
            </a:r>
          </a:p>
          <a:p>
            <a:pPr algn="l">
              <a:lnSpc>
                <a:spcPts val="1616"/>
              </a:lnSpc>
            </a:pPr>
            <a:r>
              <a:rPr lang="en-US" sz="1393" spc="-27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que de prendre les bonnes décisions.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4962" y="1851699"/>
            <a:ext cx="2068503" cy="21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6"/>
              </a:lnSpc>
            </a:pPr>
            <a:r>
              <a:rPr lang="en-US" sz="1393" spc="-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Daniel Kahneman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2371" y="2137237"/>
            <a:ext cx="2300135" cy="69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76"/>
              </a:lnSpc>
            </a:pPr>
            <a:r>
              <a:rPr lang="en-US" sz="1186" spc="-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théoricien des </a:t>
            </a:r>
          </a:p>
          <a:p>
            <a:pPr algn="r">
              <a:lnSpc>
                <a:spcPts val="1376"/>
              </a:lnSpc>
            </a:pPr>
            <a:r>
              <a:rPr lang="en-US" sz="1186" spc="-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biais cognitifs et </a:t>
            </a:r>
          </a:p>
          <a:p>
            <a:pPr algn="r">
              <a:lnSpc>
                <a:spcPts val="1376"/>
              </a:lnSpc>
            </a:pPr>
            <a:r>
              <a:rPr lang="en-US" sz="1186" spc="-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leur incidence </a:t>
            </a:r>
          </a:p>
          <a:p>
            <a:pPr algn="r">
              <a:lnSpc>
                <a:spcPts val="1376"/>
              </a:lnSpc>
            </a:pPr>
            <a:r>
              <a:rPr lang="en-US" sz="1186" spc="-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sur la décision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60" y="251561"/>
            <a:ext cx="1958421" cy="2758339"/>
          </a:xfrm>
          <a:custGeom>
            <a:avLst/>
            <a:gdLst/>
            <a:ahLst/>
            <a:cxnLst/>
            <a:rect r="r" b="b" t="t" l="l"/>
            <a:pathLst>
              <a:path h="2758339" w="1958421">
                <a:moveTo>
                  <a:pt x="0" y="0"/>
                </a:moveTo>
                <a:lnTo>
                  <a:pt x="1958420" y="0"/>
                </a:lnTo>
                <a:lnTo>
                  <a:pt x="1958420" y="2758339"/>
                </a:lnTo>
                <a:lnTo>
                  <a:pt x="0" y="2758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68514" y="251561"/>
            <a:ext cx="1841386" cy="495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3"/>
              </a:lnSpc>
            </a:pPr>
            <a:r>
              <a:rPr lang="en-US" sz="1692" spc="-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qu’en pensait </a:t>
            </a:r>
          </a:p>
          <a:p>
            <a:pPr algn="ctr">
              <a:lnSpc>
                <a:spcPts val="1963"/>
              </a:lnSpc>
            </a:pPr>
            <a:r>
              <a:rPr lang="en-US" sz="1692" spc="-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Marc Bloch ?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34693" y="1192127"/>
            <a:ext cx="1528649" cy="2153027"/>
          </a:xfrm>
          <a:custGeom>
            <a:avLst/>
            <a:gdLst/>
            <a:ahLst/>
            <a:cxnLst/>
            <a:rect r="r" b="b" t="t" l="l"/>
            <a:pathLst>
              <a:path h="2153027" w="1528649">
                <a:moveTo>
                  <a:pt x="0" y="0"/>
                </a:moveTo>
                <a:lnTo>
                  <a:pt x="1528649" y="0"/>
                </a:lnTo>
                <a:lnTo>
                  <a:pt x="1528649" y="2153027"/>
                </a:lnTo>
                <a:lnTo>
                  <a:pt x="0" y="2153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749" y="72085"/>
            <a:ext cx="2942151" cy="783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1"/>
              </a:lnSpc>
            </a:pPr>
            <a:r>
              <a:rPr lang="en-US" sz="1302" spc="-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explique pourquoi il renonce à rattraper la négligence d’un chef</a:t>
            </a:r>
          </a:p>
          <a:p>
            <a:pPr algn="l">
              <a:lnSpc>
                <a:spcPts val="1511"/>
              </a:lnSpc>
            </a:pPr>
            <a:r>
              <a:rPr lang="en-US" sz="1302" spc="-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(en l’occurrence, l’envoi d’un renseignement essentiel)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3956" y="1998249"/>
            <a:ext cx="2001943" cy="868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1"/>
              </a:lnSpc>
            </a:pPr>
            <a:r>
              <a:rPr lang="en-US" sz="1199" spc="-64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L’affaire eût revêtu, </a:t>
            </a:r>
          </a:p>
          <a:p>
            <a:pPr algn="l">
              <a:lnSpc>
                <a:spcPts val="1391"/>
              </a:lnSpc>
            </a:pPr>
            <a:r>
              <a:rPr lang="en-US" sz="1199" spc="-64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dans ces conditions,</a:t>
            </a:r>
          </a:p>
          <a:p>
            <a:pPr algn="l">
              <a:lnSpc>
                <a:spcPts val="1391"/>
              </a:lnSpc>
            </a:pPr>
            <a:r>
              <a:rPr lang="en-US" sz="1199" spc="-64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une gravité telle que </a:t>
            </a:r>
          </a:p>
          <a:p>
            <a:pPr algn="l">
              <a:lnSpc>
                <a:spcPts val="1391"/>
              </a:lnSpc>
            </a:pPr>
            <a:r>
              <a:rPr lang="en-US" sz="1199" spc="-64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tout le monde me déconseillait de m’y lancer.”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5724" y="933927"/>
            <a:ext cx="2344176" cy="1045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1"/>
              </a:lnSpc>
            </a:pPr>
            <a:r>
              <a:rPr lang="en-US" sz="1199" spc="-64">
                <a:solidFill>
                  <a:srgbClr val="FFFFFF"/>
                </a:solidFill>
                <a:latin typeface="Playpen Sans"/>
                <a:ea typeface="Playpen Sans"/>
                <a:cs typeface="Playpen Sans"/>
                <a:sym typeface="Playpen Sans"/>
              </a:rPr>
              <a:t>“Si j’avais cru pouvoir obtenir de mon supérieur, puis de son chef, puis du général, qu’une observation fut adressée à l’officier coupable, il m’aurait fallu leur soumettre une note écrite.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DAGXZgHY790</dc:identifier>
  <dcterms:modified xsi:type="dcterms:W3CDTF">2011-08-01T06:04:30Z</dcterms:modified>
  <cp:revision>1</cp:revision>
  <dc:title>Copie de Contrôle et friction</dc:title>
</cp:coreProperties>
</file>