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3009900" cy="3009900"/>
  <p:notesSz cx="6858000" cy="9144000"/>
  <p:embeddedFontLst>
    <p:embeddedFont>
      <p:font typeface="Rockstone" charset="1" panose="00000000000000000000"/>
      <p:regular r:id="rId17"/>
    </p:embeddedFont>
    <p:embeddedFont>
      <p:font typeface="Lovelo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009900" cy="3009900"/>
          </a:xfrm>
          <a:custGeom>
            <a:avLst/>
            <a:gdLst/>
            <a:ahLst/>
            <a:cxnLst/>
            <a:rect r="r" b="b" t="t" l="l"/>
            <a:pathLst>
              <a:path h="3009900" w="3009900">
                <a:moveTo>
                  <a:pt x="0" y="0"/>
                </a:moveTo>
                <a:lnTo>
                  <a:pt x="3009900" y="0"/>
                </a:lnTo>
                <a:lnTo>
                  <a:pt x="300990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626" t="0" r="-2462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18940" y="977230"/>
            <a:ext cx="2637305" cy="2352586"/>
            <a:chOff x="0" y="0"/>
            <a:chExt cx="3516406" cy="31367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409462"/>
              <a:ext cx="1439364" cy="1428569"/>
            </a:xfrm>
            <a:custGeom>
              <a:avLst/>
              <a:gdLst/>
              <a:ahLst/>
              <a:cxnLst/>
              <a:rect r="r" b="b" t="t" l="l"/>
              <a:pathLst>
                <a:path h="1428569" w="1439364">
                  <a:moveTo>
                    <a:pt x="0" y="0"/>
                  </a:moveTo>
                  <a:lnTo>
                    <a:pt x="1439364" y="0"/>
                  </a:lnTo>
                  <a:lnTo>
                    <a:pt x="1439364" y="1428569"/>
                  </a:lnTo>
                  <a:lnTo>
                    <a:pt x="0" y="14285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true" flipV="false" rot="-1403872">
              <a:off x="744258" y="378308"/>
              <a:ext cx="2398151" cy="2380165"/>
            </a:xfrm>
            <a:custGeom>
              <a:avLst/>
              <a:gdLst/>
              <a:ahLst/>
              <a:cxnLst/>
              <a:rect r="r" b="b" t="t" l="l"/>
              <a:pathLst>
                <a:path h="2380165" w="2398151">
                  <a:moveTo>
                    <a:pt x="2398151" y="0"/>
                  </a:moveTo>
                  <a:lnTo>
                    <a:pt x="0" y="0"/>
                  </a:lnTo>
                  <a:lnTo>
                    <a:pt x="0" y="2380165"/>
                  </a:lnTo>
                  <a:lnTo>
                    <a:pt x="2398151" y="2380165"/>
                  </a:lnTo>
                  <a:lnTo>
                    <a:pt x="2398151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69887" y="911745"/>
            <a:ext cx="748478" cy="748478"/>
          </a:xfrm>
          <a:custGeom>
            <a:avLst/>
            <a:gdLst/>
            <a:ahLst/>
            <a:cxnLst/>
            <a:rect r="r" b="b" t="t" l="l"/>
            <a:pathLst>
              <a:path h="748478" w="748478">
                <a:moveTo>
                  <a:pt x="0" y="0"/>
                </a:moveTo>
                <a:lnTo>
                  <a:pt x="748477" y="0"/>
                </a:lnTo>
                <a:lnTo>
                  <a:pt x="748477" y="748478"/>
                </a:lnTo>
                <a:lnTo>
                  <a:pt x="0" y="7484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335" y="87244"/>
            <a:ext cx="1859125" cy="96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3501" spc="29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EFFET REBOND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9145" y="1974955"/>
            <a:ext cx="2020629" cy="823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6"/>
              </a:lnSpc>
            </a:pPr>
            <a:r>
              <a:rPr lang="en-US" sz="1663" spc="14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Des solutions partielles sur des problèmes complexes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3740">
            <a:off x="-114872" y="1648749"/>
            <a:ext cx="1109078" cy="1100760"/>
          </a:xfrm>
          <a:custGeom>
            <a:avLst/>
            <a:gdLst/>
            <a:ahLst/>
            <a:cxnLst/>
            <a:rect r="r" b="b" t="t" l="l"/>
            <a:pathLst>
              <a:path h="1100760" w="1109078">
                <a:moveTo>
                  <a:pt x="0" y="0"/>
                </a:moveTo>
                <a:lnTo>
                  <a:pt x="1109078" y="0"/>
                </a:lnTo>
                <a:lnTo>
                  <a:pt x="1109078" y="1100761"/>
                </a:lnTo>
                <a:lnTo>
                  <a:pt x="0" y="1100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-640131">
            <a:off x="529719" y="1072479"/>
            <a:ext cx="1847855" cy="1833997"/>
          </a:xfrm>
          <a:custGeom>
            <a:avLst/>
            <a:gdLst/>
            <a:ahLst/>
            <a:cxnLst/>
            <a:rect r="r" b="b" t="t" l="l"/>
            <a:pathLst>
              <a:path h="1833997" w="1847855">
                <a:moveTo>
                  <a:pt x="1847855" y="0"/>
                </a:moveTo>
                <a:lnTo>
                  <a:pt x="0" y="0"/>
                </a:lnTo>
                <a:lnTo>
                  <a:pt x="0" y="1833996"/>
                </a:lnTo>
                <a:lnTo>
                  <a:pt x="1847855" y="1833996"/>
                </a:lnTo>
                <a:lnTo>
                  <a:pt x="18478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02271" y="1591849"/>
            <a:ext cx="2442538" cy="507241"/>
            <a:chOff x="0" y="0"/>
            <a:chExt cx="2198628" cy="4565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8628" cy="456588"/>
            </a:xfrm>
            <a:custGeom>
              <a:avLst/>
              <a:gdLst/>
              <a:ahLst/>
              <a:cxnLst/>
              <a:rect r="r" b="b" t="t" l="l"/>
              <a:pathLst>
                <a:path h="456588" w="2198628">
                  <a:moveTo>
                    <a:pt x="47544" y="0"/>
                  </a:moveTo>
                  <a:lnTo>
                    <a:pt x="2151084" y="0"/>
                  </a:lnTo>
                  <a:cubicBezTo>
                    <a:pt x="2177342" y="0"/>
                    <a:pt x="2198628" y="21286"/>
                    <a:pt x="2198628" y="47544"/>
                  </a:cubicBezTo>
                  <a:lnTo>
                    <a:pt x="2198628" y="409044"/>
                  </a:lnTo>
                  <a:cubicBezTo>
                    <a:pt x="2198628" y="421653"/>
                    <a:pt x="2193619" y="433746"/>
                    <a:pt x="2184703" y="442662"/>
                  </a:cubicBezTo>
                  <a:cubicBezTo>
                    <a:pt x="2175786" y="451579"/>
                    <a:pt x="2163693" y="456588"/>
                    <a:pt x="2151084" y="456588"/>
                  </a:cubicBezTo>
                  <a:lnTo>
                    <a:pt x="47544" y="456588"/>
                  </a:lnTo>
                  <a:cubicBezTo>
                    <a:pt x="21286" y="456588"/>
                    <a:pt x="0" y="435302"/>
                    <a:pt x="0" y="409044"/>
                  </a:cubicBezTo>
                  <a:lnTo>
                    <a:pt x="0" y="47544"/>
                  </a:lnTo>
                  <a:cubicBezTo>
                    <a:pt x="0" y="21286"/>
                    <a:pt x="21286" y="0"/>
                    <a:pt x="475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198628" cy="466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7694" y="119863"/>
            <a:ext cx="2749953" cy="1063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61"/>
              </a:lnSpc>
            </a:pPr>
            <a:r>
              <a:rPr lang="en-US" sz="1678" spc="1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 rebond serait lié au fait que nous consentons à un certain niveau </a:t>
            </a:r>
          </a:p>
          <a:p>
            <a:pPr algn="l">
              <a:lnSpc>
                <a:spcPts val="1661"/>
              </a:lnSpc>
            </a:pPr>
            <a:r>
              <a:rPr lang="en-US" sz="1678" spc="15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risque.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694" y="1683255"/>
            <a:ext cx="2467317" cy="41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"/>
              </a:lnSpc>
            </a:pPr>
            <a:r>
              <a:rPr lang="en-US" sz="1663" spc="14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 biais,c’est</a:t>
            </a:r>
          </a:p>
          <a:p>
            <a:pPr algn="l">
              <a:lnSpc>
                <a:spcPts val="1646"/>
              </a:lnSpc>
            </a:pPr>
            <a:r>
              <a:rPr lang="en-US" sz="1663" spc="14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“l’Effet peltzman”.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1227474">
            <a:off x="2118085" y="768693"/>
            <a:ext cx="1117102" cy="1117102"/>
          </a:xfrm>
          <a:custGeom>
            <a:avLst/>
            <a:gdLst/>
            <a:ahLst/>
            <a:cxnLst/>
            <a:rect r="r" b="b" t="t" l="l"/>
            <a:pathLst>
              <a:path h="1117102" w="1117102">
                <a:moveTo>
                  <a:pt x="0" y="0"/>
                </a:moveTo>
                <a:lnTo>
                  <a:pt x="1117103" y="0"/>
                </a:lnTo>
                <a:lnTo>
                  <a:pt x="1117103" y="1117102"/>
                </a:lnTo>
                <a:lnTo>
                  <a:pt x="0" y="1117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23403" y="2485509"/>
            <a:ext cx="1565331" cy="373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"/>
              </a:lnSpc>
            </a:pPr>
            <a:r>
              <a:rPr lang="en-US" sz="1504" spc="1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est encore débattu.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52156" y="1676579"/>
            <a:ext cx="738327" cy="1333321"/>
          </a:xfrm>
          <a:custGeom>
            <a:avLst/>
            <a:gdLst/>
            <a:ahLst/>
            <a:cxnLst/>
            <a:rect r="r" b="b" t="t" l="l"/>
            <a:pathLst>
              <a:path h="1333321" w="738327">
                <a:moveTo>
                  <a:pt x="0" y="0"/>
                </a:moveTo>
                <a:lnTo>
                  <a:pt x="738327" y="0"/>
                </a:lnTo>
                <a:lnTo>
                  <a:pt x="738327" y="1333321"/>
                </a:lnTo>
                <a:lnTo>
                  <a:pt x="0" y="133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100305"/>
            <a:ext cx="1137189" cy="1523926"/>
          </a:xfrm>
          <a:custGeom>
            <a:avLst/>
            <a:gdLst/>
            <a:ahLst/>
            <a:cxnLst/>
            <a:rect r="r" b="b" t="t" l="l"/>
            <a:pathLst>
              <a:path h="1523926" w="1137189">
                <a:moveTo>
                  <a:pt x="0" y="0"/>
                </a:moveTo>
                <a:lnTo>
                  <a:pt x="1137189" y="0"/>
                </a:lnTo>
                <a:lnTo>
                  <a:pt x="1137189" y="1523926"/>
                </a:lnTo>
                <a:lnTo>
                  <a:pt x="0" y="1523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61" t="-24834" r="-4258" b="-213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363" y="36769"/>
            <a:ext cx="2761234" cy="32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1663" spc="2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363" y="512045"/>
            <a:ext cx="2248763" cy="4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0"/>
              </a:lnSpc>
            </a:pPr>
            <a:r>
              <a:rPr lang="en-US" sz="1398" spc="-4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sondez les conséquences de vos décisions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5974" y="1307398"/>
            <a:ext cx="1415346" cy="73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7"/>
              </a:lnSpc>
            </a:pPr>
            <a:r>
              <a:rPr lang="en-US" sz="1633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Lisez </a:t>
            </a:r>
            <a:r>
              <a:rPr lang="en-US" sz="1633" spc="-57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the great hanoï rat hunt</a:t>
            </a:r>
            <a:r>
              <a:rPr lang="en-US" sz="1633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483710"/>
            <a:ext cx="2274377" cy="450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73"/>
              </a:lnSpc>
            </a:pPr>
            <a:r>
              <a:rPr lang="en-US" sz="1502" spc="-5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  <a:p>
            <a:pPr algn="r">
              <a:lnSpc>
                <a:spcPts val="1773"/>
              </a:lnSpc>
            </a:pPr>
            <a:r>
              <a:rPr lang="en-US" sz="1502" spc="-5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ne rien manquer</a:t>
            </a:r>
          </a:p>
        </p:txBody>
      </p:sp>
      <p:grpSp>
        <p:nvGrpSpPr>
          <p:cNvPr name="Group 8" id="8"/>
          <p:cNvGrpSpPr/>
          <p:nvPr/>
        </p:nvGrpSpPr>
        <p:grpSpPr>
          <a:xfrm rot="763740">
            <a:off x="2173391" y="471982"/>
            <a:ext cx="772199" cy="669867"/>
            <a:chOff x="0" y="0"/>
            <a:chExt cx="1029599" cy="8931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461278"/>
              <a:ext cx="359881" cy="357181"/>
            </a:xfrm>
            <a:custGeom>
              <a:avLst/>
              <a:gdLst/>
              <a:ahLst/>
              <a:cxnLst/>
              <a:rect r="r" b="b" t="t" l="l"/>
              <a:pathLst>
                <a:path h="357181" w="359881">
                  <a:moveTo>
                    <a:pt x="0" y="0"/>
                  </a:moveTo>
                  <a:lnTo>
                    <a:pt x="359881" y="0"/>
                  </a:lnTo>
                  <a:lnTo>
                    <a:pt x="359881" y="357182"/>
                  </a:lnTo>
                  <a:lnTo>
                    <a:pt x="0" y="357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true" flipV="false" rot="-1403872">
              <a:off x="186085" y="203462"/>
              <a:ext cx="599603" cy="595106"/>
            </a:xfrm>
            <a:custGeom>
              <a:avLst/>
              <a:gdLst/>
              <a:ahLst/>
              <a:cxnLst/>
              <a:rect r="r" b="b" t="t" l="l"/>
              <a:pathLst>
                <a:path h="595106" w="599603">
                  <a:moveTo>
                    <a:pt x="599603" y="0"/>
                  </a:moveTo>
                  <a:lnTo>
                    <a:pt x="0" y="0"/>
                  </a:lnTo>
                  <a:lnTo>
                    <a:pt x="0" y="595106"/>
                  </a:lnTo>
                  <a:lnTo>
                    <a:pt x="599603" y="595106"/>
                  </a:lnTo>
                  <a:lnTo>
                    <a:pt x="59960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463733">
              <a:off x="644387" y="22728"/>
              <a:ext cx="362484" cy="362484"/>
            </a:xfrm>
            <a:custGeom>
              <a:avLst/>
              <a:gdLst/>
              <a:ahLst/>
              <a:cxnLst/>
              <a:rect r="r" b="b" t="t" l="l"/>
              <a:pathLst>
                <a:path h="362484" w="362484">
                  <a:moveTo>
                    <a:pt x="0" y="0"/>
                  </a:moveTo>
                  <a:lnTo>
                    <a:pt x="362484" y="0"/>
                  </a:lnTo>
                  <a:lnTo>
                    <a:pt x="362484" y="362484"/>
                  </a:lnTo>
                  <a:lnTo>
                    <a:pt x="0" y="362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0591" y="1388988"/>
            <a:ext cx="1899215" cy="18992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405FD">
                <a:alpha val="8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1639" y="1127851"/>
            <a:ext cx="1523632" cy="754198"/>
          </a:xfrm>
          <a:custGeom>
            <a:avLst/>
            <a:gdLst/>
            <a:ahLst/>
            <a:cxnLst/>
            <a:rect r="r" b="b" t="t" l="l"/>
            <a:pathLst>
              <a:path h="754198" w="1523632">
                <a:moveTo>
                  <a:pt x="0" y="0"/>
                </a:moveTo>
                <a:lnTo>
                  <a:pt x="1523632" y="0"/>
                </a:lnTo>
                <a:lnTo>
                  <a:pt x="1523632" y="754198"/>
                </a:lnTo>
                <a:lnTo>
                  <a:pt x="0" y="75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61210" y="1408596"/>
            <a:ext cx="1622849" cy="1859999"/>
          </a:xfrm>
          <a:custGeom>
            <a:avLst/>
            <a:gdLst/>
            <a:ahLst/>
            <a:cxnLst/>
            <a:rect r="r" b="b" t="t" l="l"/>
            <a:pathLst>
              <a:path h="1859999" w="1622849">
                <a:moveTo>
                  <a:pt x="1622849" y="0"/>
                </a:moveTo>
                <a:lnTo>
                  <a:pt x="0" y="0"/>
                </a:lnTo>
                <a:lnTo>
                  <a:pt x="0" y="1859999"/>
                </a:lnTo>
                <a:lnTo>
                  <a:pt x="1622849" y="1859999"/>
                </a:lnTo>
                <a:lnTo>
                  <a:pt x="162284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3363" y="112969"/>
            <a:ext cx="2691032" cy="119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9"/>
              </a:lnSpc>
            </a:pPr>
            <a:r>
              <a:rPr lang="en-US" sz="1663" spc="14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 1902, grâce à Paul doumer,  Hanoï est équipée de l’un des premiers réseaux d’égoût,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7856" y="2173388"/>
            <a:ext cx="1616121" cy="72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9"/>
              </a:lnSpc>
            </a:pPr>
            <a:r>
              <a:rPr lang="en-US" sz="1663" spc="14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améliorer l’hygiène.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63733">
            <a:off x="1077307" y="1222146"/>
            <a:ext cx="2125973" cy="1844237"/>
            <a:chOff x="0" y="0"/>
            <a:chExt cx="2834631" cy="2458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69964"/>
              <a:ext cx="990802" cy="983371"/>
            </a:xfrm>
            <a:custGeom>
              <a:avLst/>
              <a:gdLst/>
              <a:ahLst/>
              <a:cxnLst/>
              <a:rect r="r" b="b" t="t" l="l"/>
              <a:pathLst>
                <a:path h="983371" w="990802">
                  <a:moveTo>
                    <a:pt x="0" y="0"/>
                  </a:moveTo>
                  <a:lnTo>
                    <a:pt x="990802" y="0"/>
                  </a:lnTo>
                  <a:lnTo>
                    <a:pt x="990802" y="983371"/>
                  </a:lnTo>
                  <a:lnTo>
                    <a:pt x="0" y="983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true" flipV="false" rot="-1403872">
              <a:off x="512318" y="560158"/>
              <a:ext cx="1650793" cy="1638412"/>
            </a:xfrm>
            <a:custGeom>
              <a:avLst/>
              <a:gdLst/>
              <a:ahLst/>
              <a:cxnLst/>
              <a:rect r="r" b="b" t="t" l="l"/>
              <a:pathLst>
                <a:path h="1638412" w="1650793">
                  <a:moveTo>
                    <a:pt x="1650793" y="0"/>
                  </a:moveTo>
                  <a:lnTo>
                    <a:pt x="0" y="0"/>
                  </a:lnTo>
                  <a:lnTo>
                    <a:pt x="0" y="1638412"/>
                  </a:lnTo>
                  <a:lnTo>
                    <a:pt x="1650793" y="1638412"/>
                  </a:lnTo>
                  <a:lnTo>
                    <a:pt x="165079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463733">
              <a:off x="1774088" y="62573"/>
              <a:ext cx="997970" cy="997970"/>
            </a:xfrm>
            <a:custGeom>
              <a:avLst/>
              <a:gdLst/>
              <a:ahLst/>
              <a:cxnLst/>
              <a:rect r="r" b="b" t="t" l="l"/>
              <a:pathLst>
                <a:path h="997970" w="997970">
                  <a:moveTo>
                    <a:pt x="0" y="0"/>
                  </a:moveTo>
                  <a:lnTo>
                    <a:pt x="997970" y="0"/>
                  </a:lnTo>
                  <a:lnTo>
                    <a:pt x="997970" y="997971"/>
                  </a:lnTo>
                  <a:lnTo>
                    <a:pt x="0" y="997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1265408" cy="3009900"/>
          </a:xfrm>
          <a:custGeom>
            <a:avLst/>
            <a:gdLst/>
            <a:ahLst/>
            <a:cxnLst/>
            <a:rect r="r" b="b" t="t" l="l"/>
            <a:pathLst>
              <a:path h="3009900" w="1265408">
                <a:moveTo>
                  <a:pt x="0" y="0"/>
                </a:moveTo>
                <a:lnTo>
                  <a:pt x="1265408" y="0"/>
                </a:lnTo>
                <a:lnTo>
                  <a:pt x="1265408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02456" y="0"/>
            <a:ext cx="902970" cy="1561550"/>
            <a:chOff x="0" y="0"/>
            <a:chExt cx="812800" cy="14056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405615"/>
            </a:xfrm>
            <a:custGeom>
              <a:avLst/>
              <a:gdLst/>
              <a:ahLst/>
              <a:cxnLst/>
              <a:rect r="r" b="b" t="t" l="l"/>
              <a:pathLst>
                <a:path h="14056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05615"/>
                  </a:lnTo>
                  <a:lnTo>
                    <a:pt x="0" y="14056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812800" cy="1415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84099" y="86858"/>
            <a:ext cx="2225801" cy="147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6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Problème : </a:t>
            </a:r>
          </a:p>
          <a:p>
            <a:pPr algn="l">
              <a:lnSpc>
                <a:spcPts val="1686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 réseau de 14 km devient un refuge pour les rats. </a:t>
            </a:r>
          </a:p>
          <a:p>
            <a:pPr algn="l">
              <a:lnSpc>
                <a:spcPts val="1686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conditions sanitaires se détériorent.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62814" y="2408143"/>
            <a:ext cx="1103866" cy="47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5"/>
              </a:lnSpc>
            </a:pPr>
            <a:r>
              <a:rPr lang="en-US" sz="1853" spc="1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1  Effet rebond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61169" y="2359247"/>
            <a:ext cx="151452" cy="135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"/>
              </a:lnSpc>
            </a:pPr>
            <a:r>
              <a:rPr lang="en-US" sz="919" spc="7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456" y="0"/>
            <a:ext cx="902970" cy="1561550"/>
            <a:chOff x="0" y="0"/>
            <a:chExt cx="812800" cy="1405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405615"/>
            </a:xfrm>
            <a:custGeom>
              <a:avLst/>
              <a:gdLst/>
              <a:ahLst/>
              <a:cxnLst/>
              <a:rect r="r" b="b" t="t" l="l"/>
              <a:pathLst>
                <a:path h="14056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05615"/>
                  </a:lnTo>
                  <a:lnTo>
                    <a:pt x="0" y="14056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1415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4705" y="126235"/>
            <a:ext cx="2015195" cy="1057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1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L’administration coloniale engage alors une chasse aux rats.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58751" y="397951"/>
            <a:ext cx="1319100" cy="2611949"/>
          </a:xfrm>
          <a:custGeom>
            <a:avLst/>
            <a:gdLst/>
            <a:ahLst/>
            <a:cxnLst/>
            <a:rect r="r" b="b" t="t" l="l"/>
            <a:pathLst>
              <a:path h="2611949" w="1319100">
                <a:moveTo>
                  <a:pt x="0" y="0"/>
                </a:moveTo>
                <a:lnTo>
                  <a:pt x="1319100" y="0"/>
                </a:lnTo>
                <a:lnTo>
                  <a:pt x="1319100" y="2611949"/>
                </a:lnTo>
                <a:lnTo>
                  <a:pt x="0" y="2611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174" t="-8542" r="-216915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7698" y="1070852"/>
            <a:ext cx="1033057" cy="1180097"/>
          </a:xfrm>
          <a:custGeom>
            <a:avLst/>
            <a:gdLst/>
            <a:ahLst/>
            <a:cxnLst/>
            <a:rect r="r" b="b" t="t" l="l"/>
            <a:pathLst>
              <a:path h="1180097" w="1033057">
                <a:moveTo>
                  <a:pt x="0" y="0"/>
                </a:moveTo>
                <a:lnTo>
                  <a:pt x="1033056" y="0"/>
                </a:lnTo>
                <a:lnTo>
                  <a:pt x="1033056" y="1180098"/>
                </a:lnTo>
                <a:lnTo>
                  <a:pt x="0" y="11800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19253" y="998428"/>
            <a:ext cx="589657" cy="563122"/>
          </a:xfrm>
          <a:custGeom>
            <a:avLst/>
            <a:gdLst/>
            <a:ahLst/>
            <a:cxnLst/>
            <a:rect r="r" b="b" t="t" l="l"/>
            <a:pathLst>
              <a:path h="563122" w="589657">
                <a:moveTo>
                  <a:pt x="0" y="0"/>
                </a:moveTo>
                <a:lnTo>
                  <a:pt x="589657" y="0"/>
                </a:lnTo>
                <a:lnTo>
                  <a:pt x="589657" y="563122"/>
                </a:lnTo>
                <a:lnTo>
                  <a:pt x="0" y="56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3417" y="2258357"/>
            <a:ext cx="381049" cy="298604"/>
          </a:xfrm>
          <a:custGeom>
            <a:avLst/>
            <a:gdLst/>
            <a:ahLst/>
            <a:cxnLst/>
            <a:rect r="r" b="b" t="t" l="l"/>
            <a:pathLst>
              <a:path h="298604" w="381049">
                <a:moveTo>
                  <a:pt x="0" y="0"/>
                </a:moveTo>
                <a:lnTo>
                  <a:pt x="381049" y="0"/>
                </a:lnTo>
                <a:lnTo>
                  <a:pt x="381049" y="298604"/>
                </a:lnTo>
                <a:lnTo>
                  <a:pt x="0" y="2986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24503" y="2250950"/>
            <a:ext cx="2015195" cy="66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32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Une prime est fournie pour chaque rat tué.</a:t>
            </a: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456" y="0"/>
            <a:ext cx="902970" cy="1561550"/>
            <a:chOff x="0" y="0"/>
            <a:chExt cx="812800" cy="1405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405615"/>
            </a:xfrm>
            <a:custGeom>
              <a:avLst/>
              <a:gdLst/>
              <a:ahLst/>
              <a:cxnLst/>
              <a:rect r="r" b="b" t="t" l="l"/>
              <a:pathLst>
                <a:path h="14056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05615"/>
                  </a:lnTo>
                  <a:lnTo>
                    <a:pt x="0" y="14056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1415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1254" y="1808252"/>
            <a:ext cx="182404" cy="142938"/>
          </a:xfrm>
          <a:custGeom>
            <a:avLst/>
            <a:gdLst/>
            <a:ahLst/>
            <a:cxnLst/>
            <a:rect r="r" b="b" t="t" l="l"/>
            <a:pathLst>
              <a:path h="142938" w="182404">
                <a:moveTo>
                  <a:pt x="0" y="0"/>
                </a:moveTo>
                <a:lnTo>
                  <a:pt x="182404" y="0"/>
                </a:lnTo>
                <a:lnTo>
                  <a:pt x="182404" y="142938"/>
                </a:lnTo>
                <a:lnTo>
                  <a:pt x="0" y="142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7605" y="1808252"/>
            <a:ext cx="182404" cy="142938"/>
          </a:xfrm>
          <a:custGeom>
            <a:avLst/>
            <a:gdLst/>
            <a:ahLst/>
            <a:cxnLst/>
            <a:rect r="r" b="b" t="t" l="l"/>
            <a:pathLst>
              <a:path h="142938" w="182404">
                <a:moveTo>
                  <a:pt x="0" y="0"/>
                </a:moveTo>
                <a:lnTo>
                  <a:pt x="182404" y="0"/>
                </a:lnTo>
                <a:lnTo>
                  <a:pt x="182404" y="142938"/>
                </a:lnTo>
                <a:lnTo>
                  <a:pt x="0" y="142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3956" y="1808252"/>
            <a:ext cx="182404" cy="142938"/>
          </a:xfrm>
          <a:custGeom>
            <a:avLst/>
            <a:gdLst/>
            <a:ahLst/>
            <a:cxnLst/>
            <a:rect r="r" b="b" t="t" l="l"/>
            <a:pathLst>
              <a:path h="142938" w="182404">
                <a:moveTo>
                  <a:pt x="0" y="0"/>
                </a:moveTo>
                <a:lnTo>
                  <a:pt x="182404" y="0"/>
                </a:lnTo>
                <a:lnTo>
                  <a:pt x="182404" y="142938"/>
                </a:lnTo>
                <a:lnTo>
                  <a:pt x="0" y="142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0307" y="1808252"/>
            <a:ext cx="182404" cy="142938"/>
          </a:xfrm>
          <a:custGeom>
            <a:avLst/>
            <a:gdLst/>
            <a:ahLst/>
            <a:cxnLst/>
            <a:rect r="r" b="b" t="t" l="l"/>
            <a:pathLst>
              <a:path h="142938" w="182404">
                <a:moveTo>
                  <a:pt x="0" y="0"/>
                </a:moveTo>
                <a:lnTo>
                  <a:pt x="182404" y="0"/>
                </a:lnTo>
                <a:lnTo>
                  <a:pt x="182404" y="142938"/>
                </a:lnTo>
                <a:lnTo>
                  <a:pt x="0" y="142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6986" y="1927485"/>
            <a:ext cx="1803309" cy="986525"/>
          </a:xfrm>
          <a:custGeom>
            <a:avLst/>
            <a:gdLst/>
            <a:ahLst/>
            <a:cxnLst/>
            <a:rect r="r" b="b" t="t" l="l"/>
            <a:pathLst>
              <a:path h="986525" w="1803309">
                <a:moveTo>
                  <a:pt x="0" y="0"/>
                </a:moveTo>
                <a:lnTo>
                  <a:pt x="1803308" y="0"/>
                </a:lnTo>
                <a:lnTo>
                  <a:pt x="1803308" y="986525"/>
                </a:lnTo>
                <a:lnTo>
                  <a:pt x="0" y="986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6176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6344" y="87933"/>
            <a:ext cx="286355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3"/>
              </a:lnSpc>
            </a:pPr>
            <a:r>
              <a:rPr lang="en-US" sz="1519" spc="1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Mais pour faire simple, l’Administrateur ne demande que les queues de rat comme preuve.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46986" y="1071339"/>
            <a:ext cx="2054490" cy="490211"/>
            <a:chOff x="0" y="0"/>
            <a:chExt cx="2739320" cy="653614"/>
          </a:xfrm>
        </p:grpSpPr>
        <p:sp>
          <p:nvSpPr>
            <p:cNvPr name="Freeform 12" id="12"/>
            <p:cNvSpPr/>
            <p:nvPr/>
          </p:nvSpPr>
          <p:spPr>
            <a:xfrm flipH="false" flipV="false" rot="-5259505">
              <a:off x="33325" y="312504"/>
              <a:ext cx="469139" cy="132242"/>
            </a:xfrm>
            <a:custGeom>
              <a:avLst/>
              <a:gdLst/>
              <a:ahLst/>
              <a:cxnLst/>
              <a:rect r="r" b="b" t="t" l="l"/>
              <a:pathLst>
                <a:path h="132242" w="469139">
                  <a:moveTo>
                    <a:pt x="0" y="0"/>
                  </a:moveTo>
                  <a:lnTo>
                    <a:pt x="469139" y="0"/>
                  </a:lnTo>
                  <a:lnTo>
                    <a:pt x="469139" y="132242"/>
                  </a:lnTo>
                  <a:lnTo>
                    <a:pt x="0" y="13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4853" t="-316822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259505">
              <a:off x="830985" y="312504"/>
              <a:ext cx="469139" cy="132242"/>
            </a:xfrm>
            <a:custGeom>
              <a:avLst/>
              <a:gdLst/>
              <a:ahLst/>
              <a:cxnLst/>
              <a:rect r="r" b="b" t="t" l="l"/>
              <a:pathLst>
                <a:path h="132242" w="469139">
                  <a:moveTo>
                    <a:pt x="0" y="0"/>
                  </a:moveTo>
                  <a:lnTo>
                    <a:pt x="469139" y="0"/>
                  </a:lnTo>
                  <a:lnTo>
                    <a:pt x="469139" y="132242"/>
                  </a:lnTo>
                  <a:lnTo>
                    <a:pt x="0" y="13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4853" t="-316822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259505">
              <a:off x="1409504" y="206494"/>
              <a:ext cx="469139" cy="132242"/>
            </a:xfrm>
            <a:custGeom>
              <a:avLst/>
              <a:gdLst/>
              <a:ahLst/>
              <a:cxnLst/>
              <a:rect r="r" b="b" t="t" l="l"/>
              <a:pathLst>
                <a:path h="132242" w="469139">
                  <a:moveTo>
                    <a:pt x="0" y="0"/>
                  </a:moveTo>
                  <a:lnTo>
                    <a:pt x="469139" y="0"/>
                  </a:lnTo>
                  <a:lnTo>
                    <a:pt x="469139" y="132242"/>
                  </a:lnTo>
                  <a:lnTo>
                    <a:pt x="0" y="13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4853" t="-316822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5259505">
              <a:off x="282705" y="216979"/>
              <a:ext cx="469139" cy="132242"/>
            </a:xfrm>
            <a:custGeom>
              <a:avLst/>
              <a:gdLst/>
              <a:ahLst/>
              <a:cxnLst/>
              <a:rect r="r" b="b" t="t" l="l"/>
              <a:pathLst>
                <a:path h="132242" w="469139">
                  <a:moveTo>
                    <a:pt x="0" y="0"/>
                  </a:moveTo>
                  <a:lnTo>
                    <a:pt x="469139" y="0"/>
                  </a:lnTo>
                  <a:lnTo>
                    <a:pt x="469139" y="132242"/>
                  </a:lnTo>
                  <a:lnTo>
                    <a:pt x="0" y="13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4853" t="-316822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5259505">
              <a:off x="537126" y="181439"/>
              <a:ext cx="469139" cy="132242"/>
            </a:xfrm>
            <a:custGeom>
              <a:avLst/>
              <a:gdLst/>
              <a:ahLst/>
              <a:cxnLst/>
              <a:rect r="r" b="b" t="t" l="l"/>
              <a:pathLst>
                <a:path h="132242" w="469139">
                  <a:moveTo>
                    <a:pt x="0" y="0"/>
                  </a:moveTo>
                  <a:lnTo>
                    <a:pt x="469139" y="0"/>
                  </a:lnTo>
                  <a:lnTo>
                    <a:pt x="469139" y="132242"/>
                  </a:lnTo>
                  <a:lnTo>
                    <a:pt x="0" y="13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4853" t="-316822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-5259505">
              <a:off x="1191332" y="242033"/>
              <a:ext cx="469139" cy="132242"/>
            </a:xfrm>
            <a:custGeom>
              <a:avLst/>
              <a:gdLst/>
              <a:ahLst/>
              <a:cxnLst/>
              <a:rect r="r" b="b" t="t" l="l"/>
              <a:pathLst>
                <a:path h="132242" w="469139">
                  <a:moveTo>
                    <a:pt x="0" y="0"/>
                  </a:moveTo>
                  <a:lnTo>
                    <a:pt x="469139" y="0"/>
                  </a:lnTo>
                  <a:lnTo>
                    <a:pt x="469139" y="132242"/>
                  </a:lnTo>
                  <a:lnTo>
                    <a:pt x="0" y="13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4853" t="-316822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-5259505">
              <a:off x="1552026" y="242033"/>
              <a:ext cx="469139" cy="132242"/>
            </a:xfrm>
            <a:custGeom>
              <a:avLst/>
              <a:gdLst/>
              <a:ahLst/>
              <a:cxnLst/>
              <a:rect r="r" b="b" t="t" l="l"/>
              <a:pathLst>
                <a:path h="132242" w="469139">
                  <a:moveTo>
                    <a:pt x="0" y="0"/>
                  </a:moveTo>
                  <a:lnTo>
                    <a:pt x="469139" y="0"/>
                  </a:lnTo>
                  <a:lnTo>
                    <a:pt x="469139" y="132242"/>
                  </a:lnTo>
                  <a:lnTo>
                    <a:pt x="0" y="13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4853" t="-316822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-5259505">
              <a:off x="1763067" y="350418"/>
              <a:ext cx="469139" cy="132242"/>
            </a:xfrm>
            <a:custGeom>
              <a:avLst/>
              <a:gdLst/>
              <a:ahLst/>
              <a:cxnLst/>
              <a:rect r="r" b="b" t="t" l="l"/>
              <a:pathLst>
                <a:path h="132242" w="469139">
                  <a:moveTo>
                    <a:pt x="0" y="0"/>
                  </a:moveTo>
                  <a:lnTo>
                    <a:pt x="469139" y="0"/>
                  </a:lnTo>
                  <a:lnTo>
                    <a:pt x="469139" y="132242"/>
                  </a:lnTo>
                  <a:lnTo>
                    <a:pt x="0" y="13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4853" t="-316822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5247749">
              <a:off x="391212" y="-367046"/>
              <a:ext cx="170300" cy="946113"/>
            </a:xfrm>
            <a:custGeom>
              <a:avLst/>
              <a:gdLst/>
              <a:ahLst/>
              <a:cxnLst/>
              <a:rect r="r" b="b" t="t" l="l"/>
              <a:pathLst>
                <a:path h="946113" w="170300">
                  <a:moveTo>
                    <a:pt x="0" y="0"/>
                  </a:moveTo>
                  <a:lnTo>
                    <a:pt x="170300" y="0"/>
                  </a:lnTo>
                  <a:lnTo>
                    <a:pt x="170300" y="946113"/>
                  </a:lnTo>
                  <a:lnTo>
                    <a:pt x="0" y="946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5247749">
              <a:off x="1284510" y="-331506"/>
              <a:ext cx="170300" cy="946113"/>
            </a:xfrm>
            <a:custGeom>
              <a:avLst/>
              <a:gdLst/>
              <a:ahLst/>
              <a:cxnLst/>
              <a:rect r="r" b="b" t="t" l="l"/>
              <a:pathLst>
                <a:path h="946113" w="170300">
                  <a:moveTo>
                    <a:pt x="0" y="0"/>
                  </a:moveTo>
                  <a:lnTo>
                    <a:pt x="170300" y="0"/>
                  </a:lnTo>
                  <a:lnTo>
                    <a:pt x="170300" y="946112"/>
                  </a:lnTo>
                  <a:lnTo>
                    <a:pt x="0" y="946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5247749">
              <a:off x="2177808" y="-295967"/>
              <a:ext cx="170300" cy="946113"/>
            </a:xfrm>
            <a:custGeom>
              <a:avLst/>
              <a:gdLst/>
              <a:ahLst/>
              <a:cxnLst/>
              <a:rect r="r" b="b" t="t" l="l"/>
              <a:pathLst>
                <a:path h="946113" w="170300">
                  <a:moveTo>
                    <a:pt x="0" y="0"/>
                  </a:moveTo>
                  <a:lnTo>
                    <a:pt x="170300" y="0"/>
                  </a:lnTo>
                  <a:lnTo>
                    <a:pt x="170300" y="946113"/>
                  </a:lnTo>
                  <a:lnTo>
                    <a:pt x="0" y="946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988852" y="1082415"/>
            <a:ext cx="1022168" cy="845071"/>
          </a:xfrm>
          <a:custGeom>
            <a:avLst/>
            <a:gdLst/>
            <a:ahLst/>
            <a:cxnLst/>
            <a:rect r="r" b="b" t="t" l="l"/>
            <a:pathLst>
              <a:path h="845071" w="1022168">
                <a:moveTo>
                  <a:pt x="0" y="0"/>
                </a:moveTo>
                <a:lnTo>
                  <a:pt x="1022168" y="0"/>
                </a:lnTo>
                <a:lnTo>
                  <a:pt x="1022168" y="845070"/>
                </a:lnTo>
                <a:lnTo>
                  <a:pt x="0" y="8450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65174" t="-20460" r="-216915" b="-139505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34397">
            <a:off x="809316" y="1541741"/>
            <a:ext cx="2125973" cy="1844237"/>
            <a:chOff x="0" y="0"/>
            <a:chExt cx="2834631" cy="2458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69964"/>
              <a:ext cx="990802" cy="983371"/>
            </a:xfrm>
            <a:custGeom>
              <a:avLst/>
              <a:gdLst/>
              <a:ahLst/>
              <a:cxnLst/>
              <a:rect r="r" b="b" t="t" l="l"/>
              <a:pathLst>
                <a:path h="983371" w="990802">
                  <a:moveTo>
                    <a:pt x="0" y="0"/>
                  </a:moveTo>
                  <a:lnTo>
                    <a:pt x="990802" y="0"/>
                  </a:lnTo>
                  <a:lnTo>
                    <a:pt x="990802" y="983371"/>
                  </a:lnTo>
                  <a:lnTo>
                    <a:pt x="0" y="983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true" flipV="false" rot="-1403872">
              <a:off x="512318" y="560158"/>
              <a:ext cx="1650793" cy="1638412"/>
            </a:xfrm>
            <a:custGeom>
              <a:avLst/>
              <a:gdLst/>
              <a:ahLst/>
              <a:cxnLst/>
              <a:rect r="r" b="b" t="t" l="l"/>
              <a:pathLst>
                <a:path h="1638412" w="1650793">
                  <a:moveTo>
                    <a:pt x="1650793" y="0"/>
                  </a:moveTo>
                  <a:lnTo>
                    <a:pt x="0" y="0"/>
                  </a:lnTo>
                  <a:lnTo>
                    <a:pt x="0" y="1638412"/>
                  </a:lnTo>
                  <a:lnTo>
                    <a:pt x="1650793" y="1638412"/>
                  </a:lnTo>
                  <a:lnTo>
                    <a:pt x="165079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463733">
              <a:off x="1774088" y="62573"/>
              <a:ext cx="997970" cy="997970"/>
            </a:xfrm>
            <a:custGeom>
              <a:avLst/>
              <a:gdLst/>
              <a:ahLst/>
              <a:cxnLst/>
              <a:rect r="r" b="b" t="t" l="l"/>
              <a:pathLst>
                <a:path h="997970" w="997970">
                  <a:moveTo>
                    <a:pt x="0" y="0"/>
                  </a:moveTo>
                  <a:lnTo>
                    <a:pt x="997970" y="0"/>
                  </a:lnTo>
                  <a:lnTo>
                    <a:pt x="997970" y="997971"/>
                  </a:lnTo>
                  <a:lnTo>
                    <a:pt x="0" y="997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8669" y="2463860"/>
            <a:ext cx="271871" cy="213048"/>
          </a:xfrm>
          <a:custGeom>
            <a:avLst/>
            <a:gdLst/>
            <a:ahLst/>
            <a:cxnLst/>
            <a:rect r="r" b="b" t="t" l="l"/>
            <a:pathLst>
              <a:path h="213048" w="271871">
                <a:moveTo>
                  <a:pt x="0" y="0"/>
                </a:moveTo>
                <a:lnTo>
                  <a:pt x="271870" y="0"/>
                </a:lnTo>
                <a:lnTo>
                  <a:pt x="271870" y="213047"/>
                </a:lnTo>
                <a:lnTo>
                  <a:pt x="0" y="2130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6193" y="61826"/>
            <a:ext cx="2817514" cy="106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489" spc="2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certains vietnamiens se contentent alors de couper les queues, et laissent partir les rats afin qu’ils se reproduisent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18847" y="1126601"/>
            <a:ext cx="951715" cy="1394199"/>
            <a:chOff x="0" y="0"/>
            <a:chExt cx="1268953" cy="185893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68953" cy="1858931"/>
              <a:chOff x="0" y="0"/>
              <a:chExt cx="1002374" cy="146841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002374" cy="1468411"/>
              </a:xfrm>
              <a:custGeom>
                <a:avLst/>
                <a:gdLst/>
                <a:ahLst/>
                <a:cxnLst/>
                <a:rect r="r" b="b" t="t" l="l"/>
                <a:pathLst>
                  <a:path h="1468411" w="1002374">
                    <a:moveTo>
                      <a:pt x="106890" y="0"/>
                    </a:moveTo>
                    <a:lnTo>
                      <a:pt x="895484" y="0"/>
                    </a:lnTo>
                    <a:cubicBezTo>
                      <a:pt x="923833" y="0"/>
                      <a:pt x="951021" y="11262"/>
                      <a:pt x="971067" y="31307"/>
                    </a:cubicBezTo>
                    <a:cubicBezTo>
                      <a:pt x="991113" y="51353"/>
                      <a:pt x="1002374" y="78541"/>
                      <a:pt x="1002374" y="106890"/>
                    </a:cubicBezTo>
                    <a:lnTo>
                      <a:pt x="1002374" y="1361521"/>
                    </a:lnTo>
                    <a:cubicBezTo>
                      <a:pt x="1002374" y="1389870"/>
                      <a:pt x="991113" y="1417058"/>
                      <a:pt x="971067" y="1437104"/>
                    </a:cubicBezTo>
                    <a:cubicBezTo>
                      <a:pt x="951021" y="1457150"/>
                      <a:pt x="923833" y="1468411"/>
                      <a:pt x="895484" y="1468411"/>
                    </a:cubicBezTo>
                    <a:lnTo>
                      <a:pt x="106890" y="1468411"/>
                    </a:lnTo>
                    <a:cubicBezTo>
                      <a:pt x="78541" y="1468411"/>
                      <a:pt x="51353" y="1457150"/>
                      <a:pt x="31307" y="1437104"/>
                    </a:cubicBezTo>
                    <a:cubicBezTo>
                      <a:pt x="11262" y="1417058"/>
                      <a:pt x="0" y="1389870"/>
                      <a:pt x="0" y="1361521"/>
                    </a:cubicBezTo>
                    <a:lnTo>
                      <a:pt x="0" y="106890"/>
                    </a:lnTo>
                    <a:cubicBezTo>
                      <a:pt x="0" y="78541"/>
                      <a:pt x="11262" y="51353"/>
                      <a:pt x="31307" y="31307"/>
                    </a:cubicBezTo>
                    <a:cubicBezTo>
                      <a:pt x="51353" y="11262"/>
                      <a:pt x="78541" y="0"/>
                      <a:pt x="106890" y="0"/>
                    </a:cubicBezTo>
                    <a:close/>
                  </a:path>
                </a:pathLst>
              </a:custGeom>
              <a:solidFill>
                <a:srgbClr val="8E1AB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"/>
                <a:ext cx="1002374" cy="1477936"/>
              </a:xfrm>
              <a:prstGeom prst="rect">
                <a:avLst/>
              </a:prstGeom>
            </p:spPr>
            <p:txBody>
              <a:bodyPr anchor="ctr" rtlCol="false" tIns="49562" lIns="49562" bIns="49562" rIns="49562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40555" y="141126"/>
              <a:ext cx="1121133" cy="1622761"/>
            </a:xfrm>
            <a:custGeom>
              <a:avLst/>
              <a:gdLst/>
              <a:ahLst/>
              <a:cxnLst/>
              <a:rect r="r" b="b" t="t" l="l"/>
              <a:pathLst>
                <a:path h="1622761" w="1121133">
                  <a:moveTo>
                    <a:pt x="0" y="0"/>
                  </a:moveTo>
                  <a:lnTo>
                    <a:pt x="1121133" y="0"/>
                  </a:lnTo>
                  <a:lnTo>
                    <a:pt x="1121133" y="1622761"/>
                  </a:lnTo>
                  <a:lnTo>
                    <a:pt x="0" y="1622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grpSp>
          <p:nvGrpSpPr>
            <p:cNvPr name="Group 13" id="13"/>
            <p:cNvGrpSpPr/>
            <p:nvPr/>
          </p:nvGrpSpPr>
          <p:grpSpPr>
            <a:xfrm rot="2165299">
              <a:off x="26680" y="1370764"/>
              <a:ext cx="351251" cy="132381"/>
              <a:chOff x="0" y="0"/>
              <a:chExt cx="277461" cy="10457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77461" cy="104571"/>
              </a:xfrm>
              <a:custGeom>
                <a:avLst/>
                <a:gdLst/>
                <a:ahLst/>
                <a:cxnLst/>
                <a:rect r="r" b="b" t="t" l="l"/>
                <a:pathLst>
                  <a:path h="104571" w="277461">
                    <a:moveTo>
                      <a:pt x="52285" y="0"/>
                    </a:moveTo>
                    <a:lnTo>
                      <a:pt x="225176" y="0"/>
                    </a:lnTo>
                    <a:cubicBezTo>
                      <a:pt x="239043" y="0"/>
                      <a:pt x="252342" y="5509"/>
                      <a:pt x="262147" y="15314"/>
                    </a:cubicBezTo>
                    <a:cubicBezTo>
                      <a:pt x="271953" y="25119"/>
                      <a:pt x="277461" y="38418"/>
                      <a:pt x="277461" y="52285"/>
                    </a:cubicBezTo>
                    <a:lnTo>
                      <a:pt x="277461" y="52285"/>
                    </a:lnTo>
                    <a:cubicBezTo>
                      <a:pt x="277461" y="81162"/>
                      <a:pt x="254052" y="104571"/>
                      <a:pt x="225176" y="104571"/>
                    </a:cubicBezTo>
                    <a:lnTo>
                      <a:pt x="52285" y="104571"/>
                    </a:lnTo>
                    <a:cubicBezTo>
                      <a:pt x="38418" y="104571"/>
                      <a:pt x="25119" y="99062"/>
                      <a:pt x="15314" y="89257"/>
                    </a:cubicBezTo>
                    <a:cubicBezTo>
                      <a:pt x="5509" y="79451"/>
                      <a:pt x="0" y="66152"/>
                      <a:pt x="0" y="52285"/>
                    </a:cubicBezTo>
                    <a:lnTo>
                      <a:pt x="0" y="52285"/>
                    </a:lnTo>
                    <a:cubicBezTo>
                      <a:pt x="0" y="38418"/>
                      <a:pt x="5509" y="25119"/>
                      <a:pt x="15314" y="15314"/>
                    </a:cubicBezTo>
                    <a:cubicBezTo>
                      <a:pt x="25119" y="5509"/>
                      <a:pt x="38418" y="0"/>
                      <a:pt x="52285" y="0"/>
                    </a:cubicBezTo>
                    <a:close/>
                  </a:path>
                </a:pathLst>
              </a:custGeom>
              <a:solidFill>
                <a:srgbClr val="8E1AB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"/>
                <a:ext cx="277461" cy="114096"/>
              </a:xfrm>
              <a:prstGeom prst="rect">
                <a:avLst/>
              </a:prstGeom>
            </p:spPr>
            <p:txBody>
              <a:bodyPr anchor="ctr" rtlCol="false" tIns="49562" lIns="49562" bIns="49562" rIns="49562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1098877" y="1107435"/>
            <a:ext cx="1814830" cy="79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35"/>
              </a:lnSpc>
            </a:pPr>
            <a:r>
              <a:rPr lang="en-US" sz="1850" spc="2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</a:t>
            </a:r>
          </a:p>
          <a:p>
            <a:pPr algn="r">
              <a:lnSpc>
                <a:spcPts val="2035"/>
              </a:lnSpc>
            </a:pPr>
            <a:r>
              <a:rPr lang="en-US" sz="1850" spc="2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ne pas tuer</a:t>
            </a:r>
          </a:p>
          <a:p>
            <a:pPr algn="r">
              <a:lnSpc>
                <a:spcPts val="2035"/>
              </a:lnSpc>
            </a:pPr>
            <a:r>
              <a:rPr lang="en-US" sz="1850" spc="2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business.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1799426">
            <a:off x="98591" y="1970757"/>
            <a:ext cx="538945" cy="384121"/>
          </a:xfrm>
          <a:custGeom>
            <a:avLst/>
            <a:gdLst/>
            <a:ahLst/>
            <a:cxnLst/>
            <a:rect r="r" b="b" t="t" l="l"/>
            <a:pathLst>
              <a:path h="384121" w="538945">
                <a:moveTo>
                  <a:pt x="0" y="0"/>
                </a:moveTo>
                <a:lnTo>
                  <a:pt x="538945" y="0"/>
                </a:lnTo>
                <a:lnTo>
                  <a:pt x="538945" y="384121"/>
                </a:lnTo>
                <a:lnTo>
                  <a:pt x="0" y="3841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4604" y="2463860"/>
            <a:ext cx="271871" cy="213048"/>
          </a:xfrm>
          <a:custGeom>
            <a:avLst/>
            <a:gdLst/>
            <a:ahLst/>
            <a:cxnLst/>
            <a:rect r="r" b="b" t="t" l="l"/>
            <a:pathLst>
              <a:path h="213048" w="271871">
                <a:moveTo>
                  <a:pt x="0" y="0"/>
                </a:moveTo>
                <a:lnTo>
                  <a:pt x="271870" y="0"/>
                </a:lnTo>
                <a:lnTo>
                  <a:pt x="271870" y="213047"/>
                </a:lnTo>
                <a:lnTo>
                  <a:pt x="0" y="2130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10539" y="2463860"/>
            <a:ext cx="271871" cy="213048"/>
          </a:xfrm>
          <a:custGeom>
            <a:avLst/>
            <a:gdLst/>
            <a:ahLst/>
            <a:cxnLst/>
            <a:rect r="r" b="b" t="t" l="l"/>
            <a:pathLst>
              <a:path h="213048" w="271871">
                <a:moveTo>
                  <a:pt x="0" y="0"/>
                </a:moveTo>
                <a:lnTo>
                  <a:pt x="271871" y="0"/>
                </a:lnTo>
                <a:lnTo>
                  <a:pt x="271871" y="213047"/>
                </a:lnTo>
                <a:lnTo>
                  <a:pt x="0" y="2130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7253" y="2602386"/>
            <a:ext cx="271871" cy="213048"/>
          </a:xfrm>
          <a:custGeom>
            <a:avLst/>
            <a:gdLst/>
            <a:ahLst/>
            <a:cxnLst/>
            <a:rect r="r" b="b" t="t" l="l"/>
            <a:pathLst>
              <a:path h="213048" w="271871">
                <a:moveTo>
                  <a:pt x="0" y="0"/>
                </a:moveTo>
                <a:lnTo>
                  <a:pt x="271871" y="0"/>
                </a:lnTo>
                <a:lnTo>
                  <a:pt x="271871" y="213048"/>
                </a:lnTo>
                <a:lnTo>
                  <a:pt x="0" y="213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53189" y="2602386"/>
            <a:ext cx="271871" cy="213048"/>
          </a:xfrm>
          <a:custGeom>
            <a:avLst/>
            <a:gdLst/>
            <a:ahLst/>
            <a:cxnLst/>
            <a:rect r="r" b="b" t="t" l="l"/>
            <a:pathLst>
              <a:path h="213048" w="271871">
                <a:moveTo>
                  <a:pt x="0" y="0"/>
                </a:moveTo>
                <a:lnTo>
                  <a:pt x="271870" y="0"/>
                </a:lnTo>
                <a:lnTo>
                  <a:pt x="271870" y="213048"/>
                </a:lnTo>
                <a:lnTo>
                  <a:pt x="0" y="213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89124" y="2602386"/>
            <a:ext cx="271871" cy="213048"/>
          </a:xfrm>
          <a:custGeom>
            <a:avLst/>
            <a:gdLst/>
            <a:ahLst/>
            <a:cxnLst/>
            <a:rect r="r" b="b" t="t" l="l"/>
            <a:pathLst>
              <a:path h="213048" w="271871">
                <a:moveTo>
                  <a:pt x="0" y="0"/>
                </a:moveTo>
                <a:lnTo>
                  <a:pt x="271871" y="0"/>
                </a:lnTo>
                <a:lnTo>
                  <a:pt x="271871" y="213048"/>
                </a:lnTo>
                <a:lnTo>
                  <a:pt x="0" y="213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80112" y="2480299"/>
            <a:ext cx="1103866" cy="47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5"/>
              </a:lnSpc>
            </a:pPr>
            <a:r>
              <a:rPr lang="en-US" sz="1853" spc="1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2  Effet rebond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24126" y="2435271"/>
            <a:ext cx="151452" cy="135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"/>
              </a:lnSpc>
            </a:pPr>
            <a:r>
              <a:rPr lang="en-US" sz="919" spc="7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386" y="2097546"/>
            <a:ext cx="1235078" cy="611364"/>
          </a:xfrm>
          <a:custGeom>
            <a:avLst/>
            <a:gdLst/>
            <a:ahLst/>
            <a:cxnLst/>
            <a:rect r="r" b="b" t="t" l="l"/>
            <a:pathLst>
              <a:path h="611364" w="1235078">
                <a:moveTo>
                  <a:pt x="0" y="0"/>
                </a:moveTo>
                <a:lnTo>
                  <a:pt x="1235078" y="0"/>
                </a:lnTo>
                <a:lnTo>
                  <a:pt x="1235078" y="611364"/>
                </a:lnTo>
                <a:lnTo>
                  <a:pt x="0" y="611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3363" y="141544"/>
            <a:ext cx="2691032" cy="141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"/>
              </a:lnSpc>
            </a:pPr>
            <a:r>
              <a:rPr lang="en-US" sz="1663" spc="19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construction du tout à l’égout puis la chasse aux rats, ont toutes deux produit un effet rebond </a:t>
            </a:r>
          </a:p>
          <a:p>
            <a:pPr algn="l">
              <a:lnSpc>
                <a:spcPts val="164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93779" y="1897966"/>
            <a:ext cx="1616121" cy="61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"/>
              </a:lnSpc>
            </a:pPr>
            <a:r>
              <a:rPr lang="en-US" sz="1663" spc="14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sur les conditions sanitaires.</a:t>
            </a:r>
          </a:p>
        </p:txBody>
      </p:sp>
      <p:grpSp>
        <p:nvGrpSpPr>
          <p:cNvPr name="Group 5" id="5"/>
          <p:cNvGrpSpPr/>
          <p:nvPr/>
        </p:nvGrpSpPr>
        <p:grpSpPr>
          <a:xfrm rot="763740">
            <a:off x="-10691" y="1011195"/>
            <a:ext cx="1768247" cy="1533916"/>
            <a:chOff x="0" y="0"/>
            <a:chExt cx="2357662" cy="2045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56274"/>
              <a:ext cx="824084" cy="817904"/>
            </a:xfrm>
            <a:custGeom>
              <a:avLst/>
              <a:gdLst/>
              <a:ahLst/>
              <a:cxnLst/>
              <a:rect r="r" b="b" t="t" l="l"/>
              <a:pathLst>
                <a:path h="817904" w="824084">
                  <a:moveTo>
                    <a:pt x="0" y="0"/>
                  </a:moveTo>
                  <a:lnTo>
                    <a:pt x="824084" y="0"/>
                  </a:lnTo>
                  <a:lnTo>
                    <a:pt x="824084" y="817903"/>
                  </a:lnTo>
                  <a:lnTo>
                    <a:pt x="0" y="817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true" flipV="false" rot="-1403872">
              <a:off x="426113" y="465903"/>
              <a:ext cx="1373022" cy="1362724"/>
            </a:xfrm>
            <a:custGeom>
              <a:avLst/>
              <a:gdLst/>
              <a:ahLst/>
              <a:cxnLst/>
              <a:rect r="r" b="b" t="t" l="l"/>
              <a:pathLst>
                <a:path h="1362724" w="1373022">
                  <a:moveTo>
                    <a:pt x="1373022" y="0"/>
                  </a:moveTo>
                  <a:lnTo>
                    <a:pt x="0" y="0"/>
                  </a:lnTo>
                  <a:lnTo>
                    <a:pt x="0" y="1362725"/>
                  </a:lnTo>
                  <a:lnTo>
                    <a:pt x="1373022" y="1362725"/>
                  </a:lnTo>
                  <a:lnTo>
                    <a:pt x="137302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463733">
              <a:off x="1475571" y="52045"/>
              <a:ext cx="830047" cy="830047"/>
            </a:xfrm>
            <a:custGeom>
              <a:avLst/>
              <a:gdLst/>
              <a:ahLst/>
              <a:cxnLst/>
              <a:rect r="r" b="b" t="t" l="l"/>
              <a:pathLst>
                <a:path h="830047" w="830047">
                  <a:moveTo>
                    <a:pt x="0" y="0"/>
                  </a:moveTo>
                  <a:lnTo>
                    <a:pt x="830046" y="0"/>
                  </a:lnTo>
                  <a:lnTo>
                    <a:pt x="830046" y="830046"/>
                  </a:lnTo>
                  <a:lnTo>
                    <a:pt x="0" y="8300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79847" y="2749645"/>
            <a:ext cx="2850206" cy="2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2"/>
              </a:lnSpc>
            </a:pPr>
            <a:r>
              <a:rPr lang="en-US" sz="1800" spc="-15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y a d’autres illustrations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0776" y="1504950"/>
            <a:ext cx="1899215" cy="18992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405FD">
                <a:alpha val="8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73870" y="1595709"/>
            <a:ext cx="1159051" cy="1503323"/>
          </a:xfrm>
          <a:custGeom>
            <a:avLst/>
            <a:gdLst/>
            <a:ahLst/>
            <a:cxnLst/>
            <a:rect r="r" b="b" t="t" l="l"/>
            <a:pathLst>
              <a:path h="1503323" w="1159051">
                <a:moveTo>
                  <a:pt x="0" y="0"/>
                </a:moveTo>
                <a:lnTo>
                  <a:pt x="1159051" y="0"/>
                </a:lnTo>
                <a:lnTo>
                  <a:pt x="1159051" y="1503324"/>
                </a:lnTo>
                <a:lnTo>
                  <a:pt x="0" y="1503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5609" y="2065449"/>
            <a:ext cx="944451" cy="944451"/>
          </a:xfrm>
          <a:custGeom>
            <a:avLst/>
            <a:gdLst/>
            <a:ahLst/>
            <a:cxnLst/>
            <a:rect r="r" b="b" t="t" l="l"/>
            <a:pathLst>
              <a:path h="944451" w="944451">
                <a:moveTo>
                  <a:pt x="0" y="0"/>
                </a:moveTo>
                <a:lnTo>
                  <a:pt x="944452" y="0"/>
                </a:lnTo>
                <a:lnTo>
                  <a:pt x="944452" y="944451"/>
                </a:lnTo>
                <a:lnTo>
                  <a:pt x="0" y="9444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3363" y="36769"/>
            <a:ext cx="2691032" cy="169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1663" spc="2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 biais cognitif appelé </a:t>
            </a:r>
          </a:p>
          <a:p>
            <a:pPr algn="l">
              <a:lnSpc>
                <a:spcPts val="2727"/>
              </a:lnSpc>
            </a:pPr>
            <a:r>
              <a:rPr lang="en-US" sz="1663" spc="2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illustre l’effet rebond en matière de prévention.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96026" y="1799094"/>
            <a:ext cx="1210806" cy="1210806"/>
          </a:xfrm>
          <a:custGeom>
            <a:avLst/>
            <a:gdLst/>
            <a:ahLst/>
            <a:cxnLst/>
            <a:rect r="r" b="b" t="t" l="l"/>
            <a:pathLst>
              <a:path h="1210806" w="1210806">
                <a:moveTo>
                  <a:pt x="0" y="0"/>
                </a:moveTo>
                <a:lnTo>
                  <a:pt x="1210806" y="0"/>
                </a:lnTo>
                <a:lnTo>
                  <a:pt x="1210806" y="1210806"/>
                </a:lnTo>
                <a:lnTo>
                  <a:pt x="0" y="1210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90061" y="2676188"/>
            <a:ext cx="1219839" cy="241455"/>
            <a:chOff x="0" y="0"/>
            <a:chExt cx="1098027" cy="2173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98027" cy="217343"/>
            </a:xfrm>
            <a:custGeom>
              <a:avLst/>
              <a:gdLst/>
              <a:ahLst/>
              <a:cxnLst/>
              <a:rect r="r" b="b" t="t" l="l"/>
              <a:pathLst>
                <a:path h="217343" w="1098027">
                  <a:moveTo>
                    <a:pt x="0" y="0"/>
                  </a:moveTo>
                  <a:lnTo>
                    <a:pt x="1098027" y="0"/>
                  </a:lnTo>
                  <a:lnTo>
                    <a:pt x="1098027" y="217343"/>
                  </a:lnTo>
                  <a:lnTo>
                    <a:pt x="0" y="2173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098027" cy="226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17580" y="403901"/>
            <a:ext cx="2085542" cy="31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9"/>
              </a:lnSpc>
            </a:pPr>
            <a:r>
              <a:rPr lang="en-US" sz="2049" spc="9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Effet peltzman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73870" y="2699385"/>
            <a:ext cx="1261605" cy="198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7"/>
              </a:lnSpc>
            </a:pPr>
            <a:r>
              <a:rPr lang="en-US" sz="1240" spc="58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Sam peltzman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1210" y="1577357"/>
            <a:ext cx="2263105" cy="2263105"/>
          </a:xfrm>
          <a:custGeom>
            <a:avLst/>
            <a:gdLst/>
            <a:ahLst/>
            <a:cxnLst/>
            <a:rect r="r" b="b" t="t" l="l"/>
            <a:pathLst>
              <a:path h="2263105" w="2263105">
                <a:moveTo>
                  <a:pt x="0" y="0"/>
                </a:moveTo>
                <a:lnTo>
                  <a:pt x="2263105" y="0"/>
                </a:lnTo>
                <a:lnTo>
                  <a:pt x="2263105" y="2263106"/>
                </a:lnTo>
                <a:lnTo>
                  <a:pt x="0" y="2263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699999">
            <a:off x="80040" y="1247337"/>
            <a:ext cx="1210806" cy="1210806"/>
          </a:xfrm>
          <a:custGeom>
            <a:avLst/>
            <a:gdLst/>
            <a:ahLst/>
            <a:cxnLst/>
            <a:rect r="r" b="b" t="t" l="l"/>
            <a:pathLst>
              <a:path h="1210806" w="1210806">
                <a:moveTo>
                  <a:pt x="0" y="0"/>
                </a:moveTo>
                <a:lnTo>
                  <a:pt x="1210806" y="0"/>
                </a:lnTo>
                <a:lnTo>
                  <a:pt x="1210806" y="1210807"/>
                </a:lnTo>
                <a:lnTo>
                  <a:pt x="0" y="12108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2153213"/>
            <a:ext cx="3009900" cy="966580"/>
            <a:chOff x="0" y="0"/>
            <a:chExt cx="2709333" cy="8700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09333" cy="870058"/>
            </a:xfrm>
            <a:custGeom>
              <a:avLst/>
              <a:gdLst/>
              <a:ahLst/>
              <a:cxnLst/>
              <a:rect r="r" b="b" t="t" l="l"/>
              <a:pathLst>
                <a:path h="870058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870058"/>
                  </a:lnTo>
                  <a:lnTo>
                    <a:pt x="0" y="87005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709333" cy="87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3363" y="36769"/>
            <a:ext cx="2761234" cy="32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1663" spc="2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Dans un article intitulé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363" y="343874"/>
            <a:ext cx="2695462" cy="488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2"/>
              </a:lnSpc>
            </a:pPr>
            <a:r>
              <a:rPr lang="en-US" sz="1642" spc="7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The effects of automobile safety regulations (1975)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363" y="854339"/>
            <a:ext cx="269546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5"/>
              </a:lnSpc>
            </a:pPr>
            <a:r>
              <a:rPr lang="en-US" sz="1663" spc="2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peltzman observe que l’installation de ceintures de sécurité,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325" y="2231804"/>
            <a:ext cx="2936575" cy="63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2115" spc="-7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Amène les individus </a:t>
            </a:r>
          </a:p>
          <a:p>
            <a:pPr algn="l">
              <a:lnSpc>
                <a:spcPts val="2538"/>
              </a:lnSpc>
            </a:pPr>
            <a:r>
              <a:rPr lang="en-US" sz="2115" spc="-7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conduire plus vite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DAGWzeij-hk</dc:identifier>
  <dcterms:modified xsi:type="dcterms:W3CDTF">2011-08-01T06:04:30Z</dcterms:modified>
  <cp:revision>1</cp:revision>
  <dc:title>Effet rebond</dc:title>
</cp:coreProperties>
</file>