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009900" cy="3009900"/>
  <p:notesSz cx="6858000" cy="9144000"/>
  <p:embeddedFontLst>
    <p:embeddedFont>
      <p:font typeface="Rockstone" charset="1" panose="00000000000000000000"/>
      <p:regular r:id="rId18"/>
    </p:embeddedFont>
    <p:embeddedFont>
      <p:font typeface="Lovelo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.png" Type="http://schemas.openxmlformats.org/officeDocument/2006/relationships/image"/><Relationship Id="rId12" Target="../media/image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14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20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5" y="72856"/>
            <a:ext cx="2089981" cy="885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4"/>
              </a:lnSpc>
            </a:pPr>
            <a:r>
              <a:rPr lang="en-US" sz="2854" spc="3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FENÊTRE </a:t>
            </a:r>
          </a:p>
          <a:p>
            <a:pPr algn="l">
              <a:lnSpc>
                <a:spcPts val="3254"/>
              </a:lnSpc>
            </a:pPr>
            <a:r>
              <a:rPr lang="en-US" sz="2854" spc="336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D’OVERTON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020774" y="59794"/>
            <a:ext cx="915147" cy="2935090"/>
            <a:chOff x="0" y="0"/>
            <a:chExt cx="1220196" cy="3913453"/>
          </a:xfrm>
        </p:grpSpPr>
        <p:sp>
          <p:nvSpPr>
            <p:cNvPr name="AutoShape 4" id="4"/>
            <p:cNvSpPr/>
            <p:nvPr/>
          </p:nvSpPr>
          <p:spPr>
            <a:xfrm flipV="true">
              <a:off x="149664" y="0"/>
              <a:ext cx="0" cy="1439133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" id="5"/>
            <p:cNvSpPr/>
            <p:nvPr/>
          </p:nvSpPr>
          <p:spPr>
            <a:xfrm>
              <a:off x="122564" y="2471722"/>
              <a:ext cx="0" cy="1441732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388202"/>
              <a:ext cx="1137919" cy="1137919"/>
            </a:xfrm>
            <a:custGeom>
              <a:avLst/>
              <a:gdLst/>
              <a:ahLst/>
              <a:cxnLst/>
              <a:rect r="r" b="b" t="t" l="l"/>
              <a:pathLst>
                <a:path h="1137919" w="1137919">
                  <a:moveTo>
                    <a:pt x="0" y="0"/>
                  </a:moveTo>
                  <a:lnTo>
                    <a:pt x="1137919" y="0"/>
                  </a:lnTo>
                  <a:lnTo>
                    <a:pt x="1137919" y="1137919"/>
                  </a:lnTo>
                  <a:lnTo>
                    <a:pt x="0" y="113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31076" y="108803"/>
              <a:ext cx="989120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Impensable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31076" y="452363"/>
              <a:ext cx="777628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Radical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231076" y="789835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Acceptable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231076" y="1122691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Sensible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231076" y="1514018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Consensuel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231076" y="1851491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Règle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31076" y="2188963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Consensuel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231076" y="2526435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Sensible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31076" y="2863907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Acceptable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31076" y="3201380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"/>
                </a:lnSpc>
              </a:pPr>
              <a:r>
                <a:rPr lang="en-US" sz="699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Radical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31076" y="3538852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Impensable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-28799" y="1926968"/>
            <a:ext cx="2049573" cy="85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"/>
              </a:lnSpc>
            </a:pPr>
            <a:r>
              <a:rPr lang="en-US" sz="1703" spc="22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Notre</a:t>
            </a:r>
          </a:p>
          <a:p>
            <a:pPr algn="ctr">
              <a:lnSpc>
                <a:spcPts val="2197"/>
              </a:lnSpc>
            </a:pPr>
            <a:r>
              <a:rPr lang="en-US" sz="1703" spc="22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fenêtre </a:t>
            </a:r>
          </a:p>
          <a:p>
            <a:pPr algn="ctr">
              <a:lnSpc>
                <a:spcPts val="2197"/>
              </a:lnSpc>
            </a:pPr>
            <a:r>
              <a:rPr lang="en-US" sz="1703" spc="221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d’acceptabilité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231763" y="1112852"/>
            <a:ext cx="1353781" cy="581322"/>
            <a:chOff x="0" y="0"/>
            <a:chExt cx="1805042" cy="775096"/>
          </a:xfrm>
        </p:grpSpPr>
        <p:sp>
          <p:nvSpPr>
            <p:cNvPr name="AutoShape 20" id="20"/>
            <p:cNvSpPr/>
            <p:nvPr/>
          </p:nvSpPr>
          <p:spPr>
            <a:xfrm flipV="true">
              <a:off x="1273947" y="663211"/>
              <a:ext cx="531095" cy="0"/>
            </a:xfrm>
            <a:prstGeom prst="line">
              <a:avLst/>
            </a:prstGeom>
            <a:ln cap="flat" w="32917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21" id="21"/>
            <p:cNvSpPr/>
            <p:nvPr/>
          </p:nvSpPr>
          <p:spPr>
            <a:xfrm flipH="true" flipV="false" rot="-5400000">
              <a:off x="531095" y="0"/>
              <a:ext cx="775096" cy="775096"/>
            </a:xfrm>
            <a:custGeom>
              <a:avLst/>
              <a:gdLst/>
              <a:ahLst/>
              <a:cxnLst/>
              <a:rect r="r" b="b" t="t" l="l"/>
              <a:pathLst>
                <a:path h="775096" w="775096">
                  <a:moveTo>
                    <a:pt x="775096" y="0"/>
                  </a:moveTo>
                  <a:lnTo>
                    <a:pt x="0" y="0"/>
                  </a:lnTo>
                  <a:lnTo>
                    <a:pt x="0" y="775096"/>
                  </a:lnTo>
                  <a:lnTo>
                    <a:pt x="775096" y="775096"/>
                  </a:lnTo>
                  <a:lnTo>
                    <a:pt x="775096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22" id="22"/>
            <p:cNvSpPr/>
            <p:nvPr/>
          </p:nvSpPr>
          <p:spPr>
            <a:xfrm flipH="true">
              <a:off x="0" y="646246"/>
              <a:ext cx="531095" cy="0"/>
            </a:xfrm>
            <a:prstGeom prst="line">
              <a:avLst/>
            </a:prstGeom>
            <a:ln cap="flat" w="32917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09269" y="102398"/>
              <a:ext cx="309374" cy="570301"/>
            </a:xfrm>
            <a:custGeom>
              <a:avLst/>
              <a:gdLst/>
              <a:ahLst/>
              <a:cxnLst/>
              <a:rect r="r" b="b" t="t" l="l"/>
              <a:pathLst>
                <a:path h="570301" w="309374">
                  <a:moveTo>
                    <a:pt x="0" y="0"/>
                  </a:moveTo>
                  <a:lnTo>
                    <a:pt x="309374" y="0"/>
                  </a:lnTo>
                  <a:lnTo>
                    <a:pt x="309374" y="570300"/>
                  </a:lnTo>
                  <a:lnTo>
                    <a:pt x="0" y="570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true" flipV="false" rot="0">
              <a:off x="1435167" y="102398"/>
              <a:ext cx="298008" cy="570301"/>
            </a:xfrm>
            <a:custGeom>
              <a:avLst/>
              <a:gdLst/>
              <a:ahLst/>
              <a:cxnLst/>
              <a:rect r="r" b="b" t="t" l="l"/>
              <a:pathLst>
                <a:path h="570301" w="298008">
                  <a:moveTo>
                    <a:pt x="298008" y="0"/>
                  </a:moveTo>
                  <a:lnTo>
                    <a:pt x="0" y="0"/>
                  </a:lnTo>
                  <a:lnTo>
                    <a:pt x="0" y="570300"/>
                  </a:lnTo>
                  <a:lnTo>
                    <a:pt x="298008" y="570300"/>
                  </a:lnTo>
                  <a:lnTo>
                    <a:pt x="298008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5775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200" y="1038913"/>
            <a:ext cx="2713110" cy="1117919"/>
            <a:chOff x="0" y="0"/>
            <a:chExt cx="3617480" cy="14905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407129" y="0"/>
              <a:ext cx="1510220" cy="1490559"/>
              <a:chOff x="0" y="0"/>
              <a:chExt cx="1022746" cy="100943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022746" cy="1009431"/>
              </a:xfrm>
              <a:custGeom>
                <a:avLst/>
                <a:gdLst/>
                <a:ahLst/>
                <a:cxnLst/>
                <a:rect r="r" b="b" t="t" l="l"/>
                <a:pathLst>
                  <a:path h="1009431" w="1022746">
                    <a:moveTo>
                      <a:pt x="102207" y="0"/>
                    </a:moveTo>
                    <a:lnTo>
                      <a:pt x="920538" y="0"/>
                    </a:lnTo>
                    <a:cubicBezTo>
                      <a:pt x="947645" y="0"/>
                      <a:pt x="973642" y="10768"/>
                      <a:pt x="992810" y="29936"/>
                    </a:cubicBezTo>
                    <a:cubicBezTo>
                      <a:pt x="1011977" y="49103"/>
                      <a:pt x="1022746" y="75100"/>
                      <a:pt x="1022746" y="102207"/>
                    </a:cubicBezTo>
                    <a:lnTo>
                      <a:pt x="1022746" y="907223"/>
                    </a:lnTo>
                    <a:cubicBezTo>
                      <a:pt x="1022746" y="934330"/>
                      <a:pt x="1011977" y="960327"/>
                      <a:pt x="992810" y="979495"/>
                    </a:cubicBezTo>
                    <a:cubicBezTo>
                      <a:pt x="973642" y="998662"/>
                      <a:pt x="947645" y="1009431"/>
                      <a:pt x="920538" y="1009431"/>
                    </a:cubicBezTo>
                    <a:lnTo>
                      <a:pt x="102207" y="1009431"/>
                    </a:lnTo>
                    <a:cubicBezTo>
                      <a:pt x="75100" y="1009431"/>
                      <a:pt x="49103" y="998662"/>
                      <a:pt x="29936" y="979495"/>
                    </a:cubicBezTo>
                    <a:cubicBezTo>
                      <a:pt x="10768" y="960327"/>
                      <a:pt x="0" y="934330"/>
                      <a:pt x="0" y="907223"/>
                    </a:cubicBezTo>
                    <a:lnTo>
                      <a:pt x="0" y="102207"/>
                    </a:lnTo>
                    <a:cubicBezTo>
                      <a:pt x="0" y="75100"/>
                      <a:pt x="10768" y="49103"/>
                      <a:pt x="29936" y="29936"/>
                    </a:cubicBezTo>
                    <a:cubicBezTo>
                      <a:pt x="49103" y="10768"/>
                      <a:pt x="75100" y="0"/>
                      <a:pt x="1022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dash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"/>
                <a:ext cx="1022746" cy="10189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998959" y="0"/>
              <a:ext cx="1510220" cy="1490559"/>
              <a:chOff x="0" y="0"/>
              <a:chExt cx="1022746" cy="100943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22746" cy="1009431"/>
              </a:xfrm>
              <a:custGeom>
                <a:avLst/>
                <a:gdLst/>
                <a:ahLst/>
                <a:cxnLst/>
                <a:rect r="r" b="b" t="t" l="l"/>
                <a:pathLst>
                  <a:path h="1009431" w="1022746">
                    <a:moveTo>
                      <a:pt x="102207" y="0"/>
                    </a:moveTo>
                    <a:lnTo>
                      <a:pt x="920538" y="0"/>
                    </a:lnTo>
                    <a:cubicBezTo>
                      <a:pt x="947645" y="0"/>
                      <a:pt x="973642" y="10768"/>
                      <a:pt x="992810" y="29936"/>
                    </a:cubicBezTo>
                    <a:cubicBezTo>
                      <a:pt x="1011977" y="49103"/>
                      <a:pt x="1022746" y="75100"/>
                      <a:pt x="1022746" y="102207"/>
                    </a:cubicBezTo>
                    <a:lnTo>
                      <a:pt x="1022746" y="907223"/>
                    </a:lnTo>
                    <a:cubicBezTo>
                      <a:pt x="1022746" y="934330"/>
                      <a:pt x="1011977" y="960327"/>
                      <a:pt x="992810" y="979495"/>
                    </a:cubicBezTo>
                    <a:cubicBezTo>
                      <a:pt x="973642" y="998662"/>
                      <a:pt x="947645" y="1009431"/>
                      <a:pt x="920538" y="1009431"/>
                    </a:cubicBezTo>
                    <a:lnTo>
                      <a:pt x="102207" y="1009431"/>
                    </a:lnTo>
                    <a:cubicBezTo>
                      <a:pt x="75100" y="1009431"/>
                      <a:pt x="49103" y="998662"/>
                      <a:pt x="29936" y="979495"/>
                    </a:cubicBezTo>
                    <a:cubicBezTo>
                      <a:pt x="10768" y="960327"/>
                      <a:pt x="0" y="934330"/>
                      <a:pt x="0" y="907223"/>
                    </a:cubicBezTo>
                    <a:lnTo>
                      <a:pt x="0" y="102207"/>
                    </a:lnTo>
                    <a:cubicBezTo>
                      <a:pt x="0" y="75100"/>
                      <a:pt x="10768" y="49103"/>
                      <a:pt x="29936" y="29936"/>
                    </a:cubicBezTo>
                    <a:cubicBezTo>
                      <a:pt x="49103" y="10768"/>
                      <a:pt x="75100" y="0"/>
                      <a:pt x="1022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dash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"/>
                <a:ext cx="1022746" cy="10189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40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>
              <a:off x="2917349" y="1196741"/>
              <a:ext cx="700131" cy="0"/>
            </a:xfrm>
            <a:prstGeom prst="line">
              <a:avLst/>
            </a:prstGeom>
            <a:ln cap="flat" w="63302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0" id="10"/>
            <p:cNvSpPr/>
            <p:nvPr/>
          </p:nvSpPr>
          <p:spPr>
            <a:xfrm flipH="true">
              <a:off x="0" y="1228392"/>
              <a:ext cx="1021329" cy="0"/>
            </a:xfrm>
            <a:prstGeom prst="line">
              <a:avLst/>
            </a:prstGeom>
            <a:ln cap="flat" w="63302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40659" y="196917"/>
              <a:ext cx="594946" cy="1096725"/>
            </a:xfrm>
            <a:custGeom>
              <a:avLst/>
              <a:gdLst/>
              <a:ahLst/>
              <a:cxnLst/>
              <a:rect r="r" b="b" t="t" l="l"/>
              <a:pathLst>
                <a:path h="1096725" w="594946">
                  <a:moveTo>
                    <a:pt x="0" y="0"/>
                  </a:moveTo>
                  <a:lnTo>
                    <a:pt x="594946" y="0"/>
                  </a:lnTo>
                  <a:lnTo>
                    <a:pt x="594946" y="1096725"/>
                  </a:lnTo>
                  <a:lnTo>
                    <a:pt x="0" y="1096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133968" y="196917"/>
              <a:ext cx="594946" cy="1096725"/>
            </a:xfrm>
            <a:custGeom>
              <a:avLst/>
              <a:gdLst/>
              <a:ahLst/>
              <a:cxnLst/>
              <a:rect r="r" b="b" t="t" l="l"/>
              <a:pathLst>
                <a:path h="1096725" w="594946">
                  <a:moveTo>
                    <a:pt x="0" y="0"/>
                  </a:moveTo>
                  <a:lnTo>
                    <a:pt x="594946" y="0"/>
                  </a:lnTo>
                  <a:lnTo>
                    <a:pt x="594946" y="1096725"/>
                  </a:lnTo>
                  <a:lnTo>
                    <a:pt x="0" y="10967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true" flipV="false" rot="0">
              <a:off x="2728914" y="196917"/>
              <a:ext cx="573088" cy="1096725"/>
            </a:xfrm>
            <a:custGeom>
              <a:avLst/>
              <a:gdLst/>
              <a:ahLst/>
              <a:cxnLst/>
              <a:rect r="r" b="b" t="t" l="l"/>
              <a:pathLst>
                <a:path h="1096725" w="573088">
                  <a:moveTo>
                    <a:pt x="573088" y="0"/>
                  </a:moveTo>
                  <a:lnTo>
                    <a:pt x="0" y="0"/>
                  </a:lnTo>
                  <a:lnTo>
                    <a:pt x="0" y="1096725"/>
                  </a:lnTo>
                  <a:lnTo>
                    <a:pt x="573088" y="1096725"/>
                  </a:lnTo>
                  <a:lnTo>
                    <a:pt x="573088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5775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96386" y="31515"/>
            <a:ext cx="2525778" cy="47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48"/>
              </a:lnSpc>
            </a:pPr>
            <a:r>
              <a:rPr lang="en-US" sz="1391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On annonce que la taxe pourrait augmenter de 20%</a:t>
            </a:r>
          </a:p>
        </p:txBody>
      </p:sp>
      <p:sp>
        <p:nvSpPr>
          <p:cNvPr name="Freeform 15" id="15"/>
          <p:cNvSpPr/>
          <p:nvPr/>
        </p:nvSpPr>
        <p:spPr>
          <a:xfrm flipH="true" flipV="false" rot="-3349640">
            <a:off x="2353534" y="492183"/>
            <a:ext cx="710751" cy="514406"/>
          </a:xfrm>
          <a:custGeom>
            <a:avLst/>
            <a:gdLst/>
            <a:ahLst/>
            <a:cxnLst/>
            <a:rect r="r" b="b" t="t" l="l"/>
            <a:pathLst>
              <a:path h="514406" w="710751">
                <a:moveTo>
                  <a:pt x="710752" y="0"/>
                </a:moveTo>
                <a:lnTo>
                  <a:pt x="0" y="0"/>
                </a:lnTo>
                <a:lnTo>
                  <a:pt x="0" y="514406"/>
                </a:lnTo>
                <a:lnTo>
                  <a:pt x="710752" y="514406"/>
                </a:lnTo>
                <a:lnTo>
                  <a:pt x="71075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908447" y="2482983"/>
            <a:ext cx="1470981" cy="41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4"/>
              </a:lnSpc>
            </a:pPr>
            <a:r>
              <a:rPr lang="en-US" sz="1181" spc="-22">
                <a:solidFill>
                  <a:srgbClr val="73B060"/>
                </a:solidFill>
                <a:latin typeface="Lovelo"/>
                <a:ea typeface="Lovelo"/>
                <a:cs typeface="Lovelo"/>
                <a:sym typeface="Lovelo"/>
              </a:rPr>
              <a:t>La taxe à 10% </a:t>
            </a:r>
          </a:p>
          <a:p>
            <a:pPr algn="l">
              <a:lnSpc>
                <a:spcPts val="1654"/>
              </a:lnSpc>
            </a:pPr>
            <a:r>
              <a:rPr lang="en-US" sz="1181" spc="-22">
                <a:solidFill>
                  <a:srgbClr val="73B060"/>
                </a:solidFill>
                <a:latin typeface="Lovelo"/>
                <a:ea typeface="Lovelo"/>
                <a:cs typeface="Lovelo"/>
                <a:sym typeface="Lovelo"/>
              </a:rPr>
              <a:t>devient ACCEPTABLE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-1953316">
            <a:off x="1325709" y="1961004"/>
            <a:ext cx="494671" cy="489978"/>
          </a:xfrm>
          <a:custGeom>
            <a:avLst/>
            <a:gdLst/>
            <a:ahLst/>
            <a:cxnLst/>
            <a:rect r="r" b="b" t="t" l="l"/>
            <a:pathLst>
              <a:path h="489978" w="494671">
                <a:moveTo>
                  <a:pt x="0" y="0"/>
                </a:moveTo>
                <a:lnTo>
                  <a:pt x="494671" y="0"/>
                </a:lnTo>
                <a:lnTo>
                  <a:pt x="494671" y="489977"/>
                </a:lnTo>
                <a:lnTo>
                  <a:pt x="0" y="4899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6858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06071" y="2177417"/>
            <a:ext cx="1146712" cy="21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53"/>
              </a:lnSpc>
            </a:pPr>
            <a:r>
              <a:rPr lang="en-US" sz="1252" spc="-91">
                <a:solidFill>
                  <a:srgbClr val="ED7062"/>
                </a:solidFill>
                <a:latin typeface="Lovelo"/>
                <a:ea typeface="Lovelo"/>
                <a:cs typeface="Lovelo"/>
                <a:sym typeface="Lovelo"/>
              </a:rPr>
              <a:t> IMPENSABLE 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6879" y="211683"/>
            <a:ext cx="2395660" cy="116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discours ambiant</a:t>
            </a:r>
          </a:p>
          <a:p>
            <a:pPr algn="l">
              <a:lnSpc>
                <a:spcPts val="1847"/>
              </a:lnSpc>
            </a:pPr>
          </a:p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que </a:t>
            </a:r>
          </a:p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nous jugeons </a:t>
            </a:r>
          </a:p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SOUHAITABLE</a:t>
            </a: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76975" y="537901"/>
            <a:ext cx="1169553" cy="1721615"/>
          </a:xfrm>
          <a:custGeom>
            <a:avLst/>
            <a:gdLst/>
            <a:ahLst/>
            <a:cxnLst/>
            <a:rect r="r" b="b" t="t" l="l"/>
            <a:pathLst>
              <a:path h="1721615" w="1169553">
                <a:moveTo>
                  <a:pt x="0" y="0"/>
                </a:moveTo>
                <a:lnTo>
                  <a:pt x="1169552" y="0"/>
                </a:lnTo>
                <a:lnTo>
                  <a:pt x="1169552" y="1721614"/>
                </a:lnTo>
                <a:lnTo>
                  <a:pt x="0" y="1721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5874" t="-4513" r="-3846" b="-237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6879" y="1672028"/>
            <a:ext cx="2395660" cy="116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L’évocation d’options</a:t>
            </a:r>
          </a:p>
          <a:p>
            <a:pPr algn="l">
              <a:lnSpc>
                <a:spcPts val="1847"/>
              </a:lnSpc>
            </a:pPr>
          </a:p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élargit ce qui est jugé ACCEPTABLE.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879" y="2135936"/>
            <a:ext cx="1351409" cy="23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ED7062"/>
                </a:solidFill>
                <a:latin typeface="Lovelo"/>
                <a:ea typeface="Lovelo"/>
                <a:cs typeface="Lovelo"/>
                <a:sym typeface="Lovelo"/>
              </a:rPr>
              <a:t>Radicales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879" y="452849"/>
            <a:ext cx="1199009" cy="237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7"/>
              </a:lnSpc>
            </a:pPr>
            <a:r>
              <a:rPr lang="en-US" sz="1514" spc="116">
                <a:solidFill>
                  <a:srgbClr val="73B060"/>
                </a:solidFill>
                <a:latin typeface="Lovelo"/>
                <a:ea typeface="Lovelo"/>
                <a:cs typeface="Lovelo"/>
                <a:sym typeface="Lovelo"/>
              </a:rPr>
              <a:t>Influence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988" y="1372178"/>
            <a:ext cx="1227927" cy="632547"/>
            <a:chOff x="0" y="0"/>
            <a:chExt cx="1637235" cy="843396"/>
          </a:xfrm>
        </p:grpSpPr>
        <p:sp>
          <p:nvSpPr>
            <p:cNvPr name="Freeform 3" id="3"/>
            <p:cNvSpPr/>
            <p:nvPr/>
          </p:nvSpPr>
          <p:spPr>
            <a:xfrm flipH="true" flipV="false" rot="-5400000">
              <a:off x="793840" y="0"/>
              <a:ext cx="843396" cy="843396"/>
            </a:xfrm>
            <a:custGeom>
              <a:avLst/>
              <a:gdLst/>
              <a:ahLst/>
              <a:cxnLst/>
              <a:rect r="r" b="b" t="t" l="l"/>
              <a:pathLst>
                <a:path h="843396" w="843396">
                  <a:moveTo>
                    <a:pt x="843395" y="0"/>
                  </a:moveTo>
                  <a:lnTo>
                    <a:pt x="0" y="0"/>
                  </a:lnTo>
                  <a:lnTo>
                    <a:pt x="0" y="843396"/>
                  </a:lnTo>
                  <a:lnTo>
                    <a:pt x="843395" y="843396"/>
                  </a:lnTo>
                  <a:lnTo>
                    <a:pt x="843395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918994" y="45306"/>
              <a:ext cx="558002" cy="752785"/>
            </a:xfrm>
            <a:custGeom>
              <a:avLst/>
              <a:gdLst/>
              <a:ahLst/>
              <a:cxnLst/>
              <a:rect r="r" b="b" t="t" l="l"/>
              <a:pathLst>
                <a:path h="752785" w="558002">
                  <a:moveTo>
                    <a:pt x="0" y="0"/>
                  </a:moveTo>
                  <a:lnTo>
                    <a:pt x="558002" y="0"/>
                  </a:lnTo>
                  <a:lnTo>
                    <a:pt x="558002" y="752784"/>
                  </a:lnTo>
                  <a:lnTo>
                    <a:pt x="0" y="75278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 flipH="true">
              <a:off x="0" y="721652"/>
              <a:ext cx="801251" cy="0"/>
            </a:xfrm>
            <a:prstGeom prst="line">
              <a:avLst/>
            </a:prstGeom>
            <a:ln cap="flat" w="3397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57013" y="123018"/>
              <a:ext cx="560471" cy="598634"/>
            </a:xfrm>
            <a:custGeom>
              <a:avLst/>
              <a:gdLst/>
              <a:ahLst/>
              <a:cxnLst/>
              <a:rect r="r" b="b" t="t" l="l"/>
              <a:pathLst>
                <a:path h="598634" w="560471">
                  <a:moveTo>
                    <a:pt x="0" y="0"/>
                  </a:moveTo>
                  <a:lnTo>
                    <a:pt x="560471" y="0"/>
                  </a:lnTo>
                  <a:lnTo>
                    <a:pt x="560471" y="598634"/>
                  </a:lnTo>
                  <a:lnTo>
                    <a:pt x="0" y="5986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811084" y="1985177"/>
            <a:ext cx="988458" cy="1156374"/>
          </a:xfrm>
          <a:custGeom>
            <a:avLst/>
            <a:gdLst/>
            <a:ahLst/>
            <a:cxnLst/>
            <a:rect r="r" b="b" t="t" l="l"/>
            <a:pathLst>
              <a:path h="1156374" w="988458">
                <a:moveTo>
                  <a:pt x="0" y="0"/>
                </a:moveTo>
                <a:lnTo>
                  <a:pt x="988457" y="0"/>
                </a:lnTo>
                <a:lnTo>
                  <a:pt x="988457" y="1156374"/>
                </a:lnTo>
                <a:lnTo>
                  <a:pt x="0" y="11563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90469" y="2563364"/>
            <a:ext cx="509541" cy="414002"/>
          </a:xfrm>
          <a:custGeom>
            <a:avLst/>
            <a:gdLst/>
            <a:ahLst/>
            <a:cxnLst/>
            <a:rect r="r" b="b" t="t" l="l"/>
            <a:pathLst>
              <a:path h="414002" w="509541">
                <a:moveTo>
                  <a:pt x="0" y="0"/>
                </a:moveTo>
                <a:lnTo>
                  <a:pt x="509541" y="0"/>
                </a:lnTo>
                <a:lnTo>
                  <a:pt x="509541" y="414002"/>
                </a:lnTo>
                <a:lnTo>
                  <a:pt x="0" y="41400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9179" y="119019"/>
            <a:ext cx="2231472" cy="316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36"/>
              </a:lnSpc>
            </a:pPr>
            <a:r>
              <a:rPr lang="en-US" sz="1811" spc="-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480094" y="404754"/>
            <a:ext cx="457632" cy="843599"/>
          </a:xfrm>
          <a:custGeom>
            <a:avLst/>
            <a:gdLst/>
            <a:ahLst/>
            <a:cxnLst/>
            <a:rect r="r" b="b" t="t" l="l"/>
            <a:pathLst>
              <a:path h="843599" w="457632">
                <a:moveTo>
                  <a:pt x="0" y="0"/>
                </a:moveTo>
                <a:lnTo>
                  <a:pt x="457632" y="0"/>
                </a:lnTo>
                <a:lnTo>
                  <a:pt x="457632" y="843599"/>
                </a:lnTo>
                <a:lnTo>
                  <a:pt x="0" y="84359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98215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1483" y="657983"/>
            <a:ext cx="2459659" cy="47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02"/>
              </a:lnSpc>
            </a:pPr>
            <a:r>
              <a:rPr lang="en-US" sz="1477" spc="-5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Demandez-vous quelle est votre fenêtre d’overton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1313" y="1461643"/>
            <a:ext cx="1737394" cy="43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21"/>
              </a:lnSpc>
            </a:pPr>
            <a:r>
              <a:rPr lang="en-US" sz="1410" spc="-6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voyez lorsqu’elle devient mobile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2013" y="2534789"/>
            <a:ext cx="1506062" cy="319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sz="1968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461" y="1114510"/>
            <a:ext cx="638853" cy="788637"/>
          </a:xfrm>
          <a:custGeom>
            <a:avLst/>
            <a:gdLst/>
            <a:ahLst/>
            <a:cxnLst/>
            <a:rect r="r" b="b" t="t" l="l"/>
            <a:pathLst>
              <a:path h="788637" w="638853">
                <a:moveTo>
                  <a:pt x="0" y="0"/>
                </a:moveTo>
                <a:lnTo>
                  <a:pt x="638853" y="0"/>
                </a:lnTo>
                <a:lnTo>
                  <a:pt x="638853" y="788637"/>
                </a:lnTo>
                <a:lnTo>
                  <a:pt x="0" y="788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60" b="-2650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0226" y="37405"/>
            <a:ext cx="853439" cy="2935090"/>
            <a:chOff x="0" y="0"/>
            <a:chExt cx="1137919" cy="3913453"/>
          </a:xfrm>
        </p:grpSpPr>
        <p:sp>
          <p:nvSpPr>
            <p:cNvPr name="AutoShape 4" id="4"/>
            <p:cNvSpPr/>
            <p:nvPr/>
          </p:nvSpPr>
          <p:spPr>
            <a:xfrm flipV="true">
              <a:off x="149664" y="0"/>
              <a:ext cx="0" cy="1439133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5" id="5"/>
            <p:cNvSpPr/>
            <p:nvPr/>
          </p:nvSpPr>
          <p:spPr>
            <a:xfrm>
              <a:off x="122564" y="2471722"/>
              <a:ext cx="0" cy="1441732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0" y="1388202"/>
              <a:ext cx="1137919" cy="1137919"/>
            </a:xfrm>
            <a:custGeom>
              <a:avLst/>
              <a:gdLst/>
              <a:ahLst/>
              <a:cxnLst/>
              <a:rect r="r" b="b" t="t" l="l"/>
              <a:pathLst>
                <a:path h="1137919" w="1137919">
                  <a:moveTo>
                    <a:pt x="1137919" y="0"/>
                  </a:moveTo>
                  <a:lnTo>
                    <a:pt x="0" y="0"/>
                  </a:lnTo>
                  <a:lnTo>
                    <a:pt x="0" y="1137919"/>
                  </a:lnTo>
                  <a:lnTo>
                    <a:pt x="1137919" y="1137919"/>
                  </a:lnTo>
                  <a:lnTo>
                    <a:pt x="1137919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0990" y="87715"/>
            <a:ext cx="1521735" cy="94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2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Aussi appelée </a:t>
            </a:r>
          </a:p>
          <a:p>
            <a:pPr algn="l">
              <a:lnSpc>
                <a:spcPts val="1560"/>
              </a:lnSpc>
            </a:pPr>
            <a:r>
              <a:rPr lang="en-US" sz="12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“fenêtre de discours”, </a:t>
            </a:r>
          </a:p>
          <a:p>
            <a:pPr algn="l">
              <a:lnSpc>
                <a:spcPts val="1560"/>
              </a:lnSpc>
            </a:pPr>
            <a:r>
              <a:rPr lang="en-US" sz="120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fenêtre d’Overton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0990" y="1998397"/>
            <a:ext cx="1381331" cy="946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désigne les idées ou pratiques acceptables </a:t>
            </a:r>
          </a:p>
          <a:p>
            <a:pPr algn="l">
              <a:lnSpc>
                <a:spcPts val="1560"/>
              </a:lnSpc>
            </a:pPr>
            <a:r>
              <a:rPr lang="en-US" sz="1200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 l’opinion publique.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1857" y="1228876"/>
            <a:ext cx="737956" cy="52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1"/>
              </a:lnSpc>
            </a:pPr>
            <a:r>
              <a:rPr lang="en-US" sz="979" spc="-1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Joseph </a:t>
            </a:r>
          </a:p>
          <a:p>
            <a:pPr algn="l">
              <a:lnSpc>
                <a:spcPts val="1371"/>
              </a:lnSpc>
            </a:pPr>
            <a:r>
              <a:rPr lang="en-US" sz="979" spc="-1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Overton</a:t>
            </a:r>
          </a:p>
          <a:p>
            <a:pPr algn="l">
              <a:lnSpc>
                <a:spcPts val="1371"/>
              </a:lnSpc>
            </a:pPr>
            <a:r>
              <a:rPr lang="en-US" sz="979" spc="-1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1960- 2003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020774" y="59794"/>
            <a:ext cx="915147" cy="2935090"/>
            <a:chOff x="0" y="0"/>
            <a:chExt cx="1220196" cy="3913453"/>
          </a:xfrm>
        </p:grpSpPr>
        <p:sp>
          <p:nvSpPr>
            <p:cNvPr name="AutoShape 11" id="11"/>
            <p:cNvSpPr/>
            <p:nvPr/>
          </p:nvSpPr>
          <p:spPr>
            <a:xfrm flipV="true">
              <a:off x="149664" y="0"/>
              <a:ext cx="0" cy="1439133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2" id="12"/>
            <p:cNvSpPr/>
            <p:nvPr/>
          </p:nvSpPr>
          <p:spPr>
            <a:xfrm>
              <a:off x="122564" y="2471722"/>
              <a:ext cx="0" cy="1441732"/>
            </a:xfrm>
            <a:prstGeom prst="line">
              <a:avLst/>
            </a:prstGeom>
            <a:ln cap="flat" w="5419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1388202"/>
              <a:ext cx="1137919" cy="1137919"/>
            </a:xfrm>
            <a:custGeom>
              <a:avLst/>
              <a:gdLst/>
              <a:ahLst/>
              <a:cxnLst/>
              <a:rect r="r" b="b" t="t" l="l"/>
              <a:pathLst>
                <a:path h="1137919" w="1137919">
                  <a:moveTo>
                    <a:pt x="0" y="0"/>
                  </a:moveTo>
                  <a:lnTo>
                    <a:pt x="1137919" y="0"/>
                  </a:lnTo>
                  <a:lnTo>
                    <a:pt x="1137919" y="1137919"/>
                  </a:lnTo>
                  <a:lnTo>
                    <a:pt x="0" y="11379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231076" y="108803"/>
              <a:ext cx="989120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Impensable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231076" y="452363"/>
              <a:ext cx="777628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Radical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231076" y="789835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Acceptable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231076" y="1122691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Sensible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231076" y="1514018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Consensuel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231076" y="1851491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Règle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231076" y="2188963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Consensuel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231076" y="2526435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Sensible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231076" y="2863907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Acceptable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231076" y="3201380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9"/>
                </a:lnSpc>
              </a:pPr>
              <a:r>
                <a:rPr lang="en-US" sz="699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Radical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31076" y="3538852"/>
              <a:ext cx="906842" cy="1533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80"/>
                </a:lnSpc>
              </a:pPr>
              <a:r>
                <a:rPr lang="en-US" sz="700" spc="53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Impensable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183" y="106266"/>
            <a:ext cx="2914170" cy="515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640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Une politique est acceptée</a:t>
            </a:r>
          </a:p>
          <a:p>
            <a:pPr algn="ctr">
              <a:lnSpc>
                <a:spcPts val="2033"/>
              </a:lnSpc>
            </a:pPr>
            <a:r>
              <a:rPr lang="en-US" sz="1640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 elle est validée par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71626" y="1538235"/>
            <a:ext cx="2337284" cy="626555"/>
            <a:chOff x="0" y="0"/>
            <a:chExt cx="3116378" cy="8354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828931" y="0"/>
              <a:ext cx="1312158" cy="835407"/>
            </a:xfrm>
            <a:custGeom>
              <a:avLst/>
              <a:gdLst/>
              <a:ahLst/>
              <a:cxnLst/>
              <a:rect r="r" b="b" t="t" l="l"/>
              <a:pathLst>
                <a:path h="835407" w="1312158">
                  <a:moveTo>
                    <a:pt x="0" y="0"/>
                  </a:moveTo>
                  <a:lnTo>
                    <a:pt x="1312157" y="0"/>
                  </a:lnTo>
                  <a:lnTo>
                    <a:pt x="1312157" y="835407"/>
                  </a:lnTo>
                  <a:lnTo>
                    <a:pt x="0" y="8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339306"/>
              <a:ext cx="388365" cy="333439"/>
            </a:xfrm>
            <a:custGeom>
              <a:avLst/>
              <a:gdLst/>
              <a:ahLst/>
              <a:cxnLst/>
              <a:rect r="r" b="b" t="t" l="l"/>
              <a:pathLst>
                <a:path h="333439" w="388365">
                  <a:moveTo>
                    <a:pt x="0" y="0"/>
                  </a:moveTo>
                  <a:lnTo>
                    <a:pt x="388365" y="0"/>
                  </a:lnTo>
                  <a:lnTo>
                    <a:pt x="388365" y="333440"/>
                  </a:lnTo>
                  <a:lnTo>
                    <a:pt x="0" y="333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98407" r="-16756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68622" y="252766"/>
              <a:ext cx="489161" cy="419980"/>
            </a:xfrm>
            <a:custGeom>
              <a:avLst/>
              <a:gdLst/>
              <a:ahLst/>
              <a:cxnLst/>
              <a:rect r="r" b="b" t="t" l="l"/>
              <a:pathLst>
                <a:path h="419980" w="489161">
                  <a:moveTo>
                    <a:pt x="0" y="0"/>
                  </a:moveTo>
                  <a:lnTo>
                    <a:pt x="489161" y="0"/>
                  </a:lnTo>
                  <a:lnTo>
                    <a:pt x="489161" y="419980"/>
                  </a:lnTo>
                  <a:lnTo>
                    <a:pt x="0" y="419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5706" t="-83441" r="-141672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07266" y="177171"/>
              <a:ext cx="560309" cy="481065"/>
            </a:xfrm>
            <a:custGeom>
              <a:avLst/>
              <a:gdLst/>
              <a:ahLst/>
              <a:cxnLst/>
              <a:rect r="r" b="b" t="t" l="l"/>
              <a:pathLst>
                <a:path h="481065" w="560309">
                  <a:moveTo>
                    <a:pt x="0" y="0"/>
                  </a:moveTo>
                  <a:lnTo>
                    <a:pt x="560309" y="0"/>
                  </a:lnTo>
                  <a:lnTo>
                    <a:pt x="560309" y="481065"/>
                  </a:lnTo>
                  <a:lnTo>
                    <a:pt x="0" y="481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5706" t="-83441" r="-141672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true" flipV="false" rot="0">
              <a:off x="2644117" y="339306"/>
              <a:ext cx="472261" cy="405470"/>
            </a:xfrm>
            <a:custGeom>
              <a:avLst/>
              <a:gdLst/>
              <a:ahLst/>
              <a:cxnLst/>
              <a:rect r="r" b="b" t="t" l="l"/>
              <a:pathLst>
                <a:path h="405470" w="472261">
                  <a:moveTo>
                    <a:pt x="472261" y="0"/>
                  </a:moveTo>
                  <a:lnTo>
                    <a:pt x="0" y="0"/>
                  </a:lnTo>
                  <a:lnTo>
                    <a:pt x="0" y="405471"/>
                  </a:lnTo>
                  <a:lnTo>
                    <a:pt x="472261" y="405471"/>
                  </a:lnTo>
                  <a:lnTo>
                    <a:pt x="47226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4799" t="-116142" r="-201654" b="-11104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8501" y="691832"/>
            <a:ext cx="2843533" cy="253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3"/>
              </a:lnSpc>
            </a:pPr>
            <a:r>
              <a:rPr lang="en-US" sz="1746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L’OPINION MAJORITAIRE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7131" y="2321739"/>
            <a:ext cx="1245723" cy="491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8"/>
              </a:lnSpc>
            </a:pPr>
            <a:r>
              <a:rPr lang="en-US" sz="1751" spc="-33">
                <a:solidFill>
                  <a:srgbClr val="73AF5F"/>
                </a:solidFill>
                <a:latin typeface="Lovelo"/>
                <a:ea typeface="Lovelo"/>
                <a:cs typeface="Lovelo"/>
                <a:sym typeface="Lovelo"/>
              </a:rPr>
              <a:t>= FENÊTRE</a:t>
            </a:r>
          </a:p>
          <a:p>
            <a:pPr algn="ctr">
              <a:lnSpc>
                <a:spcPts val="1908"/>
              </a:lnSpc>
            </a:pPr>
            <a:r>
              <a:rPr lang="en-US" sz="1751" spc="-33">
                <a:solidFill>
                  <a:srgbClr val="73AF5F"/>
                </a:solidFill>
                <a:latin typeface="Lovelo"/>
                <a:ea typeface="Lovelo"/>
                <a:cs typeface="Lovelo"/>
                <a:sym typeface="Lovelo"/>
              </a:rPr>
              <a:t>D’OVERTON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77561" y="1564921"/>
            <a:ext cx="325414" cy="599869"/>
          </a:xfrm>
          <a:custGeom>
            <a:avLst/>
            <a:gdLst/>
            <a:ahLst/>
            <a:cxnLst/>
            <a:rect r="r" b="b" t="t" l="l"/>
            <a:pathLst>
              <a:path h="599869" w="325414">
                <a:moveTo>
                  <a:pt x="0" y="0"/>
                </a:moveTo>
                <a:lnTo>
                  <a:pt x="325414" y="0"/>
                </a:lnTo>
                <a:lnTo>
                  <a:pt x="325414" y="599869"/>
                </a:lnTo>
                <a:lnTo>
                  <a:pt x="0" y="5998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98215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2423903" y="1460495"/>
            <a:ext cx="304456" cy="582640"/>
          </a:xfrm>
          <a:custGeom>
            <a:avLst/>
            <a:gdLst/>
            <a:ahLst/>
            <a:cxnLst/>
            <a:rect r="r" b="b" t="t" l="l"/>
            <a:pathLst>
              <a:path h="582640" w="304456">
                <a:moveTo>
                  <a:pt x="304456" y="0"/>
                </a:moveTo>
                <a:lnTo>
                  <a:pt x="0" y="0"/>
                </a:lnTo>
                <a:lnTo>
                  <a:pt x="0" y="582640"/>
                </a:lnTo>
                <a:lnTo>
                  <a:pt x="304456" y="582640"/>
                </a:lnTo>
                <a:lnTo>
                  <a:pt x="30445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5775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219399" y="1417319"/>
            <a:ext cx="304456" cy="582640"/>
          </a:xfrm>
          <a:custGeom>
            <a:avLst/>
            <a:gdLst/>
            <a:ahLst/>
            <a:cxnLst/>
            <a:rect r="r" b="b" t="t" l="l"/>
            <a:pathLst>
              <a:path h="582640" w="304456">
                <a:moveTo>
                  <a:pt x="304455" y="0"/>
                </a:moveTo>
                <a:lnTo>
                  <a:pt x="0" y="0"/>
                </a:lnTo>
                <a:lnTo>
                  <a:pt x="0" y="582640"/>
                </a:lnTo>
                <a:lnTo>
                  <a:pt x="304455" y="582640"/>
                </a:lnTo>
                <a:lnTo>
                  <a:pt x="30445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105775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47865" y="1002634"/>
            <a:ext cx="2914170" cy="1251362"/>
            <a:chOff x="0" y="0"/>
            <a:chExt cx="3885560" cy="1668483"/>
          </a:xfrm>
        </p:grpSpPr>
        <p:sp>
          <p:nvSpPr>
            <p:cNvPr name="AutoShape 15" id="15"/>
            <p:cNvSpPr/>
            <p:nvPr/>
          </p:nvSpPr>
          <p:spPr>
            <a:xfrm flipV="true">
              <a:off x="2742317" y="1427639"/>
              <a:ext cx="1143242" cy="0"/>
            </a:xfrm>
            <a:prstGeom prst="line">
              <a:avLst/>
            </a:prstGeom>
            <a:ln cap="flat" w="7303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6" id="16"/>
            <p:cNvSpPr/>
            <p:nvPr/>
          </p:nvSpPr>
          <p:spPr>
            <a:xfrm flipH="true" flipV="false" rot="-5400000">
              <a:off x="1143242" y="0"/>
              <a:ext cx="1668483" cy="1668483"/>
            </a:xfrm>
            <a:custGeom>
              <a:avLst/>
              <a:gdLst/>
              <a:ahLst/>
              <a:cxnLst/>
              <a:rect r="r" b="b" t="t" l="l"/>
              <a:pathLst>
                <a:path h="1668483" w="1668483">
                  <a:moveTo>
                    <a:pt x="1668483" y="0"/>
                  </a:moveTo>
                  <a:lnTo>
                    <a:pt x="0" y="0"/>
                  </a:lnTo>
                  <a:lnTo>
                    <a:pt x="0" y="1668483"/>
                  </a:lnTo>
                  <a:lnTo>
                    <a:pt x="1668483" y="1668483"/>
                  </a:lnTo>
                  <a:lnTo>
                    <a:pt x="1668483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7" id="17"/>
            <p:cNvSpPr/>
            <p:nvPr/>
          </p:nvSpPr>
          <p:spPr>
            <a:xfrm flipH="true">
              <a:off x="0" y="1391119"/>
              <a:ext cx="1143242" cy="0"/>
            </a:xfrm>
            <a:prstGeom prst="line">
              <a:avLst/>
            </a:prstGeom>
            <a:ln cap="flat" w="7303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865" y="143998"/>
            <a:ext cx="2914170" cy="1251362"/>
            <a:chOff x="0" y="0"/>
            <a:chExt cx="3885560" cy="1668483"/>
          </a:xfrm>
        </p:grpSpPr>
        <p:sp>
          <p:nvSpPr>
            <p:cNvPr name="AutoShape 3" id="3"/>
            <p:cNvSpPr/>
            <p:nvPr/>
          </p:nvSpPr>
          <p:spPr>
            <a:xfrm flipV="true">
              <a:off x="2742317" y="1427639"/>
              <a:ext cx="1143242" cy="0"/>
            </a:xfrm>
            <a:prstGeom prst="line">
              <a:avLst/>
            </a:prstGeom>
            <a:ln cap="flat" w="7303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5400000">
              <a:off x="1143242" y="0"/>
              <a:ext cx="1668483" cy="1668483"/>
            </a:xfrm>
            <a:custGeom>
              <a:avLst/>
              <a:gdLst/>
              <a:ahLst/>
              <a:cxnLst/>
              <a:rect r="r" b="b" t="t" l="l"/>
              <a:pathLst>
                <a:path h="1668483" w="1668483">
                  <a:moveTo>
                    <a:pt x="1668483" y="0"/>
                  </a:moveTo>
                  <a:lnTo>
                    <a:pt x="0" y="0"/>
                  </a:lnTo>
                  <a:lnTo>
                    <a:pt x="0" y="1668483"/>
                  </a:lnTo>
                  <a:lnTo>
                    <a:pt x="1668483" y="1668483"/>
                  </a:lnTo>
                  <a:lnTo>
                    <a:pt x="166848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 flipH="true">
              <a:off x="0" y="1391119"/>
              <a:ext cx="1143242" cy="0"/>
            </a:xfrm>
            <a:prstGeom prst="line">
              <a:avLst/>
            </a:prstGeom>
            <a:ln cap="flat" w="73039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371626" y="689674"/>
            <a:ext cx="2337284" cy="626555"/>
            <a:chOff x="0" y="0"/>
            <a:chExt cx="3116378" cy="8354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828931" y="0"/>
              <a:ext cx="1312158" cy="835407"/>
            </a:xfrm>
            <a:custGeom>
              <a:avLst/>
              <a:gdLst/>
              <a:ahLst/>
              <a:cxnLst/>
              <a:rect r="r" b="b" t="t" l="l"/>
              <a:pathLst>
                <a:path h="835407" w="1312158">
                  <a:moveTo>
                    <a:pt x="0" y="0"/>
                  </a:moveTo>
                  <a:lnTo>
                    <a:pt x="1312157" y="0"/>
                  </a:lnTo>
                  <a:lnTo>
                    <a:pt x="1312157" y="835407"/>
                  </a:lnTo>
                  <a:lnTo>
                    <a:pt x="0" y="8354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339306"/>
              <a:ext cx="388365" cy="333439"/>
            </a:xfrm>
            <a:custGeom>
              <a:avLst/>
              <a:gdLst/>
              <a:ahLst/>
              <a:cxnLst/>
              <a:rect r="r" b="b" t="t" l="l"/>
              <a:pathLst>
                <a:path h="333439" w="388365">
                  <a:moveTo>
                    <a:pt x="0" y="0"/>
                  </a:moveTo>
                  <a:lnTo>
                    <a:pt x="388365" y="0"/>
                  </a:lnTo>
                  <a:lnTo>
                    <a:pt x="388365" y="333440"/>
                  </a:lnTo>
                  <a:lnTo>
                    <a:pt x="0" y="3334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98407" r="-167561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8622" y="252766"/>
              <a:ext cx="489161" cy="419980"/>
            </a:xfrm>
            <a:custGeom>
              <a:avLst/>
              <a:gdLst/>
              <a:ahLst/>
              <a:cxnLst/>
              <a:rect r="r" b="b" t="t" l="l"/>
              <a:pathLst>
                <a:path h="419980" w="489161">
                  <a:moveTo>
                    <a:pt x="0" y="0"/>
                  </a:moveTo>
                  <a:lnTo>
                    <a:pt x="489161" y="0"/>
                  </a:lnTo>
                  <a:lnTo>
                    <a:pt x="489161" y="419980"/>
                  </a:lnTo>
                  <a:lnTo>
                    <a:pt x="0" y="419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706" t="-83441" r="-141672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207266" y="177171"/>
              <a:ext cx="560309" cy="481065"/>
            </a:xfrm>
            <a:custGeom>
              <a:avLst/>
              <a:gdLst/>
              <a:ahLst/>
              <a:cxnLst/>
              <a:rect r="r" b="b" t="t" l="l"/>
              <a:pathLst>
                <a:path h="481065" w="560309">
                  <a:moveTo>
                    <a:pt x="0" y="0"/>
                  </a:moveTo>
                  <a:lnTo>
                    <a:pt x="560309" y="0"/>
                  </a:lnTo>
                  <a:lnTo>
                    <a:pt x="560309" y="481065"/>
                  </a:lnTo>
                  <a:lnTo>
                    <a:pt x="0" y="4810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5706" t="-83441" r="-141672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true" flipV="false" rot="0">
              <a:off x="2644117" y="339306"/>
              <a:ext cx="472261" cy="405470"/>
            </a:xfrm>
            <a:custGeom>
              <a:avLst/>
              <a:gdLst/>
              <a:ahLst/>
              <a:cxnLst/>
              <a:rect r="r" b="b" t="t" l="l"/>
              <a:pathLst>
                <a:path h="405470" w="472261">
                  <a:moveTo>
                    <a:pt x="472261" y="0"/>
                  </a:moveTo>
                  <a:lnTo>
                    <a:pt x="0" y="0"/>
                  </a:lnTo>
                  <a:lnTo>
                    <a:pt x="0" y="405471"/>
                  </a:lnTo>
                  <a:lnTo>
                    <a:pt x="472261" y="405471"/>
                  </a:lnTo>
                  <a:lnTo>
                    <a:pt x="472261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4799" t="-116142" r="-201654" b="-1110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877131" y="1792190"/>
            <a:ext cx="1833321" cy="709259"/>
            <a:chOff x="0" y="0"/>
            <a:chExt cx="2444429" cy="945678"/>
          </a:xfrm>
        </p:grpSpPr>
        <p:sp>
          <p:nvSpPr>
            <p:cNvPr name="Freeform 13" id="13"/>
            <p:cNvSpPr/>
            <p:nvPr/>
          </p:nvSpPr>
          <p:spPr>
            <a:xfrm flipH="true" flipV="false" rot="-5400000">
              <a:off x="890112" y="0"/>
              <a:ext cx="945678" cy="945678"/>
            </a:xfrm>
            <a:custGeom>
              <a:avLst/>
              <a:gdLst/>
              <a:ahLst/>
              <a:cxnLst/>
              <a:rect r="r" b="b" t="t" l="l"/>
              <a:pathLst>
                <a:path h="945678" w="945678">
                  <a:moveTo>
                    <a:pt x="945679" y="0"/>
                  </a:moveTo>
                  <a:lnTo>
                    <a:pt x="0" y="0"/>
                  </a:lnTo>
                  <a:lnTo>
                    <a:pt x="0" y="945678"/>
                  </a:lnTo>
                  <a:lnTo>
                    <a:pt x="945679" y="945678"/>
                  </a:lnTo>
                  <a:lnTo>
                    <a:pt x="945679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030445" y="50800"/>
              <a:ext cx="625673" cy="844078"/>
            </a:xfrm>
            <a:custGeom>
              <a:avLst/>
              <a:gdLst/>
              <a:ahLst/>
              <a:cxnLst/>
              <a:rect r="r" b="b" t="t" l="l"/>
              <a:pathLst>
                <a:path h="844078" w="625673">
                  <a:moveTo>
                    <a:pt x="0" y="0"/>
                  </a:moveTo>
                  <a:lnTo>
                    <a:pt x="625673" y="0"/>
                  </a:lnTo>
                  <a:lnTo>
                    <a:pt x="625673" y="844078"/>
                  </a:lnTo>
                  <a:lnTo>
                    <a:pt x="0" y="844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5" id="15"/>
            <p:cNvSpPr/>
            <p:nvPr/>
          </p:nvSpPr>
          <p:spPr>
            <a:xfrm>
              <a:off x="1796451" y="809170"/>
              <a:ext cx="647978" cy="0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6" id="16"/>
            <p:cNvSpPr/>
            <p:nvPr/>
          </p:nvSpPr>
          <p:spPr>
            <a:xfrm flipH="true">
              <a:off x="0" y="809170"/>
              <a:ext cx="898423" cy="0"/>
            </a:xfrm>
            <a:prstGeom prst="line">
              <a:avLst/>
            </a:prstGeom>
            <a:ln cap="flat" w="381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88182" y="137937"/>
              <a:ext cx="628442" cy="671233"/>
            </a:xfrm>
            <a:custGeom>
              <a:avLst/>
              <a:gdLst/>
              <a:ahLst/>
              <a:cxnLst/>
              <a:rect r="r" b="b" t="t" l="l"/>
              <a:pathLst>
                <a:path h="671233" w="628442">
                  <a:moveTo>
                    <a:pt x="0" y="0"/>
                  </a:moveTo>
                  <a:lnTo>
                    <a:pt x="628442" y="0"/>
                  </a:lnTo>
                  <a:lnTo>
                    <a:pt x="628442" y="671233"/>
                  </a:lnTo>
                  <a:lnTo>
                    <a:pt x="0" y="6712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81610" y="2558598"/>
            <a:ext cx="2846681" cy="32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1458" spc="-8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… mais la fenêtre peut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76037" y="257884"/>
            <a:ext cx="1328463" cy="431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1"/>
              </a:lnSpc>
            </a:pPr>
            <a:r>
              <a:rPr lang="en-US" sz="1443" spc="-27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L’OPINION </a:t>
            </a:r>
          </a:p>
          <a:p>
            <a:pPr algn="ctr">
              <a:lnSpc>
                <a:spcPts val="1631"/>
              </a:lnSpc>
            </a:pPr>
            <a:r>
              <a:rPr lang="en-US" sz="1443" spc="-27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MAJORITAIRE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118" y="1451688"/>
            <a:ext cx="2761663" cy="216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75"/>
              </a:lnSpc>
            </a:pPr>
            <a:r>
              <a:rPr lang="en-US" sz="1445" spc="-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DÉFINIT LA FENÊTRE D’OVERTON</a:t>
            </a:r>
          </a:p>
        </p:txBody>
      </p:sp>
      <p:sp>
        <p:nvSpPr>
          <p:cNvPr name="TextBox 21" id="21"/>
          <p:cNvSpPr txBox="true"/>
          <p:nvPr/>
        </p:nvSpPr>
        <p:spPr>
          <a:xfrm rot="453645">
            <a:off x="2047469" y="2511511"/>
            <a:ext cx="846459" cy="40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23"/>
              </a:lnSpc>
            </a:pPr>
            <a:r>
              <a:rPr lang="en-US" sz="1891" spc="-115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Glisser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5340" y="74378"/>
            <a:ext cx="2613570" cy="79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3"/>
              </a:lnSpc>
            </a:pPr>
            <a:r>
              <a:rPr lang="en-US" sz="1176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Bien avant Overton, ce glissement d’acceptabilité avait été </a:t>
            </a:r>
          </a:p>
          <a:p>
            <a:pPr algn="l">
              <a:lnSpc>
                <a:spcPts val="1553"/>
              </a:lnSpc>
            </a:pPr>
            <a:r>
              <a:rPr lang="en-US" sz="1176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appelé par </a:t>
            </a:r>
          </a:p>
          <a:p>
            <a:pPr algn="l">
              <a:lnSpc>
                <a:spcPts val="1553"/>
              </a:lnSpc>
            </a:pPr>
            <a:r>
              <a:rPr lang="en-US" sz="1176" spc="-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William James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18162" y="484850"/>
            <a:ext cx="1630589" cy="2512112"/>
          </a:xfrm>
          <a:custGeom>
            <a:avLst/>
            <a:gdLst/>
            <a:ahLst/>
            <a:cxnLst/>
            <a:rect r="r" b="b" t="t" l="l"/>
            <a:pathLst>
              <a:path h="2512112" w="1630589">
                <a:moveTo>
                  <a:pt x="0" y="0"/>
                </a:moveTo>
                <a:lnTo>
                  <a:pt x="1630589" y="0"/>
                </a:lnTo>
                <a:lnTo>
                  <a:pt x="1630589" y="2512112"/>
                </a:lnTo>
                <a:lnTo>
                  <a:pt x="0" y="2512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3937318">
            <a:off x="428268" y="866310"/>
            <a:ext cx="4643923" cy="2321961"/>
            <a:chOff x="0" y="0"/>
            <a:chExt cx="812800" cy="406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177800" y="-9525"/>
              <a:ext cx="558800" cy="415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093606" y="463519"/>
            <a:ext cx="1630589" cy="2512112"/>
          </a:xfrm>
          <a:custGeom>
            <a:avLst/>
            <a:gdLst/>
            <a:ahLst/>
            <a:cxnLst/>
            <a:rect r="r" b="b" t="t" l="l"/>
            <a:pathLst>
              <a:path h="2512112" w="1630589">
                <a:moveTo>
                  <a:pt x="0" y="0"/>
                </a:moveTo>
                <a:lnTo>
                  <a:pt x="1630589" y="0"/>
                </a:lnTo>
                <a:lnTo>
                  <a:pt x="1630589" y="2512112"/>
                </a:lnTo>
                <a:lnTo>
                  <a:pt x="0" y="2512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19380" y="1220061"/>
            <a:ext cx="1529937" cy="1789839"/>
          </a:xfrm>
          <a:custGeom>
            <a:avLst/>
            <a:gdLst/>
            <a:ahLst/>
            <a:cxnLst/>
            <a:rect r="r" b="b" t="t" l="l"/>
            <a:pathLst>
              <a:path h="1789839" w="1529937">
                <a:moveTo>
                  <a:pt x="0" y="0"/>
                </a:moveTo>
                <a:lnTo>
                  <a:pt x="1529936" y="0"/>
                </a:lnTo>
                <a:lnTo>
                  <a:pt x="1529936" y="1789839"/>
                </a:lnTo>
                <a:lnTo>
                  <a:pt x="0" y="17898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98013" y="2593993"/>
            <a:ext cx="702059" cy="214212"/>
            <a:chOff x="0" y="0"/>
            <a:chExt cx="631952" cy="19282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1952" cy="192821"/>
            </a:xfrm>
            <a:custGeom>
              <a:avLst/>
              <a:gdLst/>
              <a:ahLst/>
              <a:cxnLst/>
              <a:rect r="r" b="b" t="t" l="l"/>
              <a:pathLst>
                <a:path h="192821" w="631952">
                  <a:moveTo>
                    <a:pt x="96410" y="0"/>
                  </a:moveTo>
                  <a:lnTo>
                    <a:pt x="535542" y="0"/>
                  </a:lnTo>
                  <a:cubicBezTo>
                    <a:pt x="561111" y="0"/>
                    <a:pt x="585634" y="10157"/>
                    <a:pt x="603714" y="28238"/>
                  </a:cubicBezTo>
                  <a:cubicBezTo>
                    <a:pt x="621795" y="46318"/>
                    <a:pt x="631952" y="70841"/>
                    <a:pt x="631952" y="96410"/>
                  </a:cubicBezTo>
                  <a:lnTo>
                    <a:pt x="631952" y="96410"/>
                  </a:lnTo>
                  <a:cubicBezTo>
                    <a:pt x="631952" y="149656"/>
                    <a:pt x="588788" y="192821"/>
                    <a:pt x="535542" y="192821"/>
                  </a:cubicBezTo>
                  <a:lnTo>
                    <a:pt x="96410" y="192821"/>
                  </a:lnTo>
                  <a:cubicBezTo>
                    <a:pt x="43164" y="192821"/>
                    <a:pt x="0" y="149656"/>
                    <a:pt x="0" y="96410"/>
                  </a:cubicBezTo>
                  <a:lnTo>
                    <a:pt x="0" y="96410"/>
                  </a:lnTo>
                  <a:cubicBezTo>
                    <a:pt x="0" y="43164"/>
                    <a:pt x="43164" y="0"/>
                    <a:pt x="9641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631952" cy="2023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1951" y="2730119"/>
            <a:ext cx="476062" cy="279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7"/>
              </a:lnSpc>
            </a:pPr>
            <a:r>
              <a:rPr lang="en-US" sz="1100" spc="-2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1842</a:t>
            </a:r>
          </a:p>
          <a:p>
            <a:pPr algn="l">
              <a:lnSpc>
                <a:spcPts val="1067"/>
              </a:lnSpc>
            </a:pPr>
            <a:r>
              <a:rPr lang="en-US" sz="1100" spc="-2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1910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84226" y="2828947"/>
            <a:ext cx="913912" cy="119307"/>
            <a:chOff x="0" y="0"/>
            <a:chExt cx="822649" cy="1073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22649" cy="107393"/>
            </a:xfrm>
            <a:custGeom>
              <a:avLst/>
              <a:gdLst/>
              <a:ahLst/>
              <a:cxnLst/>
              <a:rect r="r" b="b" t="t" l="l"/>
              <a:pathLst>
                <a:path h="107393" w="822649">
                  <a:moveTo>
                    <a:pt x="53697" y="0"/>
                  </a:moveTo>
                  <a:lnTo>
                    <a:pt x="768953" y="0"/>
                  </a:lnTo>
                  <a:cubicBezTo>
                    <a:pt x="798609" y="0"/>
                    <a:pt x="822649" y="24041"/>
                    <a:pt x="822649" y="53697"/>
                  </a:cubicBezTo>
                  <a:lnTo>
                    <a:pt x="822649" y="53697"/>
                  </a:lnTo>
                  <a:cubicBezTo>
                    <a:pt x="822649" y="83352"/>
                    <a:pt x="798609" y="107393"/>
                    <a:pt x="768953" y="107393"/>
                  </a:cubicBezTo>
                  <a:lnTo>
                    <a:pt x="53697" y="107393"/>
                  </a:lnTo>
                  <a:cubicBezTo>
                    <a:pt x="24041" y="107393"/>
                    <a:pt x="0" y="83352"/>
                    <a:pt x="0" y="53697"/>
                  </a:cubicBezTo>
                  <a:lnTo>
                    <a:pt x="0" y="53697"/>
                  </a:lnTo>
                  <a:cubicBezTo>
                    <a:pt x="0" y="24041"/>
                    <a:pt x="24041" y="0"/>
                    <a:pt x="5369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822649" cy="1169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41182" y="912154"/>
            <a:ext cx="987967" cy="623654"/>
          </a:xfrm>
          <a:custGeom>
            <a:avLst/>
            <a:gdLst/>
            <a:ahLst/>
            <a:cxnLst/>
            <a:rect r="r" b="b" t="t" l="l"/>
            <a:pathLst>
              <a:path h="623654" w="987967">
                <a:moveTo>
                  <a:pt x="0" y="0"/>
                </a:moveTo>
                <a:lnTo>
                  <a:pt x="987967" y="0"/>
                </a:lnTo>
                <a:lnTo>
                  <a:pt x="987967" y="623654"/>
                </a:lnTo>
                <a:lnTo>
                  <a:pt x="0" y="623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571453" y="2594884"/>
            <a:ext cx="883045" cy="11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"/>
              </a:lnSpc>
            </a:pPr>
            <a:r>
              <a:rPr lang="en-US" sz="674" spc="-1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philosophe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53922" y="2692019"/>
            <a:ext cx="1149933" cy="11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"/>
              </a:lnSpc>
            </a:pPr>
            <a:r>
              <a:rPr lang="en-US" sz="674" spc="-1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psychologue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24856" y="2399401"/>
            <a:ext cx="997326" cy="288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Rien n’interdit que ce soit vrai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33456" y="2113016"/>
            <a:ext cx="1216773" cy="1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Cela pourrait être vrai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13078" y="1826631"/>
            <a:ext cx="1050443" cy="1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Cela peut être vrai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855" y="1540246"/>
            <a:ext cx="959666" cy="1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C’est plausible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29149" y="1253861"/>
            <a:ext cx="1154962" cy="1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C’est vraisemblable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92708" y="971567"/>
            <a:ext cx="979964" cy="153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Cela doit être vrai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83688" y="496659"/>
            <a:ext cx="800423" cy="288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"/>
              </a:lnSpc>
            </a:pPr>
            <a:r>
              <a:rPr lang="en-US" sz="799" spc="-15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Cela ne peut qu’être vrai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90334" y="2827254"/>
            <a:ext cx="986572" cy="11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"/>
              </a:lnSpc>
            </a:pPr>
            <a:r>
              <a:rPr lang="en-US" sz="674" spc="-1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frère de Henry James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12975" y="1001950"/>
            <a:ext cx="761823" cy="333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"/>
              </a:lnSpc>
            </a:pPr>
            <a:r>
              <a:rPr lang="en-US" sz="1178" spc="-22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“ÉCHELLE</a:t>
            </a:r>
          </a:p>
          <a:p>
            <a:pPr algn="l">
              <a:lnSpc>
                <a:spcPts val="1272"/>
              </a:lnSpc>
            </a:pPr>
            <a:r>
              <a:rPr lang="en-US" sz="1178" spc="-22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DE LA FOI”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820" y="1627618"/>
            <a:ext cx="2611547" cy="1121414"/>
            <a:chOff x="0" y="0"/>
            <a:chExt cx="3482063" cy="1495219"/>
          </a:xfrm>
        </p:grpSpPr>
        <p:sp>
          <p:nvSpPr>
            <p:cNvPr name="AutoShape 3" id="3"/>
            <p:cNvSpPr/>
            <p:nvPr/>
          </p:nvSpPr>
          <p:spPr>
            <a:xfrm flipV="true">
              <a:off x="2457541" y="1279385"/>
              <a:ext cx="1024522" cy="0"/>
            </a:xfrm>
            <a:prstGeom prst="line">
              <a:avLst/>
            </a:prstGeom>
            <a:ln cap="flat" w="6545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5400000">
              <a:off x="1024522" y="0"/>
              <a:ext cx="1495219" cy="1495219"/>
            </a:xfrm>
            <a:custGeom>
              <a:avLst/>
              <a:gdLst/>
              <a:ahLst/>
              <a:cxnLst/>
              <a:rect r="r" b="b" t="t" l="l"/>
              <a:pathLst>
                <a:path h="1495219" w="1495219">
                  <a:moveTo>
                    <a:pt x="1495219" y="0"/>
                  </a:moveTo>
                  <a:lnTo>
                    <a:pt x="0" y="0"/>
                  </a:lnTo>
                  <a:lnTo>
                    <a:pt x="0" y="1495219"/>
                  </a:lnTo>
                  <a:lnTo>
                    <a:pt x="1495219" y="1495219"/>
                  </a:lnTo>
                  <a:lnTo>
                    <a:pt x="1495219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 flipH="true">
              <a:off x="0" y="1246658"/>
              <a:ext cx="1024522" cy="0"/>
            </a:xfrm>
            <a:prstGeom prst="line">
              <a:avLst/>
            </a:prstGeom>
            <a:ln cap="flat" w="6545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94867" y="573633"/>
            <a:ext cx="2620166" cy="566481"/>
            <a:chOff x="0" y="0"/>
            <a:chExt cx="3493554" cy="7553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100932" y="0"/>
              <a:ext cx="385802" cy="731378"/>
            </a:xfrm>
            <a:custGeom>
              <a:avLst/>
              <a:gdLst/>
              <a:ahLst/>
              <a:cxnLst/>
              <a:rect r="r" b="b" t="t" l="l"/>
              <a:pathLst>
                <a:path h="731378" w="385802">
                  <a:moveTo>
                    <a:pt x="0" y="0"/>
                  </a:moveTo>
                  <a:lnTo>
                    <a:pt x="385802" y="0"/>
                  </a:lnTo>
                  <a:lnTo>
                    <a:pt x="385802" y="731378"/>
                  </a:lnTo>
                  <a:lnTo>
                    <a:pt x="0" y="731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8877" cy="728968"/>
            </a:xfrm>
            <a:custGeom>
              <a:avLst/>
              <a:gdLst/>
              <a:ahLst/>
              <a:cxnLst/>
              <a:rect r="r" b="b" t="t" l="l"/>
              <a:pathLst>
                <a:path h="728968" w="298877">
                  <a:moveTo>
                    <a:pt x="0" y="0"/>
                  </a:moveTo>
                  <a:lnTo>
                    <a:pt x="298877" y="0"/>
                  </a:lnTo>
                  <a:lnTo>
                    <a:pt x="298877" y="728968"/>
                  </a:lnTo>
                  <a:lnTo>
                    <a:pt x="0" y="72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2645667" y="0"/>
              <a:ext cx="258784" cy="728968"/>
            </a:xfrm>
            <a:custGeom>
              <a:avLst/>
              <a:gdLst/>
              <a:ahLst/>
              <a:cxnLst/>
              <a:rect r="r" b="b" t="t" l="l"/>
              <a:pathLst>
                <a:path h="728968" w="258784">
                  <a:moveTo>
                    <a:pt x="0" y="0"/>
                  </a:moveTo>
                  <a:lnTo>
                    <a:pt x="258784" y="0"/>
                  </a:lnTo>
                  <a:lnTo>
                    <a:pt x="258784" y="728968"/>
                  </a:lnTo>
                  <a:lnTo>
                    <a:pt x="0" y="7289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3171748" y="0"/>
              <a:ext cx="321806" cy="731378"/>
            </a:xfrm>
            <a:custGeom>
              <a:avLst/>
              <a:gdLst/>
              <a:ahLst/>
              <a:cxnLst/>
              <a:rect r="r" b="b" t="t" l="l"/>
              <a:pathLst>
                <a:path h="731378" w="321806">
                  <a:moveTo>
                    <a:pt x="0" y="0"/>
                  </a:moveTo>
                  <a:lnTo>
                    <a:pt x="321806" y="0"/>
                  </a:lnTo>
                  <a:lnTo>
                    <a:pt x="321806" y="731378"/>
                  </a:lnTo>
                  <a:lnTo>
                    <a:pt x="0" y="731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682471" y="0"/>
              <a:ext cx="752475" cy="755307"/>
            </a:xfrm>
            <a:custGeom>
              <a:avLst/>
              <a:gdLst/>
              <a:ahLst/>
              <a:cxnLst/>
              <a:rect r="r" b="b" t="t" l="l"/>
              <a:pathLst>
                <a:path h="755307" w="752475">
                  <a:moveTo>
                    <a:pt x="0" y="0"/>
                  </a:moveTo>
                  <a:lnTo>
                    <a:pt x="752475" y="0"/>
                  </a:lnTo>
                  <a:lnTo>
                    <a:pt x="752475" y="755307"/>
                  </a:lnTo>
                  <a:lnTo>
                    <a:pt x="0" y="7553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54693" y="0"/>
              <a:ext cx="310836" cy="731378"/>
            </a:xfrm>
            <a:custGeom>
              <a:avLst/>
              <a:gdLst/>
              <a:ahLst/>
              <a:cxnLst/>
              <a:rect r="r" b="b" t="t" l="l"/>
              <a:pathLst>
                <a:path h="731378" w="310836">
                  <a:moveTo>
                    <a:pt x="0" y="0"/>
                  </a:moveTo>
                  <a:lnTo>
                    <a:pt x="310835" y="0"/>
                  </a:lnTo>
                  <a:lnTo>
                    <a:pt x="310835" y="731378"/>
                  </a:lnTo>
                  <a:lnTo>
                    <a:pt x="0" y="7313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true" flipV="false" rot="0">
            <a:off x="614557" y="2042965"/>
            <a:ext cx="633968" cy="530948"/>
          </a:xfrm>
          <a:custGeom>
            <a:avLst/>
            <a:gdLst/>
            <a:ahLst/>
            <a:cxnLst/>
            <a:rect r="r" b="b" t="t" l="l"/>
            <a:pathLst>
              <a:path h="530948" w="633968">
                <a:moveTo>
                  <a:pt x="633968" y="0"/>
                </a:moveTo>
                <a:lnTo>
                  <a:pt x="0" y="0"/>
                </a:lnTo>
                <a:lnTo>
                  <a:pt x="0" y="530948"/>
                </a:lnTo>
                <a:lnTo>
                  <a:pt x="633968" y="530948"/>
                </a:lnTo>
                <a:lnTo>
                  <a:pt x="633968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48272" y="63684"/>
            <a:ext cx="1913357" cy="343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9"/>
              </a:lnSpc>
            </a:pPr>
            <a:r>
              <a:rPr lang="en-US" sz="2013" spc="-38">
                <a:solidFill>
                  <a:srgbClr val="6BCDF3"/>
                </a:solidFill>
                <a:latin typeface="Lovelo"/>
                <a:ea typeface="Lovelo"/>
                <a:cs typeface="Lovelo"/>
                <a:sym typeface="Lovelo"/>
              </a:rPr>
              <a:t>Jolie échelle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41732" y="1687609"/>
            <a:ext cx="1245723" cy="4005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6"/>
              </a:lnSpc>
            </a:pPr>
            <a:r>
              <a:rPr lang="en-US" sz="1400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FENÊTRE</a:t>
            </a:r>
          </a:p>
          <a:p>
            <a:pPr algn="ctr">
              <a:lnSpc>
                <a:spcPts val="1526"/>
              </a:lnSpc>
            </a:pPr>
            <a:r>
              <a:rPr lang="en-US" sz="1400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D’OVERTON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-8435" y="1206788"/>
            <a:ext cx="3009900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on se demande comment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838" y="1621912"/>
            <a:ext cx="1195687" cy="25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</a:pPr>
            <a:r>
              <a:rPr lang="en-US" sz="1400" spc="-2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déplacer la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176" y="1239676"/>
            <a:ext cx="2611547" cy="1121414"/>
            <a:chOff x="0" y="0"/>
            <a:chExt cx="3482063" cy="1495219"/>
          </a:xfrm>
        </p:grpSpPr>
        <p:sp>
          <p:nvSpPr>
            <p:cNvPr name="AutoShape 3" id="3"/>
            <p:cNvSpPr/>
            <p:nvPr/>
          </p:nvSpPr>
          <p:spPr>
            <a:xfrm flipV="true">
              <a:off x="2457541" y="1279385"/>
              <a:ext cx="1024522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4" id="4"/>
            <p:cNvSpPr/>
            <p:nvPr/>
          </p:nvSpPr>
          <p:spPr>
            <a:xfrm flipH="true" flipV="false" rot="-5400000">
              <a:off x="1024522" y="0"/>
              <a:ext cx="1495219" cy="1495219"/>
            </a:xfrm>
            <a:custGeom>
              <a:avLst/>
              <a:gdLst/>
              <a:ahLst/>
              <a:cxnLst/>
              <a:rect r="r" b="b" t="t" l="l"/>
              <a:pathLst>
                <a:path h="1495219" w="1495219">
                  <a:moveTo>
                    <a:pt x="1495219" y="0"/>
                  </a:moveTo>
                  <a:lnTo>
                    <a:pt x="0" y="0"/>
                  </a:lnTo>
                  <a:lnTo>
                    <a:pt x="0" y="1495219"/>
                  </a:lnTo>
                  <a:lnTo>
                    <a:pt x="1495219" y="1495219"/>
                  </a:lnTo>
                  <a:lnTo>
                    <a:pt x="1495219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5" id="5"/>
            <p:cNvSpPr/>
            <p:nvPr/>
          </p:nvSpPr>
          <p:spPr>
            <a:xfrm flipH="true">
              <a:off x="0" y="1246658"/>
              <a:ext cx="1024522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75326" y="197533"/>
              <a:ext cx="596806" cy="1100154"/>
            </a:xfrm>
            <a:custGeom>
              <a:avLst/>
              <a:gdLst/>
              <a:ahLst/>
              <a:cxnLst/>
              <a:rect r="r" b="b" t="t" l="l"/>
              <a:pathLst>
                <a:path h="1100154" w="596806">
                  <a:moveTo>
                    <a:pt x="0" y="0"/>
                  </a:moveTo>
                  <a:lnTo>
                    <a:pt x="596806" y="0"/>
                  </a:lnTo>
                  <a:lnTo>
                    <a:pt x="596806" y="1100153"/>
                  </a:lnTo>
                  <a:lnTo>
                    <a:pt x="0" y="1100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true" flipV="false" rot="0">
              <a:off x="2768546" y="197533"/>
              <a:ext cx="574880" cy="1100154"/>
            </a:xfrm>
            <a:custGeom>
              <a:avLst/>
              <a:gdLst/>
              <a:ahLst/>
              <a:cxnLst/>
              <a:rect r="r" b="b" t="t" l="l"/>
              <a:pathLst>
                <a:path h="1100154" w="574880">
                  <a:moveTo>
                    <a:pt x="574880" y="0"/>
                  </a:moveTo>
                  <a:lnTo>
                    <a:pt x="0" y="0"/>
                  </a:lnTo>
                  <a:lnTo>
                    <a:pt x="0" y="1100153"/>
                  </a:lnTo>
                  <a:lnTo>
                    <a:pt x="574880" y="1100153"/>
                  </a:lnTo>
                  <a:lnTo>
                    <a:pt x="57488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5775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37838" y="78528"/>
            <a:ext cx="2734225" cy="117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 spc="-3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promotion délibérée d’idées en dehors de la fenêtre ou à sa “frange externe”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0369" y="2379791"/>
            <a:ext cx="940552" cy="32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 spc="-1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Parler de </a:t>
            </a:r>
          </a:p>
          <a:p>
            <a:pPr algn="ctr">
              <a:lnSpc>
                <a:spcPts val="1284"/>
              </a:lnSpc>
            </a:pPr>
            <a:r>
              <a:rPr lang="en-US" sz="917" spc="-1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“bande de gaza”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07922" y="2379791"/>
            <a:ext cx="940552" cy="329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4"/>
              </a:lnSpc>
            </a:pPr>
            <a:r>
              <a:rPr lang="en-US" sz="917" spc="-1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Parler de “Riviera”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2658" y="84366"/>
            <a:ext cx="2704584" cy="54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5"/>
              </a:lnSpc>
            </a:pPr>
            <a:r>
              <a:rPr lang="en-US" sz="1611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… induit un ajustement de la fenêtre 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4154" y="631728"/>
            <a:ext cx="2865746" cy="1121414"/>
            <a:chOff x="0" y="0"/>
            <a:chExt cx="3820995" cy="149521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1411529" y="0"/>
              <a:ext cx="1514942" cy="1495219"/>
              <a:chOff x="0" y="0"/>
              <a:chExt cx="1022746" cy="1009431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22746" cy="1009431"/>
              </a:xfrm>
              <a:custGeom>
                <a:avLst/>
                <a:gdLst/>
                <a:ahLst/>
                <a:cxnLst/>
                <a:rect r="r" b="b" t="t" l="l"/>
                <a:pathLst>
                  <a:path h="1009431" w="1022746">
                    <a:moveTo>
                      <a:pt x="102207" y="0"/>
                    </a:moveTo>
                    <a:lnTo>
                      <a:pt x="920538" y="0"/>
                    </a:lnTo>
                    <a:cubicBezTo>
                      <a:pt x="947645" y="0"/>
                      <a:pt x="973642" y="10768"/>
                      <a:pt x="992810" y="29936"/>
                    </a:cubicBezTo>
                    <a:cubicBezTo>
                      <a:pt x="1011977" y="49103"/>
                      <a:pt x="1022746" y="75100"/>
                      <a:pt x="1022746" y="102207"/>
                    </a:cubicBezTo>
                    <a:lnTo>
                      <a:pt x="1022746" y="907223"/>
                    </a:lnTo>
                    <a:cubicBezTo>
                      <a:pt x="1022746" y="934330"/>
                      <a:pt x="1011977" y="960327"/>
                      <a:pt x="992810" y="979495"/>
                    </a:cubicBezTo>
                    <a:cubicBezTo>
                      <a:pt x="973642" y="998662"/>
                      <a:pt x="947645" y="1009431"/>
                      <a:pt x="920538" y="1009431"/>
                    </a:cubicBezTo>
                    <a:lnTo>
                      <a:pt x="102207" y="1009431"/>
                    </a:lnTo>
                    <a:cubicBezTo>
                      <a:pt x="75100" y="1009431"/>
                      <a:pt x="49103" y="998662"/>
                      <a:pt x="29936" y="979495"/>
                    </a:cubicBezTo>
                    <a:cubicBezTo>
                      <a:pt x="10768" y="960327"/>
                      <a:pt x="0" y="934330"/>
                      <a:pt x="0" y="907223"/>
                    </a:cubicBezTo>
                    <a:lnTo>
                      <a:pt x="0" y="102207"/>
                    </a:lnTo>
                    <a:cubicBezTo>
                      <a:pt x="0" y="75100"/>
                      <a:pt x="10768" y="49103"/>
                      <a:pt x="29936" y="29936"/>
                    </a:cubicBezTo>
                    <a:cubicBezTo>
                      <a:pt x="49103" y="10768"/>
                      <a:pt x="75100" y="0"/>
                      <a:pt x="1022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dash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1022746" cy="10189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002082" y="0"/>
              <a:ext cx="1514942" cy="1495219"/>
              <a:chOff x="0" y="0"/>
              <a:chExt cx="1022746" cy="100943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22746" cy="1009431"/>
              </a:xfrm>
              <a:custGeom>
                <a:avLst/>
                <a:gdLst/>
                <a:ahLst/>
                <a:cxnLst/>
                <a:rect r="r" b="b" t="t" l="l"/>
                <a:pathLst>
                  <a:path h="1009431" w="1022746">
                    <a:moveTo>
                      <a:pt x="102207" y="0"/>
                    </a:moveTo>
                    <a:lnTo>
                      <a:pt x="920538" y="0"/>
                    </a:lnTo>
                    <a:cubicBezTo>
                      <a:pt x="947645" y="0"/>
                      <a:pt x="973642" y="10768"/>
                      <a:pt x="992810" y="29936"/>
                    </a:cubicBezTo>
                    <a:cubicBezTo>
                      <a:pt x="1011977" y="49103"/>
                      <a:pt x="1022746" y="75100"/>
                      <a:pt x="1022746" y="102207"/>
                    </a:cubicBezTo>
                    <a:lnTo>
                      <a:pt x="1022746" y="907223"/>
                    </a:lnTo>
                    <a:cubicBezTo>
                      <a:pt x="1022746" y="934330"/>
                      <a:pt x="1011977" y="960327"/>
                      <a:pt x="992810" y="979495"/>
                    </a:cubicBezTo>
                    <a:cubicBezTo>
                      <a:pt x="973642" y="998662"/>
                      <a:pt x="947645" y="1009431"/>
                      <a:pt x="920538" y="1009431"/>
                    </a:cubicBezTo>
                    <a:lnTo>
                      <a:pt x="102207" y="1009431"/>
                    </a:lnTo>
                    <a:cubicBezTo>
                      <a:pt x="75100" y="1009431"/>
                      <a:pt x="49103" y="998662"/>
                      <a:pt x="29936" y="979495"/>
                    </a:cubicBezTo>
                    <a:cubicBezTo>
                      <a:pt x="10768" y="960327"/>
                      <a:pt x="0" y="934330"/>
                      <a:pt x="0" y="907223"/>
                    </a:cubicBezTo>
                    <a:lnTo>
                      <a:pt x="0" y="102207"/>
                    </a:lnTo>
                    <a:cubicBezTo>
                      <a:pt x="0" y="75100"/>
                      <a:pt x="10768" y="49103"/>
                      <a:pt x="29936" y="29936"/>
                    </a:cubicBezTo>
                    <a:cubicBezTo>
                      <a:pt x="49103" y="10768"/>
                      <a:pt x="75100" y="0"/>
                      <a:pt x="10220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sq">
                <a:solidFill>
                  <a:srgbClr val="FFFFFF"/>
                </a:solidFill>
                <a:prstDash val="dash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1022746" cy="101895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AutoShape 10" id="10"/>
            <p:cNvSpPr/>
            <p:nvPr/>
          </p:nvSpPr>
          <p:spPr>
            <a:xfrm>
              <a:off x="2926471" y="1200482"/>
              <a:ext cx="894525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AutoShape 11" id="11"/>
            <p:cNvSpPr/>
            <p:nvPr/>
          </p:nvSpPr>
          <p:spPr>
            <a:xfrm flipH="true">
              <a:off x="0" y="1232232"/>
              <a:ext cx="1024522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353334" y="197533"/>
              <a:ext cx="596806" cy="1100154"/>
            </a:xfrm>
            <a:custGeom>
              <a:avLst/>
              <a:gdLst/>
              <a:ahLst/>
              <a:cxnLst/>
              <a:rect r="r" b="b" t="t" l="l"/>
              <a:pathLst>
                <a:path h="1100154" w="596806">
                  <a:moveTo>
                    <a:pt x="0" y="0"/>
                  </a:moveTo>
                  <a:lnTo>
                    <a:pt x="596806" y="0"/>
                  </a:lnTo>
                  <a:lnTo>
                    <a:pt x="596806" y="1100153"/>
                  </a:lnTo>
                  <a:lnTo>
                    <a:pt x="0" y="1100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329665" y="197533"/>
              <a:ext cx="596806" cy="1100154"/>
            </a:xfrm>
            <a:custGeom>
              <a:avLst/>
              <a:gdLst/>
              <a:ahLst/>
              <a:cxnLst/>
              <a:rect r="r" b="b" t="t" l="l"/>
              <a:pathLst>
                <a:path h="1100154" w="596806">
                  <a:moveTo>
                    <a:pt x="0" y="0"/>
                  </a:moveTo>
                  <a:lnTo>
                    <a:pt x="596806" y="0"/>
                  </a:lnTo>
                  <a:lnTo>
                    <a:pt x="596806" y="1100153"/>
                  </a:lnTo>
                  <a:lnTo>
                    <a:pt x="0" y="11001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true" flipV="false" rot="0">
              <a:off x="3042571" y="197533"/>
              <a:ext cx="574880" cy="1100154"/>
            </a:xfrm>
            <a:custGeom>
              <a:avLst/>
              <a:gdLst/>
              <a:ahLst/>
              <a:cxnLst/>
              <a:rect r="r" b="b" t="t" l="l"/>
              <a:pathLst>
                <a:path h="1100154" w="574880">
                  <a:moveTo>
                    <a:pt x="574880" y="0"/>
                  </a:moveTo>
                  <a:lnTo>
                    <a:pt x="0" y="0"/>
                  </a:lnTo>
                  <a:lnTo>
                    <a:pt x="0" y="1100153"/>
                  </a:lnTo>
                  <a:lnTo>
                    <a:pt x="574880" y="1100153"/>
                  </a:lnTo>
                  <a:lnTo>
                    <a:pt x="57488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5775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98134" y="2214852"/>
            <a:ext cx="2407920" cy="36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3"/>
              </a:lnSpc>
            </a:pPr>
            <a:r>
              <a:rPr lang="en-US" sz="1194" spc="-6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Cela rappelle la technique de la porte-au-nez.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430" y="1789117"/>
            <a:ext cx="609328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</a:pPr>
            <a:r>
              <a:rPr lang="en-US" sz="700" spc="-1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Parler de </a:t>
            </a:r>
          </a:p>
          <a:p>
            <a:pPr algn="ctr">
              <a:lnSpc>
                <a:spcPts val="980"/>
              </a:lnSpc>
            </a:pPr>
            <a:r>
              <a:rPr lang="en-US" sz="700" spc="-1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“bande de gaza”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00508" y="1790435"/>
            <a:ext cx="509392" cy="238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"/>
              </a:lnSpc>
            </a:pPr>
            <a:r>
              <a:rPr lang="en-US" sz="699" spc="-1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Parler de “Riviera”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8521" y="1790435"/>
            <a:ext cx="727561" cy="37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"/>
              </a:lnSpc>
            </a:pPr>
            <a:r>
              <a:rPr lang="en-US" sz="709" spc="-1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Envisager la présence des États-Unis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68266" y="2622489"/>
            <a:ext cx="1788070" cy="360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73"/>
              </a:lnSpc>
            </a:pPr>
            <a:r>
              <a:rPr lang="en-US" sz="1194" spc="-8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aussi une technique de négociation.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1521" y="33690"/>
            <a:ext cx="2784112" cy="26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3"/>
              </a:lnSpc>
            </a:pPr>
            <a:r>
              <a:rPr lang="en-US" sz="1545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Exemple de “porte-au-nez”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095" y="511102"/>
            <a:ext cx="2886965" cy="208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7"/>
              </a:lnSpc>
            </a:pPr>
            <a:r>
              <a:rPr lang="en-US" sz="1328" spc="-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augmenter une taxe de 10%,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31521" y="808063"/>
            <a:ext cx="2690299" cy="1155231"/>
            <a:chOff x="0" y="0"/>
            <a:chExt cx="3587065" cy="1540307"/>
          </a:xfrm>
        </p:grpSpPr>
        <p:sp>
          <p:nvSpPr>
            <p:cNvPr name="AutoShape 5" id="5"/>
            <p:cNvSpPr/>
            <p:nvPr/>
          </p:nvSpPr>
          <p:spPr>
            <a:xfrm flipV="true">
              <a:off x="2531648" y="1317965"/>
              <a:ext cx="1055417" cy="0"/>
            </a:xfrm>
            <a:prstGeom prst="line">
              <a:avLst/>
            </a:prstGeom>
            <a:ln cap="flat" w="7125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6" id="6"/>
            <p:cNvSpPr/>
            <p:nvPr/>
          </p:nvSpPr>
          <p:spPr>
            <a:xfrm flipH="true" flipV="false" rot="-5400000">
              <a:off x="1055417" y="0"/>
              <a:ext cx="1540307" cy="1540307"/>
            </a:xfrm>
            <a:custGeom>
              <a:avLst/>
              <a:gdLst/>
              <a:ahLst/>
              <a:cxnLst/>
              <a:rect r="r" b="b" t="t" l="l"/>
              <a:pathLst>
                <a:path h="1540307" w="1540307">
                  <a:moveTo>
                    <a:pt x="1540307" y="0"/>
                  </a:moveTo>
                  <a:lnTo>
                    <a:pt x="0" y="0"/>
                  </a:lnTo>
                  <a:lnTo>
                    <a:pt x="0" y="1540307"/>
                  </a:lnTo>
                  <a:lnTo>
                    <a:pt x="1540307" y="1540307"/>
                  </a:lnTo>
                  <a:lnTo>
                    <a:pt x="1540307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7" id="7"/>
            <p:cNvSpPr/>
            <p:nvPr/>
          </p:nvSpPr>
          <p:spPr>
            <a:xfrm flipH="true">
              <a:off x="0" y="1284251"/>
              <a:ext cx="1055417" cy="0"/>
            </a:xfrm>
            <a:prstGeom prst="line">
              <a:avLst/>
            </a:prstGeom>
            <a:ln cap="flat" w="71254">
              <a:solidFill>
                <a:srgbClr val="FFFFFF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41906" y="184636"/>
              <a:ext cx="614803" cy="1133329"/>
            </a:xfrm>
            <a:custGeom>
              <a:avLst/>
              <a:gdLst/>
              <a:ahLst/>
              <a:cxnLst/>
              <a:rect r="r" b="b" t="t" l="l"/>
              <a:pathLst>
                <a:path h="1133329" w="614803">
                  <a:moveTo>
                    <a:pt x="0" y="0"/>
                  </a:moveTo>
                  <a:lnTo>
                    <a:pt x="614803" y="0"/>
                  </a:lnTo>
                  <a:lnTo>
                    <a:pt x="614803" y="1133329"/>
                  </a:lnTo>
                  <a:lnTo>
                    <a:pt x="0" y="1133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98215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true" flipV="false" rot="0">
              <a:off x="2531648" y="203489"/>
              <a:ext cx="592215" cy="1133329"/>
            </a:xfrm>
            <a:custGeom>
              <a:avLst/>
              <a:gdLst/>
              <a:ahLst/>
              <a:cxnLst/>
              <a:rect r="r" b="b" t="t" l="l"/>
              <a:pathLst>
                <a:path h="1133329" w="592215">
                  <a:moveTo>
                    <a:pt x="592216" y="0"/>
                  </a:moveTo>
                  <a:lnTo>
                    <a:pt x="0" y="0"/>
                  </a:lnTo>
                  <a:lnTo>
                    <a:pt x="0" y="1133329"/>
                  </a:lnTo>
                  <a:lnTo>
                    <a:pt x="592216" y="1133329"/>
                  </a:lnTo>
                  <a:lnTo>
                    <a:pt x="592216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-105775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949197" y="1967033"/>
            <a:ext cx="854337" cy="3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"/>
              </a:lnSpc>
            </a:pPr>
            <a:r>
              <a:rPr lang="en-US" sz="899" spc="-7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Niveau actuel de taxe ACCEPTABLE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82137" y="910626"/>
            <a:ext cx="392724" cy="370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8"/>
              </a:lnSpc>
            </a:pPr>
            <a:r>
              <a:rPr lang="en-US" sz="1056" spc="-2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Taxe </a:t>
            </a:r>
          </a:p>
          <a:p>
            <a:pPr algn="l">
              <a:lnSpc>
                <a:spcPts val="1478"/>
              </a:lnSpc>
            </a:pPr>
            <a:r>
              <a:rPr lang="en-US" sz="1056" spc="-2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+20%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935" y="2486918"/>
            <a:ext cx="2430654" cy="398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27"/>
              </a:lnSpc>
            </a:pPr>
            <a:r>
              <a:rPr lang="en-US" sz="1328" spc="-4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peut être utile d’évoquer une augmentation de 20%.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DAGAVer35RY</dc:identifier>
  <dcterms:modified xsi:type="dcterms:W3CDTF">2011-08-01T06:04:30Z</dcterms:modified>
  <cp:revision>1</cp:revision>
  <dc:title>Fenêtre d’Overton</dc:title>
</cp:coreProperties>
</file>