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3009900" cy="3009900"/>
  <p:notesSz cx="6858000" cy="9144000"/>
  <p:embeddedFontLst>
    <p:embeddedFont>
      <p:font typeface="Rockstone" charset="1" panose="00000000000000000000"/>
      <p:regular r:id="rId20"/>
    </p:embeddedFont>
    <p:embeddedFont>
      <p:font typeface="Lovelo" charset="1" panose="02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.png" Type="http://schemas.openxmlformats.org/officeDocument/2006/relationships/image"/><Relationship Id="rId7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4394" y="583873"/>
            <a:ext cx="1369268" cy="1564878"/>
          </a:xfrm>
          <a:custGeom>
            <a:avLst/>
            <a:gdLst/>
            <a:ahLst/>
            <a:cxnLst/>
            <a:rect r="r" b="b" t="t" l="l"/>
            <a:pathLst>
              <a:path h="1564878" w="1369268">
                <a:moveTo>
                  <a:pt x="0" y="0"/>
                </a:moveTo>
                <a:lnTo>
                  <a:pt x="1369268" y="0"/>
                </a:lnTo>
                <a:lnTo>
                  <a:pt x="1369268" y="1564878"/>
                </a:lnTo>
                <a:lnTo>
                  <a:pt x="0" y="1564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629991"/>
            <a:ext cx="987332" cy="1472643"/>
          </a:xfrm>
          <a:custGeom>
            <a:avLst/>
            <a:gdLst/>
            <a:ahLst/>
            <a:cxnLst/>
            <a:rect r="r" b="b" t="t" l="l"/>
            <a:pathLst>
              <a:path h="1472643" w="987332">
                <a:moveTo>
                  <a:pt x="987332" y="0"/>
                </a:moveTo>
                <a:lnTo>
                  <a:pt x="0" y="0"/>
                </a:lnTo>
                <a:lnTo>
                  <a:pt x="0" y="1472643"/>
                </a:lnTo>
                <a:lnTo>
                  <a:pt x="987332" y="1472643"/>
                </a:lnTo>
                <a:lnTo>
                  <a:pt x="987332" y="0"/>
                </a:lnTo>
                <a:close/>
              </a:path>
            </a:pathLst>
          </a:custGeom>
          <a:blipFill>
            <a:blip r:embed="rId3"/>
            <a:stretch>
              <a:fillRect l="-29479" t="-5038" r="0" b="-1975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06169" y="695616"/>
            <a:ext cx="1161933" cy="1433628"/>
          </a:xfrm>
          <a:custGeom>
            <a:avLst/>
            <a:gdLst/>
            <a:ahLst/>
            <a:cxnLst/>
            <a:rect r="r" b="b" t="t" l="l"/>
            <a:pathLst>
              <a:path h="1433628" w="1161933">
                <a:moveTo>
                  <a:pt x="0" y="0"/>
                </a:moveTo>
                <a:lnTo>
                  <a:pt x="1161933" y="0"/>
                </a:lnTo>
                <a:lnTo>
                  <a:pt x="1161933" y="1433628"/>
                </a:lnTo>
                <a:lnTo>
                  <a:pt x="0" y="14336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7332" y="583873"/>
            <a:ext cx="1203960" cy="944621"/>
          </a:xfrm>
          <a:custGeom>
            <a:avLst/>
            <a:gdLst/>
            <a:ahLst/>
            <a:cxnLst/>
            <a:rect r="r" b="b" t="t" l="l"/>
            <a:pathLst>
              <a:path h="944621" w="1203960">
                <a:moveTo>
                  <a:pt x="0" y="0"/>
                </a:moveTo>
                <a:lnTo>
                  <a:pt x="1203960" y="0"/>
                </a:lnTo>
                <a:lnTo>
                  <a:pt x="1203960" y="944621"/>
                </a:lnTo>
                <a:lnTo>
                  <a:pt x="0" y="9446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2655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147493"/>
            <a:ext cx="3047065" cy="48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6"/>
              </a:lnSpc>
            </a:pPr>
            <a:r>
              <a:rPr lang="en-US" sz="3178" spc="270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le langage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1210" y="2148751"/>
            <a:ext cx="2664644" cy="884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1"/>
              </a:lnSpc>
            </a:pPr>
            <a:r>
              <a:rPr lang="en-US" sz="3193" spc="271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conditionne</a:t>
            </a:r>
          </a:p>
          <a:p>
            <a:pPr algn="ctr">
              <a:lnSpc>
                <a:spcPts val="3161"/>
              </a:lnSpc>
            </a:pPr>
            <a:r>
              <a:rPr lang="en-US" sz="3193" spc="271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nos pensées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45823"/>
            <a:ext cx="1770787" cy="751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"/>
              </a:lnSpc>
            </a:pPr>
            <a:r>
              <a:rPr lang="en-US" sz="1700" spc="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Ne dites plus</a:t>
            </a:r>
          </a:p>
          <a:p>
            <a:pPr algn="ctr">
              <a:lnSpc>
                <a:spcPts val="1972"/>
              </a:lnSpc>
            </a:pPr>
            <a:r>
              <a:rPr lang="en-US" sz="1700" spc="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“Enlever les filtres”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01863" y="2121962"/>
            <a:ext cx="1774465" cy="850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</a:p>
          <a:p>
            <a:pPr algn="ctr">
              <a:lnSpc>
                <a:spcPts val="2131"/>
              </a:lnSpc>
            </a:pPr>
            <a:r>
              <a:rPr lang="en-US" sz="1837" spc="156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“Concentrer les filtres”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749702"/>
            <a:ext cx="1427331" cy="1697059"/>
          </a:xfrm>
          <a:custGeom>
            <a:avLst/>
            <a:gdLst/>
            <a:ahLst/>
            <a:cxnLst/>
            <a:rect r="r" b="b" t="t" l="l"/>
            <a:pathLst>
              <a:path h="1697059" w="1427331">
                <a:moveTo>
                  <a:pt x="0" y="0"/>
                </a:moveTo>
                <a:lnTo>
                  <a:pt x="1427331" y="0"/>
                </a:lnTo>
                <a:lnTo>
                  <a:pt x="1427331" y="1697059"/>
                </a:lnTo>
                <a:lnTo>
                  <a:pt x="0" y="1697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287" t="0" r="-57095" b="-11338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5325" y="521616"/>
            <a:ext cx="1679864" cy="1573399"/>
          </a:xfrm>
          <a:custGeom>
            <a:avLst/>
            <a:gdLst/>
            <a:ahLst/>
            <a:cxnLst/>
            <a:rect r="r" b="b" t="t" l="l"/>
            <a:pathLst>
              <a:path h="1573399" w="1679864">
                <a:moveTo>
                  <a:pt x="0" y="0"/>
                </a:moveTo>
                <a:lnTo>
                  <a:pt x="1679865" y="0"/>
                </a:lnTo>
                <a:lnTo>
                  <a:pt x="1679865" y="1573399"/>
                </a:lnTo>
                <a:lnTo>
                  <a:pt x="0" y="15733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4930" t="0" r="-34757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68291" y="2190475"/>
            <a:ext cx="1641609" cy="25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"/>
              </a:lnSpc>
            </a:pPr>
            <a:r>
              <a:rPr lang="en-US" sz="1700" spc="14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Dites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1048852" y="-138306"/>
            <a:ext cx="1239606" cy="3286511"/>
          </a:xfrm>
          <a:prstGeom prst="line">
            <a:avLst/>
          </a:prstGeom>
          <a:ln cap="flat" w="38100">
            <a:gradFill>
              <a:gsLst>
                <a:gs pos="0">
                  <a:srgbClr val="E7AB4A">
                    <a:alpha val="100000"/>
                  </a:srgbClr>
                </a:gs>
                <a:gs pos="100000">
                  <a:srgbClr val="F8BE5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5258" y="1151891"/>
            <a:ext cx="1700208" cy="1186090"/>
          </a:xfrm>
          <a:custGeom>
            <a:avLst/>
            <a:gdLst/>
            <a:ahLst/>
            <a:cxnLst/>
            <a:rect r="r" b="b" t="t" l="l"/>
            <a:pathLst>
              <a:path h="1186090" w="1700208">
                <a:moveTo>
                  <a:pt x="0" y="0"/>
                </a:moveTo>
                <a:lnTo>
                  <a:pt x="1700208" y="0"/>
                </a:lnTo>
                <a:lnTo>
                  <a:pt x="1700208" y="1186089"/>
                </a:lnTo>
                <a:lnTo>
                  <a:pt x="0" y="11860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52" t="-7554" r="-15168" b="-11629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45498" y="909221"/>
            <a:ext cx="1421057" cy="1347999"/>
          </a:xfrm>
          <a:custGeom>
            <a:avLst/>
            <a:gdLst/>
            <a:ahLst/>
            <a:cxnLst/>
            <a:rect r="r" b="b" t="t" l="l"/>
            <a:pathLst>
              <a:path h="1347999" w="1421057">
                <a:moveTo>
                  <a:pt x="0" y="0"/>
                </a:moveTo>
                <a:lnTo>
                  <a:pt x="1421058" y="0"/>
                </a:lnTo>
                <a:lnTo>
                  <a:pt x="1421058" y="1347999"/>
                </a:lnTo>
                <a:lnTo>
                  <a:pt x="0" y="13479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777" t="0" r="-2151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400304"/>
            <a:ext cx="1770787" cy="751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"/>
              </a:lnSpc>
            </a:pPr>
            <a:r>
              <a:rPr lang="en-US" sz="1700" spc="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Ne dites plus</a:t>
            </a:r>
          </a:p>
          <a:p>
            <a:pPr algn="ctr">
              <a:lnSpc>
                <a:spcPts val="1972"/>
              </a:lnSpc>
            </a:pPr>
            <a:r>
              <a:rPr lang="en-US" sz="1700" spc="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“Modération en ligne”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26245" y="2337980"/>
            <a:ext cx="1483655" cy="25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"/>
              </a:lnSpc>
            </a:pPr>
            <a:r>
              <a:rPr lang="en-US" sz="1700" spc="14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Dites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3163" y="75786"/>
            <a:ext cx="1383082" cy="36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5"/>
              </a:lnSpc>
            </a:pPr>
            <a:r>
              <a:rPr lang="en-US" sz="2159" spc="53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Surtout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76531" y="2556166"/>
            <a:ext cx="1383082" cy="36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5"/>
              </a:lnSpc>
            </a:pPr>
            <a:r>
              <a:rPr lang="en-US" sz="2159" spc="53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“Censure”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1216421" y="-140595"/>
            <a:ext cx="1239606" cy="3286511"/>
          </a:xfrm>
          <a:prstGeom prst="line">
            <a:avLst/>
          </a:prstGeom>
          <a:ln cap="flat" w="38100">
            <a:gradFill>
              <a:gsLst>
                <a:gs pos="0">
                  <a:srgbClr val="E7AB4A">
                    <a:alpha val="100000"/>
                  </a:srgbClr>
                </a:gs>
                <a:gs pos="100000">
                  <a:srgbClr val="F8BE5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659" y="137048"/>
            <a:ext cx="2700960" cy="503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"/>
              </a:lnSpc>
            </a:pPr>
            <a:r>
              <a:rPr lang="en-US" sz="1700" spc="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façon de percevoir</a:t>
            </a:r>
          </a:p>
          <a:p>
            <a:pPr algn="ctr">
              <a:lnSpc>
                <a:spcPts val="1972"/>
              </a:lnSpc>
            </a:pPr>
            <a:r>
              <a:rPr lang="en-US" sz="1700" spc="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les choses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83018" y="541777"/>
            <a:ext cx="1802853" cy="1963108"/>
          </a:xfrm>
          <a:custGeom>
            <a:avLst/>
            <a:gdLst/>
            <a:ahLst/>
            <a:cxnLst/>
            <a:rect r="r" b="b" t="t" l="l"/>
            <a:pathLst>
              <a:path h="1963108" w="1802853">
                <a:moveTo>
                  <a:pt x="0" y="0"/>
                </a:moveTo>
                <a:lnTo>
                  <a:pt x="1802852" y="0"/>
                </a:lnTo>
                <a:lnTo>
                  <a:pt x="1802852" y="1963107"/>
                </a:lnTo>
                <a:lnTo>
                  <a:pt x="0" y="1963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293" t="0" r="-13653" b="-2025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8779" y="1230016"/>
            <a:ext cx="997493" cy="549868"/>
          </a:xfrm>
          <a:custGeom>
            <a:avLst/>
            <a:gdLst/>
            <a:ahLst/>
            <a:cxnLst/>
            <a:rect r="r" b="b" t="t" l="l"/>
            <a:pathLst>
              <a:path h="549868" w="997493">
                <a:moveTo>
                  <a:pt x="0" y="0"/>
                </a:moveTo>
                <a:lnTo>
                  <a:pt x="997493" y="0"/>
                </a:lnTo>
                <a:lnTo>
                  <a:pt x="997493" y="549868"/>
                </a:lnTo>
                <a:lnTo>
                  <a:pt x="0" y="549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7181" y="2580767"/>
            <a:ext cx="2827915" cy="25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"/>
              </a:lnSpc>
            </a:pPr>
            <a:r>
              <a:rPr lang="en-US" sz="1700" spc="14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Dépend du langage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88634"/>
            <a:ext cx="3009900" cy="1234835"/>
          </a:xfrm>
          <a:custGeom>
            <a:avLst/>
            <a:gdLst/>
            <a:ahLst/>
            <a:cxnLst/>
            <a:rect r="r" b="b" t="t" l="l"/>
            <a:pathLst>
              <a:path h="1234835" w="3009900">
                <a:moveTo>
                  <a:pt x="0" y="0"/>
                </a:moveTo>
                <a:lnTo>
                  <a:pt x="3009900" y="0"/>
                </a:lnTo>
                <a:lnTo>
                  <a:pt x="3009900" y="1234835"/>
                </a:lnTo>
                <a:lnTo>
                  <a:pt x="0" y="1234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44" t="-20024" r="-8244" b="-219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00173" y="887533"/>
            <a:ext cx="1498612" cy="1234835"/>
          </a:xfrm>
          <a:custGeom>
            <a:avLst/>
            <a:gdLst/>
            <a:ahLst/>
            <a:cxnLst/>
            <a:rect r="r" b="b" t="t" l="l"/>
            <a:pathLst>
              <a:path h="1234835" w="1498612">
                <a:moveTo>
                  <a:pt x="0" y="0"/>
                </a:moveTo>
                <a:lnTo>
                  <a:pt x="1498612" y="0"/>
                </a:lnTo>
                <a:lnTo>
                  <a:pt x="1498612" y="1234834"/>
                </a:lnTo>
                <a:lnTo>
                  <a:pt x="0" y="12348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8113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2535" y="888634"/>
            <a:ext cx="1498612" cy="1234835"/>
          </a:xfrm>
          <a:custGeom>
            <a:avLst/>
            <a:gdLst/>
            <a:ahLst/>
            <a:cxnLst/>
            <a:rect r="r" b="b" t="t" l="l"/>
            <a:pathLst>
              <a:path h="1234835" w="1498612">
                <a:moveTo>
                  <a:pt x="0" y="0"/>
                </a:moveTo>
                <a:lnTo>
                  <a:pt x="1498611" y="0"/>
                </a:lnTo>
                <a:lnTo>
                  <a:pt x="1498611" y="1234835"/>
                </a:lnTo>
                <a:lnTo>
                  <a:pt x="0" y="12348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81136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659" y="137048"/>
            <a:ext cx="2700960" cy="751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"/>
              </a:lnSpc>
            </a:pPr>
            <a:r>
              <a:rPr lang="en-US" sz="1700" spc="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Sur les réseaux, </a:t>
            </a:r>
          </a:p>
          <a:p>
            <a:pPr algn="ctr">
              <a:lnSpc>
                <a:spcPts val="1972"/>
              </a:lnSpc>
            </a:pPr>
            <a:r>
              <a:rPr lang="en-US" sz="1700" spc="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nos impressions</a:t>
            </a:r>
          </a:p>
          <a:p>
            <a:pPr algn="ctr">
              <a:lnSpc>
                <a:spcPts val="1972"/>
              </a:lnSpc>
            </a:pPr>
            <a:r>
              <a:rPr lang="en-US" sz="1700" spc="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dépendent du climat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4470" y="2184895"/>
            <a:ext cx="2700960" cy="751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"/>
              </a:lnSpc>
            </a:pPr>
            <a:r>
              <a:rPr lang="en-US" sz="1700" spc="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un Climat sain repose sur la modération et le fact-checking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32457" y="888634"/>
            <a:ext cx="1498612" cy="1234835"/>
          </a:xfrm>
          <a:custGeom>
            <a:avLst/>
            <a:gdLst/>
            <a:ahLst/>
            <a:cxnLst/>
            <a:rect r="r" b="b" t="t" l="l"/>
            <a:pathLst>
              <a:path h="1234835" w="1498612">
                <a:moveTo>
                  <a:pt x="0" y="0"/>
                </a:moveTo>
                <a:lnTo>
                  <a:pt x="1498611" y="0"/>
                </a:lnTo>
                <a:lnTo>
                  <a:pt x="1498611" y="1234835"/>
                </a:lnTo>
                <a:lnTo>
                  <a:pt x="0" y="12348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81136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93215">
            <a:off x="1508322" y="651912"/>
            <a:ext cx="1501578" cy="474506"/>
          </a:xfrm>
          <a:custGeom>
            <a:avLst/>
            <a:gdLst/>
            <a:ahLst/>
            <a:cxnLst/>
            <a:rect r="r" b="b" t="t" l="l"/>
            <a:pathLst>
              <a:path h="474506" w="1501578">
                <a:moveTo>
                  <a:pt x="0" y="0"/>
                </a:moveTo>
                <a:lnTo>
                  <a:pt x="1501578" y="0"/>
                </a:lnTo>
                <a:lnTo>
                  <a:pt x="1501578" y="474506"/>
                </a:lnTo>
                <a:lnTo>
                  <a:pt x="0" y="47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214" t="-61728" r="-18357" b="-6385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1427" y="1146218"/>
            <a:ext cx="1336874" cy="1166757"/>
          </a:xfrm>
          <a:custGeom>
            <a:avLst/>
            <a:gdLst/>
            <a:ahLst/>
            <a:cxnLst/>
            <a:rect r="r" b="b" t="t" l="l"/>
            <a:pathLst>
              <a:path h="1166757" w="1336874">
                <a:moveTo>
                  <a:pt x="0" y="0"/>
                </a:moveTo>
                <a:lnTo>
                  <a:pt x="1336875" y="0"/>
                </a:lnTo>
                <a:lnTo>
                  <a:pt x="1336875" y="1166757"/>
                </a:lnTo>
                <a:lnTo>
                  <a:pt x="0" y="11667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5794" r="0" b="-4362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02368" y="2030764"/>
            <a:ext cx="1284641" cy="1048939"/>
          </a:xfrm>
          <a:custGeom>
            <a:avLst/>
            <a:gdLst/>
            <a:ahLst/>
            <a:cxnLst/>
            <a:rect r="r" b="b" t="t" l="l"/>
            <a:pathLst>
              <a:path h="1048939" w="1284641">
                <a:moveTo>
                  <a:pt x="0" y="0"/>
                </a:moveTo>
                <a:lnTo>
                  <a:pt x="1284640" y="0"/>
                </a:lnTo>
                <a:lnTo>
                  <a:pt x="1284640" y="1048939"/>
                </a:lnTo>
                <a:lnTo>
                  <a:pt x="0" y="10489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6094" t="0" r="-44274" b="-3114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4333" y="99812"/>
            <a:ext cx="2761234" cy="32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7"/>
              </a:lnSpc>
            </a:pPr>
            <a:r>
              <a:rPr lang="en-US" sz="1663" spc="2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vous pouvez agir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333" y="2374870"/>
            <a:ext cx="1878035" cy="50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5"/>
              </a:lnSpc>
            </a:pPr>
            <a:r>
              <a:rPr lang="en-US" sz="169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Suivez-moi pour ne rien manquer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333" y="622586"/>
            <a:ext cx="1801973" cy="523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2"/>
              </a:lnSpc>
            </a:pPr>
            <a:r>
              <a:rPr lang="en-US" sz="17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exigez le </a:t>
            </a:r>
          </a:p>
          <a:p>
            <a:pPr algn="l">
              <a:lnSpc>
                <a:spcPts val="2042"/>
              </a:lnSpc>
            </a:pPr>
            <a:r>
              <a:rPr lang="en-US" sz="17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fact-checking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1025" y="1518927"/>
            <a:ext cx="1628875" cy="511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14"/>
              </a:lnSpc>
            </a:pPr>
            <a:r>
              <a:rPr lang="en-US" sz="170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Relisez </a:t>
            </a:r>
            <a:r>
              <a:rPr lang="en-US" sz="1707" u="sng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ltI</a:t>
            </a:r>
            <a:r>
              <a:rPr lang="en-US" sz="170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</a:t>
            </a:r>
          </a:p>
          <a:p>
            <a:pPr algn="l">
              <a:lnSpc>
                <a:spcPts val="2014"/>
              </a:lnSpc>
            </a:pPr>
            <a:r>
              <a:rPr lang="en-US" sz="170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 Klemperer 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9603" y="640984"/>
            <a:ext cx="2030693" cy="1581295"/>
          </a:xfrm>
          <a:custGeom>
            <a:avLst/>
            <a:gdLst/>
            <a:ahLst/>
            <a:cxnLst/>
            <a:rect r="r" b="b" t="t" l="l"/>
            <a:pathLst>
              <a:path h="1581295" w="2030693">
                <a:moveTo>
                  <a:pt x="0" y="0"/>
                </a:moveTo>
                <a:lnTo>
                  <a:pt x="2030694" y="0"/>
                </a:lnTo>
                <a:lnTo>
                  <a:pt x="2030694" y="1581294"/>
                </a:lnTo>
                <a:lnTo>
                  <a:pt x="0" y="15812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277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0859" y="612178"/>
            <a:ext cx="1823591" cy="1610100"/>
          </a:xfrm>
          <a:custGeom>
            <a:avLst/>
            <a:gdLst/>
            <a:ahLst/>
            <a:cxnLst/>
            <a:rect r="r" b="b" t="t" l="l"/>
            <a:pathLst>
              <a:path h="1610100" w="1823591">
                <a:moveTo>
                  <a:pt x="0" y="0"/>
                </a:moveTo>
                <a:lnTo>
                  <a:pt x="1823592" y="0"/>
                </a:lnTo>
                <a:lnTo>
                  <a:pt x="1823592" y="1610100"/>
                </a:lnTo>
                <a:lnTo>
                  <a:pt x="0" y="1610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241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489603" y="640984"/>
            <a:ext cx="534691" cy="533355"/>
          </a:xfrm>
          <a:custGeom>
            <a:avLst/>
            <a:gdLst/>
            <a:ahLst/>
            <a:cxnLst/>
            <a:rect r="r" b="b" t="t" l="l"/>
            <a:pathLst>
              <a:path h="533355" w="534691">
                <a:moveTo>
                  <a:pt x="534692" y="0"/>
                </a:moveTo>
                <a:lnTo>
                  <a:pt x="0" y="0"/>
                </a:lnTo>
                <a:lnTo>
                  <a:pt x="0" y="533355"/>
                </a:lnTo>
                <a:lnTo>
                  <a:pt x="534692" y="533355"/>
                </a:lnTo>
                <a:lnTo>
                  <a:pt x="53469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29714" y="717087"/>
            <a:ext cx="470182" cy="457252"/>
          </a:xfrm>
          <a:custGeom>
            <a:avLst/>
            <a:gdLst/>
            <a:ahLst/>
            <a:cxnLst/>
            <a:rect r="r" b="b" t="t" l="l"/>
            <a:pathLst>
              <a:path h="457252" w="470182">
                <a:moveTo>
                  <a:pt x="0" y="0"/>
                </a:moveTo>
                <a:lnTo>
                  <a:pt x="470181" y="0"/>
                </a:lnTo>
                <a:lnTo>
                  <a:pt x="470181" y="457252"/>
                </a:lnTo>
                <a:lnTo>
                  <a:pt x="0" y="4572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9018" y="1291228"/>
            <a:ext cx="671864" cy="772528"/>
          </a:xfrm>
          <a:custGeom>
            <a:avLst/>
            <a:gdLst/>
            <a:ahLst/>
            <a:cxnLst/>
            <a:rect r="r" b="b" t="t" l="l"/>
            <a:pathLst>
              <a:path h="772528" w="671864">
                <a:moveTo>
                  <a:pt x="0" y="0"/>
                </a:moveTo>
                <a:lnTo>
                  <a:pt x="671864" y="0"/>
                </a:lnTo>
                <a:lnTo>
                  <a:pt x="671864" y="772528"/>
                </a:lnTo>
                <a:lnTo>
                  <a:pt x="0" y="7725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0659" y="137048"/>
            <a:ext cx="2700960" cy="503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"/>
              </a:lnSpc>
            </a:pPr>
            <a:r>
              <a:rPr lang="en-US" sz="1700" spc="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Les représentations mentales dépendent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0990" y="2291554"/>
            <a:ext cx="2273343" cy="503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"/>
              </a:lnSpc>
            </a:pPr>
            <a:r>
              <a:rPr lang="en-US" sz="1700" spc="14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Des catégories linguistiques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329" y="139478"/>
            <a:ext cx="2859241" cy="445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4"/>
              </a:lnSpc>
            </a:pPr>
            <a:r>
              <a:rPr lang="en-US" sz="1521" spc="38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C’est l’hypothèse défendue par Edward sapir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115" y="2387620"/>
            <a:ext cx="2927669" cy="46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1"/>
              </a:lnSpc>
            </a:pPr>
            <a:r>
              <a:rPr lang="en-US" sz="1561" spc="3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Et reprise par son disciple benjamin Lee Whorf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89603" y="640984"/>
            <a:ext cx="2030693" cy="1581295"/>
          </a:xfrm>
          <a:custGeom>
            <a:avLst/>
            <a:gdLst/>
            <a:ahLst/>
            <a:cxnLst/>
            <a:rect r="r" b="b" t="t" l="l"/>
            <a:pathLst>
              <a:path h="1581295" w="2030693">
                <a:moveTo>
                  <a:pt x="0" y="0"/>
                </a:moveTo>
                <a:lnTo>
                  <a:pt x="2030694" y="0"/>
                </a:lnTo>
                <a:lnTo>
                  <a:pt x="2030694" y="1581294"/>
                </a:lnTo>
                <a:lnTo>
                  <a:pt x="0" y="15812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277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0859" y="612178"/>
            <a:ext cx="1823591" cy="1610100"/>
          </a:xfrm>
          <a:custGeom>
            <a:avLst/>
            <a:gdLst/>
            <a:ahLst/>
            <a:cxnLst/>
            <a:rect r="r" b="b" t="t" l="l"/>
            <a:pathLst>
              <a:path h="1610100" w="1823591">
                <a:moveTo>
                  <a:pt x="0" y="0"/>
                </a:moveTo>
                <a:lnTo>
                  <a:pt x="1823592" y="0"/>
                </a:lnTo>
                <a:lnTo>
                  <a:pt x="1823592" y="1610100"/>
                </a:lnTo>
                <a:lnTo>
                  <a:pt x="0" y="1610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241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0" y="629991"/>
            <a:ext cx="987332" cy="1472643"/>
          </a:xfrm>
          <a:custGeom>
            <a:avLst/>
            <a:gdLst/>
            <a:ahLst/>
            <a:cxnLst/>
            <a:rect r="r" b="b" t="t" l="l"/>
            <a:pathLst>
              <a:path h="1472643" w="987332">
                <a:moveTo>
                  <a:pt x="987332" y="0"/>
                </a:moveTo>
                <a:lnTo>
                  <a:pt x="0" y="0"/>
                </a:lnTo>
                <a:lnTo>
                  <a:pt x="0" y="1472643"/>
                </a:lnTo>
                <a:lnTo>
                  <a:pt x="987332" y="1472643"/>
                </a:lnTo>
                <a:lnTo>
                  <a:pt x="987332" y="0"/>
                </a:lnTo>
                <a:close/>
              </a:path>
            </a:pathLst>
          </a:custGeom>
          <a:blipFill>
            <a:blip r:embed="rId6"/>
            <a:stretch>
              <a:fillRect l="-29479" t="-5038" r="0" b="-1975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06169" y="695616"/>
            <a:ext cx="1161933" cy="1433628"/>
          </a:xfrm>
          <a:custGeom>
            <a:avLst/>
            <a:gdLst/>
            <a:ahLst/>
            <a:cxnLst/>
            <a:rect r="r" b="b" t="t" l="l"/>
            <a:pathLst>
              <a:path h="1433628" w="1161933">
                <a:moveTo>
                  <a:pt x="0" y="0"/>
                </a:moveTo>
                <a:lnTo>
                  <a:pt x="1161933" y="0"/>
                </a:lnTo>
                <a:lnTo>
                  <a:pt x="1161933" y="1433628"/>
                </a:lnTo>
                <a:lnTo>
                  <a:pt x="0" y="14336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8165" y="518538"/>
            <a:ext cx="3506230" cy="1753115"/>
          </a:xfrm>
          <a:custGeom>
            <a:avLst/>
            <a:gdLst/>
            <a:ahLst/>
            <a:cxnLst/>
            <a:rect r="r" b="b" t="t" l="l"/>
            <a:pathLst>
              <a:path h="1753115" w="3506230">
                <a:moveTo>
                  <a:pt x="0" y="0"/>
                </a:moveTo>
                <a:lnTo>
                  <a:pt x="3506230" y="0"/>
                </a:lnTo>
                <a:lnTo>
                  <a:pt x="3506230" y="1753115"/>
                </a:lnTo>
                <a:lnTo>
                  <a:pt x="0" y="17531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659" y="137048"/>
            <a:ext cx="2700960" cy="25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"/>
              </a:lnSpc>
            </a:pPr>
            <a:r>
              <a:rPr lang="en-US" sz="1700" spc="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Façonner le langage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0993" y="2396856"/>
            <a:ext cx="2827915" cy="503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"/>
              </a:lnSpc>
            </a:pPr>
            <a:r>
              <a:rPr lang="en-US" sz="1700" spc="14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permet de façonner la pensée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3799">
            <a:off x="257080" y="1002494"/>
            <a:ext cx="889138" cy="973370"/>
          </a:xfrm>
          <a:custGeom>
            <a:avLst/>
            <a:gdLst/>
            <a:ahLst/>
            <a:cxnLst/>
            <a:rect r="r" b="b" t="t" l="l"/>
            <a:pathLst>
              <a:path h="973370" w="889138">
                <a:moveTo>
                  <a:pt x="0" y="0"/>
                </a:moveTo>
                <a:lnTo>
                  <a:pt x="889138" y="0"/>
                </a:lnTo>
                <a:lnTo>
                  <a:pt x="889138" y="973370"/>
                </a:lnTo>
                <a:lnTo>
                  <a:pt x="0" y="973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831" r="0" b="-4023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0515" y="740997"/>
            <a:ext cx="1693361" cy="1442216"/>
          </a:xfrm>
          <a:custGeom>
            <a:avLst/>
            <a:gdLst/>
            <a:ahLst/>
            <a:cxnLst/>
            <a:rect r="r" b="b" t="t" l="l"/>
            <a:pathLst>
              <a:path h="1442216" w="1693361">
                <a:moveTo>
                  <a:pt x="0" y="0"/>
                </a:moveTo>
                <a:lnTo>
                  <a:pt x="1693361" y="0"/>
                </a:lnTo>
                <a:lnTo>
                  <a:pt x="1693361" y="1442216"/>
                </a:lnTo>
                <a:lnTo>
                  <a:pt x="0" y="14422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6793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659" y="137048"/>
            <a:ext cx="2700960" cy="751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"/>
              </a:lnSpc>
            </a:pPr>
            <a:r>
              <a:rPr lang="en-US" sz="1700" spc="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Dans </a:t>
            </a:r>
            <a:r>
              <a:rPr lang="en-US" sz="1700" spc="42" u="sng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lingua tertii imperii</a:t>
            </a:r>
            <a:r>
              <a:rPr lang="en-US" sz="1700" spc="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, le philologue Viktor Klemperer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993" y="2183213"/>
            <a:ext cx="2827915" cy="751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"/>
              </a:lnSpc>
            </a:pPr>
            <a:r>
              <a:rPr lang="en-US" sz="1700" spc="14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Explique que les vocables installent une ambiance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40984"/>
            <a:ext cx="2968013" cy="2368916"/>
          </a:xfrm>
          <a:custGeom>
            <a:avLst/>
            <a:gdLst/>
            <a:ahLst/>
            <a:cxnLst/>
            <a:rect r="r" b="b" t="t" l="l"/>
            <a:pathLst>
              <a:path h="2368916" w="2968013">
                <a:moveTo>
                  <a:pt x="0" y="0"/>
                </a:moveTo>
                <a:lnTo>
                  <a:pt x="2968013" y="0"/>
                </a:lnTo>
                <a:lnTo>
                  <a:pt x="2968013" y="2368916"/>
                </a:lnTo>
                <a:lnTo>
                  <a:pt x="0" y="2368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294" r="0" b="-7431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05546" y="465480"/>
            <a:ext cx="1207680" cy="710596"/>
          </a:xfrm>
          <a:custGeom>
            <a:avLst/>
            <a:gdLst/>
            <a:ahLst/>
            <a:cxnLst/>
            <a:rect r="r" b="b" t="t" l="l"/>
            <a:pathLst>
              <a:path h="710596" w="1207680">
                <a:moveTo>
                  <a:pt x="0" y="0"/>
                </a:moveTo>
                <a:lnTo>
                  <a:pt x="1207679" y="0"/>
                </a:lnTo>
                <a:lnTo>
                  <a:pt x="1207679" y="710596"/>
                </a:lnTo>
                <a:lnTo>
                  <a:pt x="0" y="7105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5977" r="-78474" b="-27929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9232" y="137048"/>
            <a:ext cx="2420153" cy="503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2"/>
              </a:lnSpc>
            </a:pPr>
            <a:r>
              <a:rPr lang="en-US" sz="1700" spc="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Une ambiance brune en l’occurrence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601" y="888634"/>
            <a:ext cx="2957075" cy="1478537"/>
          </a:xfrm>
          <a:custGeom>
            <a:avLst/>
            <a:gdLst/>
            <a:ahLst/>
            <a:cxnLst/>
            <a:rect r="r" b="b" t="t" l="l"/>
            <a:pathLst>
              <a:path h="1478537" w="2957075">
                <a:moveTo>
                  <a:pt x="0" y="0"/>
                </a:moveTo>
                <a:lnTo>
                  <a:pt x="2957075" y="0"/>
                </a:lnTo>
                <a:lnTo>
                  <a:pt x="2957075" y="1478537"/>
                </a:lnTo>
                <a:lnTo>
                  <a:pt x="0" y="14785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659" y="137048"/>
            <a:ext cx="2700960" cy="751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"/>
              </a:lnSpc>
            </a:pPr>
            <a:r>
              <a:rPr lang="en-US" sz="1700" spc="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Les mots conditionnent ce que nous comprenons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0993" y="2396856"/>
            <a:ext cx="2827915" cy="503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"/>
              </a:lnSpc>
            </a:pPr>
            <a:r>
              <a:rPr lang="en-US" sz="1700" spc="14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C’est toujours vrai en 2025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55196" y="866710"/>
            <a:ext cx="1875138" cy="1500461"/>
          </a:xfrm>
          <a:custGeom>
            <a:avLst/>
            <a:gdLst/>
            <a:ahLst/>
            <a:cxnLst/>
            <a:rect r="r" b="b" t="t" l="l"/>
            <a:pathLst>
              <a:path h="1500461" w="1875138">
                <a:moveTo>
                  <a:pt x="0" y="0"/>
                </a:moveTo>
                <a:lnTo>
                  <a:pt x="1875138" y="0"/>
                </a:lnTo>
                <a:lnTo>
                  <a:pt x="1875138" y="1500461"/>
                </a:lnTo>
                <a:lnTo>
                  <a:pt x="0" y="15004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69" t="-5972" r="-4424" b="-70977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787779"/>
            <a:ext cx="1209448" cy="1803937"/>
          </a:xfrm>
          <a:custGeom>
            <a:avLst/>
            <a:gdLst/>
            <a:ahLst/>
            <a:cxnLst/>
            <a:rect r="r" b="b" t="t" l="l"/>
            <a:pathLst>
              <a:path h="1803937" w="1209448">
                <a:moveTo>
                  <a:pt x="1209448" y="0"/>
                </a:moveTo>
                <a:lnTo>
                  <a:pt x="0" y="0"/>
                </a:lnTo>
                <a:lnTo>
                  <a:pt x="0" y="1803937"/>
                </a:lnTo>
                <a:lnTo>
                  <a:pt x="1209448" y="1803937"/>
                </a:lnTo>
                <a:lnTo>
                  <a:pt x="1209448" y="0"/>
                </a:lnTo>
                <a:close/>
              </a:path>
            </a:pathLst>
          </a:custGeom>
          <a:blipFill>
            <a:blip r:embed="rId2"/>
            <a:stretch>
              <a:fillRect l="-29479" t="-5038" r="0" b="-1975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1572" y="415342"/>
            <a:ext cx="1597390" cy="1826988"/>
          </a:xfrm>
          <a:custGeom>
            <a:avLst/>
            <a:gdLst/>
            <a:ahLst/>
            <a:cxnLst/>
            <a:rect r="r" b="b" t="t" l="l"/>
            <a:pathLst>
              <a:path h="1826988" w="1597390">
                <a:moveTo>
                  <a:pt x="0" y="0"/>
                </a:moveTo>
                <a:lnTo>
                  <a:pt x="1597390" y="0"/>
                </a:lnTo>
                <a:lnTo>
                  <a:pt x="1597390" y="1826987"/>
                </a:lnTo>
                <a:lnTo>
                  <a:pt x="0" y="18269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3758" t="0" r="-2936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163374"/>
            <a:ext cx="1770787" cy="503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"/>
              </a:lnSpc>
            </a:pPr>
            <a:r>
              <a:rPr lang="en-US" sz="1700" spc="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Ne dites plus</a:t>
            </a:r>
          </a:p>
          <a:p>
            <a:pPr algn="ctr">
              <a:lnSpc>
                <a:spcPts val="1972"/>
              </a:lnSpc>
            </a:pPr>
            <a:r>
              <a:rPr lang="en-US" sz="1700" spc="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“vérificateur”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83801" y="2255751"/>
            <a:ext cx="1710627" cy="625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7"/>
              </a:lnSpc>
            </a:pPr>
          </a:p>
          <a:p>
            <a:pPr algn="ctr">
              <a:lnSpc>
                <a:spcPts val="2297"/>
              </a:lnSpc>
            </a:pPr>
            <a:r>
              <a:rPr lang="en-US" sz="1980" spc="168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“censeur”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41572" y="2335430"/>
            <a:ext cx="1468328" cy="25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"/>
              </a:lnSpc>
            </a:pPr>
            <a:r>
              <a:rPr lang="en-US" sz="1700" spc="14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Dites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981684" y="-138306"/>
            <a:ext cx="1239606" cy="3286511"/>
          </a:xfrm>
          <a:prstGeom prst="line">
            <a:avLst/>
          </a:prstGeom>
          <a:ln cap="flat" w="38100">
            <a:gradFill>
              <a:gsLst>
                <a:gs pos="0">
                  <a:srgbClr val="E7AB4A">
                    <a:alpha val="100000"/>
                  </a:srgbClr>
                </a:gs>
                <a:gs pos="100000">
                  <a:srgbClr val="F8BE5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3022" y="1835048"/>
            <a:ext cx="2137459" cy="1164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3"/>
              </a:lnSpc>
            </a:pPr>
          </a:p>
          <a:p>
            <a:pPr algn="ctr">
              <a:lnSpc>
                <a:spcPts val="2223"/>
              </a:lnSpc>
            </a:pPr>
            <a:r>
              <a:rPr lang="en-US" sz="1916" spc="162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“Rétablir </a:t>
            </a:r>
          </a:p>
          <a:p>
            <a:pPr algn="ctr">
              <a:lnSpc>
                <a:spcPts val="2223"/>
              </a:lnSpc>
            </a:pPr>
            <a:r>
              <a:rPr lang="en-US" sz="1916" spc="162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la liberté d’expression”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0" y="1037387"/>
            <a:ext cx="1205564" cy="1671523"/>
          </a:xfrm>
          <a:custGeom>
            <a:avLst/>
            <a:gdLst/>
            <a:ahLst/>
            <a:cxnLst/>
            <a:rect r="r" b="b" t="t" l="l"/>
            <a:pathLst>
              <a:path h="1671523" w="1205564">
                <a:moveTo>
                  <a:pt x="1205564" y="0"/>
                </a:moveTo>
                <a:lnTo>
                  <a:pt x="0" y="0"/>
                </a:lnTo>
                <a:lnTo>
                  <a:pt x="0" y="1671523"/>
                </a:lnTo>
                <a:lnTo>
                  <a:pt x="1205564" y="1671523"/>
                </a:lnTo>
                <a:lnTo>
                  <a:pt x="1205564" y="0"/>
                </a:lnTo>
                <a:close/>
              </a:path>
            </a:pathLst>
          </a:custGeom>
          <a:blipFill>
            <a:blip r:embed="rId2"/>
            <a:stretch>
              <a:fillRect l="-12374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4535" y="84397"/>
            <a:ext cx="1275365" cy="1670060"/>
          </a:xfrm>
          <a:custGeom>
            <a:avLst/>
            <a:gdLst/>
            <a:ahLst/>
            <a:cxnLst/>
            <a:rect r="r" b="b" t="t" l="l"/>
            <a:pathLst>
              <a:path h="1670060" w="1275365">
                <a:moveTo>
                  <a:pt x="0" y="0"/>
                </a:moveTo>
                <a:lnTo>
                  <a:pt x="1275365" y="0"/>
                </a:lnTo>
                <a:lnTo>
                  <a:pt x="1275365" y="1670060"/>
                </a:lnTo>
                <a:lnTo>
                  <a:pt x="0" y="16700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293" t="0" r="-13653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36252" y="84397"/>
            <a:ext cx="1770787" cy="999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"/>
              </a:lnSpc>
            </a:pPr>
            <a:r>
              <a:rPr lang="en-US" sz="1700" spc="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Ne dites plus</a:t>
            </a:r>
          </a:p>
          <a:p>
            <a:pPr algn="ctr">
              <a:lnSpc>
                <a:spcPts val="1972"/>
              </a:lnSpc>
            </a:pPr>
            <a:r>
              <a:rPr lang="en-US" sz="1700" spc="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“Laisser libre cours à la haine”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3912" y="1873148"/>
            <a:ext cx="1895679" cy="25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"/>
              </a:lnSpc>
            </a:pPr>
            <a:r>
              <a:rPr lang="en-US" sz="1700" spc="14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Dites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1062863" y="-167663"/>
            <a:ext cx="886133" cy="3307094"/>
          </a:xfrm>
          <a:prstGeom prst="line">
            <a:avLst/>
          </a:prstGeom>
          <a:ln cap="flat" w="38100">
            <a:gradFill>
              <a:gsLst>
                <a:gs pos="0">
                  <a:srgbClr val="E7AB4A">
                    <a:alpha val="100000"/>
                  </a:srgbClr>
                </a:gs>
                <a:gs pos="100000">
                  <a:srgbClr val="F8BE5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DAGbowX2K78</dc:identifier>
  <dcterms:modified xsi:type="dcterms:W3CDTF">2011-08-01T06:04:30Z</dcterms:modified>
  <cp:revision>1</cp:revision>
  <dc:title>Langage conditionné nos pensées </dc:title>
</cp:coreProperties>
</file>