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3009900" cy="3009900"/>
  <p:notesSz cx="6858000" cy="9144000"/>
  <p:embeddedFontLst>
    <p:embeddedFont>
      <p:font typeface="Rockstone" charset="1" panose="00000000000000000000"/>
      <p:regular r:id="rId20"/>
    </p:embeddedFont>
    <p:embeddedFont>
      <p:font typeface="Lovelo" charset="1" panose="02000000000000000000"/>
      <p:regular r:id="rId21"/>
    </p:embeddedFont>
    <p:embeddedFont>
      <p:font typeface="Six Hands Marker" charset="1" panose="03050502040202030505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0990" y="808418"/>
            <a:ext cx="2486883" cy="1392204"/>
          </a:xfrm>
          <a:custGeom>
            <a:avLst/>
            <a:gdLst/>
            <a:ahLst/>
            <a:cxnLst/>
            <a:rect r="r" b="b" t="t" l="l"/>
            <a:pathLst>
              <a:path h="1392204" w="2486883">
                <a:moveTo>
                  <a:pt x="0" y="0"/>
                </a:moveTo>
                <a:lnTo>
                  <a:pt x="2486883" y="0"/>
                </a:lnTo>
                <a:lnTo>
                  <a:pt x="2486883" y="1392204"/>
                </a:lnTo>
                <a:lnTo>
                  <a:pt x="0" y="139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70" t="0" r="-18929" b="-365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610" y="92108"/>
            <a:ext cx="2846681" cy="75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749" spc="294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La persuasion paradoxale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610" y="2200622"/>
            <a:ext cx="2846681" cy="67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8"/>
              </a:lnSpc>
            </a:pPr>
            <a:r>
              <a:rPr lang="en-US" sz="2478" spc="26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Pour modifier </a:t>
            </a:r>
          </a:p>
          <a:p>
            <a:pPr algn="ctr">
              <a:lnSpc>
                <a:spcPts val="2378"/>
              </a:lnSpc>
            </a:pPr>
            <a:r>
              <a:rPr lang="en-US" sz="2478" spc="26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comportement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607" y="757139"/>
            <a:ext cx="2139994" cy="1555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328" spc="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Parce qu’un message qui n’est pas cohérent avec nos croyances est rejeté d’emblée.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328" spc="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le principe </a:t>
            </a:r>
          </a:p>
          <a:p>
            <a:pPr algn="l">
              <a:lnSpc>
                <a:spcPts val="1540"/>
              </a:lnSpc>
            </a:pPr>
            <a:r>
              <a:rPr lang="en-US" sz="1328" spc="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la fenêtre d’overton.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0839" y="1719455"/>
            <a:ext cx="876644" cy="1290445"/>
          </a:xfrm>
          <a:custGeom>
            <a:avLst/>
            <a:gdLst/>
            <a:ahLst/>
            <a:cxnLst/>
            <a:rect r="r" b="b" t="t" l="l"/>
            <a:pathLst>
              <a:path h="1290445" w="876644">
                <a:moveTo>
                  <a:pt x="0" y="0"/>
                </a:moveTo>
                <a:lnTo>
                  <a:pt x="876644" y="0"/>
                </a:lnTo>
                <a:lnTo>
                  <a:pt x="876644" y="1290445"/>
                </a:lnTo>
                <a:lnTo>
                  <a:pt x="0" y="129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874" t="-4513" r="-3846" b="-237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44513" y="1611420"/>
            <a:ext cx="964397" cy="1398480"/>
            <a:chOff x="0" y="0"/>
            <a:chExt cx="868093" cy="12588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8093" cy="1258828"/>
            </a:xfrm>
            <a:custGeom>
              <a:avLst/>
              <a:gdLst/>
              <a:ahLst/>
              <a:cxnLst/>
              <a:rect r="r" b="b" t="t" l="l"/>
              <a:pathLst>
                <a:path h="1258828" w="868093">
                  <a:moveTo>
                    <a:pt x="120416" y="0"/>
                  </a:moveTo>
                  <a:lnTo>
                    <a:pt x="747677" y="0"/>
                  </a:lnTo>
                  <a:cubicBezTo>
                    <a:pt x="779613" y="0"/>
                    <a:pt x="810241" y="12687"/>
                    <a:pt x="832823" y="35269"/>
                  </a:cubicBezTo>
                  <a:cubicBezTo>
                    <a:pt x="855406" y="57851"/>
                    <a:pt x="868093" y="88480"/>
                    <a:pt x="868093" y="120416"/>
                  </a:cubicBezTo>
                  <a:lnTo>
                    <a:pt x="868093" y="1138412"/>
                  </a:lnTo>
                  <a:cubicBezTo>
                    <a:pt x="868093" y="1204916"/>
                    <a:pt x="814180" y="1258828"/>
                    <a:pt x="747677" y="1258828"/>
                  </a:cubicBezTo>
                  <a:lnTo>
                    <a:pt x="120416" y="1258828"/>
                  </a:lnTo>
                  <a:cubicBezTo>
                    <a:pt x="53912" y="1258828"/>
                    <a:pt x="0" y="1204916"/>
                    <a:pt x="0" y="1138412"/>
                  </a:cubicBezTo>
                  <a:lnTo>
                    <a:pt x="0" y="120416"/>
                  </a:lnTo>
                  <a:cubicBezTo>
                    <a:pt x="0" y="53912"/>
                    <a:pt x="53912" y="0"/>
                    <a:pt x="1204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868093" cy="1268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0607" y="77713"/>
            <a:ext cx="2568303" cy="6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3"/>
              </a:lnSpc>
            </a:pPr>
            <a:r>
              <a:rPr lang="en-US" sz="1390" spc="34">
                <a:solidFill>
                  <a:srgbClr val="39FF9F"/>
                </a:solidFill>
                <a:latin typeface="Lovelo"/>
                <a:ea typeface="Lovelo"/>
                <a:cs typeface="Lovelo"/>
                <a:sym typeface="Lovelo"/>
              </a:rPr>
              <a:t>Pourquoi une attitude paradoxale fonctionne mieux ?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192502" y="2727955"/>
            <a:ext cx="1551581" cy="3510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2677071" y="2702723"/>
            <a:ext cx="232479" cy="123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-95121">
            <a:off x="432897" y="2413112"/>
            <a:ext cx="1159746" cy="27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"/>
              </a:lnSpc>
            </a:pPr>
            <a:r>
              <a:rPr lang="en-US" sz="893" spc="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Ça vous dit quelque chose 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607" y="2106930"/>
            <a:ext cx="1727841" cy="218503"/>
            <a:chOff x="0" y="0"/>
            <a:chExt cx="1555300" cy="196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5300" cy="196683"/>
            </a:xfrm>
            <a:custGeom>
              <a:avLst/>
              <a:gdLst/>
              <a:ahLst/>
              <a:cxnLst/>
              <a:rect r="r" b="b" t="t" l="l"/>
              <a:pathLst>
                <a:path h="196683" w="1555300">
                  <a:moveTo>
                    <a:pt x="67210" y="0"/>
                  </a:moveTo>
                  <a:lnTo>
                    <a:pt x="1488089" y="0"/>
                  </a:lnTo>
                  <a:cubicBezTo>
                    <a:pt x="1525208" y="0"/>
                    <a:pt x="1555300" y="30091"/>
                    <a:pt x="1555300" y="67210"/>
                  </a:cubicBezTo>
                  <a:lnTo>
                    <a:pt x="1555300" y="129473"/>
                  </a:lnTo>
                  <a:cubicBezTo>
                    <a:pt x="1555300" y="147298"/>
                    <a:pt x="1548218" y="164394"/>
                    <a:pt x="1535614" y="176998"/>
                  </a:cubicBezTo>
                  <a:cubicBezTo>
                    <a:pt x="1523010" y="189602"/>
                    <a:pt x="1505914" y="196683"/>
                    <a:pt x="1488089" y="196683"/>
                  </a:cubicBezTo>
                  <a:lnTo>
                    <a:pt x="67210" y="196683"/>
                  </a:lnTo>
                  <a:cubicBezTo>
                    <a:pt x="49385" y="196683"/>
                    <a:pt x="32290" y="189602"/>
                    <a:pt x="19685" y="176998"/>
                  </a:cubicBezTo>
                  <a:cubicBezTo>
                    <a:pt x="7081" y="164394"/>
                    <a:pt x="0" y="147298"/>
                    <a:pt x="0" y="129473"/>
                  </a:cubicBezTo>
                  <a:lnTo>
                    <a:pt x="0" y="67210"/>
                  </a:lnTo>
                  <a:cubicBezTo>
                    <a:pt x="0" y="49385"/>
                    <a:pt x="7081" y="32290"/>
                    <a:pt x="19685" y="19685"/>
                  </a:cubicBezTo>
                  <a:cubicBezTo>
                    <a:pt x="32290" y="7081"/>
                    <a:pt x="49385" y="0"/>
                    <a:pt x="6721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555300" cy="206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401" y="2359890"/>
            <a:ext cx="1404998" cy="186937"/>
            <a:chOff x="0" y="0"/>
            <a:chExt cx="1264696" cy="168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4696" cy="168270"/>
            </a:xfrm>
            <a:custGeom>
              <a:avLst/>
              <a:gdLst/>
              <a:ahLst/>
              <a:cxnLst/>
              <a:rect r="r" b="b" t="t" l="l"/>
              <a:pathLst>
                <a:path h="168270" w="1264696">
                  <a:moveTo>
                    <a:pt x="82654" y="0"/>
                  </a:moveTo>
                  <a:lnTo>
                    <a:pt x="1182042" y="0"/>
                  </a:lnTo>
                  <a:cubicBezTo>
                    <a:pt x="1227690" y="0"/>
                    <a:pt x="1264696" y="37005"/>
                    <a:pt x="1264696" y="82654"/>
                  </a:cubicBezTo>
                  <a:lnTo>
                    <a:pt x="1264696" y="85615"/>
                  </a:lnTo>
                  <a:cubicBezTo>
                    <a:pt x="1264696" y="107537"/>
                    <a:pt x="1255988" y="128560"/>
                    <a:pt x="1240487" y="144061"/>
                  </a:cubicBezTo>
                  <a:cubicBezTo>
                    <a:pt x="1224986" y="159561"/>
                    <a:pt x="1203963" y="168270"/>
                    <a:pt x="1182042" y="168270"/>
                  </a:cubicBezTo>
                  <a:lnTo>
                    <a:pt x="82654" y="168270"/>
                  </a:lnTo>
                  <a:cubicBezTo>
                    <a:pt x="60733" y="168270"/>
                    <a:pt x="39709" y="159561"/>
                    <a:pt x="24209" y="144061"/>
                  </a:cubicBezTo>
                  <a:cubicBezTo>
                    <a:pt x="8708" y="128560"/>
                    <a:pt x="0" y="107537"/>
                    <a:pt x="0" y="85615"/>
                  </a:cubicBezTo>
                  <a:lnTo>
                    <a:pt x="0" y="82654"/>
                  </a:lnTo>
                  <a:cubicBezTo>
                    <a:pt x="0" y="60733"/>
                    <a:pt x="8708" y="39709"/>
                    <a:pt x="24209" y="24209"/>
                  </a:cubicBezTo>
                  <a:cubicBezTo>
                    <a:pt x="39709" y="8708"/>
                    <a:pt x="60733" y="0"/>
                    <a:pt x="82654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264696" cy="17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4169" y="426694"/>
            <a:ext cx="2690023" cy="236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373" spc="137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“L’approche par la pensée paradoxale a pour but d’amener les individus à percevoir leurs croyances sociétales ou la situation comme invraisemblable, et peut in fine permettre la décristallisation et la réévaluation des comportements.”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607" y="115018"/>
            <a:ext cx="2693586" cy="22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L’article poursuit 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0990" y="778571"/>
            <a:ext cx="2584345" cy="1999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psychologie, la réactance se manifeste lorsque les individus ont le sentiment qu’ils sont </a:t>
            </a:r>
          </a:p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manipulés ou </a:t>
            </a:r>
          </a:p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qu’ils ont </a:t>
            </a:r>
          </a:p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l’impression </a:t>
            </a:r>
          </a:p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que leur </a:t>
            </a:r>
          </a:p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liberté </a:t>
            </a:r>
          </a:p>
          <a:p>
            <a:pPr algn="l">
              <a:lnSpc>
                <a:spcPts val="1626"/>
              </a:lnSpc>
            </a:pPr>
            <a:r>
              <a:rPr lang="en-US" sz="122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est menacée.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966" y="481135"/>
            <a:ext cx="1108352" cy="222744"/>
            <a:chOff x="0" y="0"/>
            <a:chExt cx="997672" cy="200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7672" cy="200501"/>
            </a:xfrm>
            <a:custGeom>
              <a:avLst/>
              <a:gdLst/>
              <a:ahLst/>
              <a:cxnLst/>
              <a:rect r="r" b="b" t="t" l="l"/>
              <a:pathLst>
                <a:path h="200501" w="997672">
                  <a:moveTo>
                    <a:pt x="100250" y="0"/>
                  </a:moveTo>
                  <a:lnTo>
                    <a:pt x="897422" y="0"/>
                  </a:lnTo>
                  <a:cubicBezTo>
                    <a:pt x="924010" y="0"/>
                    <a:pt x="949509" y="10562"/>
                    <a:pt x="968310" y="29363"/>
                  </a:cubicBezTo>
                  <a:cubicBezTo>
                    <a:pt x="987110" y="48163"/>
                    <a:pt x="997672" y="73662"/>
                    <a:pt x="997672" y="100250"/>
                  </a:cubicBezTo>
                  <a:lnTo>
                    <a:pt x="997672" y="100250"/>
                  </a:lnTo>
                  <a:cubicBezTo>
                    <a:pt x="997672" y="155617"/>
                    <a:pt x="952789" y="200501"/>
                    <a:pt x="897422" y="200501"/>
                  </a:cubicBezTo>
                  <a:lnTo>
                    <a:pt x="100250" y="200501"/>
                  </a:lnTo>
                  <a:cubicBezTo>
                    <a:pt x="73662" y="200501"/>
                    <a:pt x="48163" y="189939"/>
                    <a:pt x="29363" y="171138"/>
                  </a:cubicBezTo>
                  <a:cubicBezTo>
                    <a:pt x="10562" y="152338"/>
                    <a:pt x="0" y="126838"/>
                    <a:pt x="0" y="100250"/>
                  </a:cubicBezTo>
                  <a:lnTo>
                    <a:pt x="0" y="100250"/>
                  </a:lnTo>
                  <a:cubicBezTo>
                    <a:pt x="0" y="73662"/>
                    <a:pt x="10562" y="48163"/>
                    <a:pt x="29363" y="29363"/>
                  </a:cubicBezTo>
                  <a:cubicBezTo>
                    <a:pt x="48163" y="10562"/>
                    <a:pt x="73662" y="0"/>
                    <a:pt x="10025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997672" cy="210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157" y="78463"/>
            <a:ext cx="2776027" cy="40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"/>
              </a:lnSpc>
            </a:pPr>
            <a:r>
              <a:rPr lang="en-US" sz="1365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pensée paradoxale suscite une forme 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7" y="452560"/>
            <a:ext cx="1047161" cy="28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4"/>
              </a:lnSpc>
            </a:pPr>
            <a:r>
              <a:rPr lang="en-US" sz="1693" spc="4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Réactance.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4950" y="1504950"/>
            <a:ext cx="1293697" cy="1376917"/>
          </a:xfrm>
          <a:custGeom>
            <a:avLst/>
            <a:gdLst/>
            <a:ahLst/>
            <a:cxnLst/>
            <a:rect r="r" b="b" t="t" l="l"/>
            <a:pathLst>
              <a:path h="1376917" w="1293697">
                <a:moveTo>
                  <a:pt x="0" y="0"/>
                </a:moveTo>
                <a:lnTo>
                  <a:pt x="1293697" y="0"/>
                </a:lnTo>
                <a:lnTo>
                  <a:pt x="1293697" y="1376917"/>
                </a:lnTo>
                <a:lnTo>
                  <a:pt x="0" y="137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83" t="-28571" r="-32163" b="-25274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958" y="2071955"/>
            <a:ext cx="1091755" cy="211163"/>
            <a:chOff x="0" y="0"/>
            <a:chExt cx="982733" cy="190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2733" cy="190076"/>
            </a:xfrm>
            <a:custGeom>
              <a:avLst/>
              <a:gdLst/>
              <a:ahLst/>
              <a:cxnLst/>
              <a:rect r="r" b="b" t="t" l="l"/>
              <a:pathLst>
                <a:path h="190076" w="982733">
                  <a:moveTo>
                    <a:pt x="95038" y="0"/>
                  </a:moveTo>
                  <a:lnTo>
                    <a:pt x="887695" y="0"/>
                  </a:lnTo>
                  <a:cubicBezTo>
                    <a:pt x="912900" y="0"/>
                    <a:pt x="937074" y="10013"/>
                    <a:pt x="954897" y="27836"/>
                  </a:cubicBezTo>
                  <a:cubicBezTo>
                    <a:pt x="972720" y="45659"/>
                    <a:pt x="982733" y="69832"/>
                    <a:pt x="982733" y="95038"/>
                  </a:cubicBezTo>
                  <a:lnTo>
                    <a:pt x="982733" y="95038"/>
                  </a:lnTo>
                  <a:cubicBezTo>
                    <a:pt x="982733" y="120244"/>
                    <a:pt x="972720" y="144417"/>
                    <a:pt x="954897" y="162240"/>
                  </a:cubicBezTo>
                  <a:cubicBezTo>
                    <a:pt x="937074" y="180063"/>
                    <a:pt x="912900" y="190076"/>
                    <a:pt x="887695" y="190076"/>
                  </a:cubicBezTo>
                  <a:lnTo>
                    <a:pt x="95038" y="190076"/>
                  </a:lnTo>
                  <a:cubicBezTo>
                    <a:pt x="69832" y="190076"/>
                    <a:pt x="45659" y="180063"/>
                    <a:pt x="27836" y="162240"/>
                  </a:cubicBezTo>
                  <a:cubicBezTo>
                    <a:pt x="10013" y="144417"/>
                    <a:pt x="0" y="120244"/>
                    <a:pt x="0" y="95038"/>
                  </a:cubicBezTo>
                  <a:lnTo>
                    <a:pt x="0" y="95038"/>
                  </a:lnTo>
                  <a:cubicBezTo>
                    <a:pt x="0" y="69832"/>
                    <a:pt x="10013" y="45659"/>
                    <a:pt x="27836" y="27836"/>
                  </a:cubicBezTo>
                  <a:cubicBezTo>
                    <a:pt x="45659" y="10013"/>
                    <a:pt x="69832" y="0"/>
                    <a:pt x="950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982733" cy="199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4277" y="1756946"/>
            <a:ext cx="552213" cy="541859"/>
          </a:xfrm>
          <a:custGeom>
            <a:avLst/>
            <a:gdLst/>
            <a:ahLst/>
            <a:cxnLst/>
            <a:rect r="r" b="b" t="t" l="l"/>
            <a:pathLst>
              <a:path h="541859" w="552213">
                <a:moveTo>
                  <a:pt x="0" y="0"/>
                </a:moveTo>
                <a:lnTo>
                  <a:pt x="552213" y="0"/>
                </a:lnTo>
                <a:lnTo>
                  <a:pt x="552213" y="541859"/>
                </a:lnTo>
                <a:lnTo>
                  <a:pt x="0" y="54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8755" y="2298805"/>
            <a:ext cx="546691" cy="552213"/>
          </a:xfrm>
          <a:custGeom>
            <a:avLst/>
            <a:gdLst/>
            <a:ahLst/>
            <a:cxnLst/>
            <a:rect r="r" b="b" t="t" l="l"/>
            <a:pathLst>
              <a:path h="552213" w="546691">
                <a:moveTo>
                  <a:pt x="0" y="0"/>
                </a:moveTo>
                <a:lnTo>
                  <a:pt x="546691" y="0"/>
                </a:lnTo>
                <a:lnTo>
                  <a:pt x="546691" y="552213"/>
                </a:lnTo>
                <a:lnTo>
                  <a:pt x="0" y="552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18878" y="394604"/>
            <a:ext cx="1422811" cy="1362342"/>
          </a:xfrm>
          <a:custGeom>
            <a:avLst/>
            <a:gdLst/>
            <a:ahLst/>
            <a:cxnLst/>
            <a:rect r="r" b="b" t="t" l="l"/>
            <a:pathLst>
              <a:path h="1362342" w="1422811">
                <a:moveTo>
                  <a:pt x="1422811" y="0"/>
                </a:moveTo>
                <a:lnTo>
                  <a:pt x="0" y="0"/>
                </a:lnTo>
                <a:lnTo>
                  <a:pt x="0" y="1362342"/>
                </a:lnTo>
                <a:lnTo>
                  <a:pt x="1422811" y="1362342"/>
                </a:lnTo>
                <a:lnTo>
                  <a:pt x="14228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77657" y="1869471"/>
            <a:ext cx="761940" cy="202484"/>
            <a:chOff x="0" y="0"/>
            <a:chExt cx="685853" cy="1822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5853" cy="182264"/>
            </a:xfrm>
            <a:custGeom>
              <a:avLst/>
              <a:gdLst/>
              <a:ahLst/>
              <a:cxnLst/>
              <a:rect r="r" b="b" t="t" l="l"/>
              <a:pathLst>
                <a:path h="182264" w="685853">
                  <a:moveTo>
                    <a:pt x="91132" y="0"/>
                  </a:moveTo>
                  <a:lnTo>
                    <a:pt x="594721" y="0"/>
                  </a:lnTo>
                  <a:cubicBezTo>
                    <a:pt x="618891" y="0"/>
                    <a:pt x="642071" y="9601"/>
                    <a:pt x="659161" y="26692"/>
                  </a:cubicBezTo>
                  <a:cubicBezTo>
                    <a:pt x="676252" y="43782"/>
                    <a:pt x="685853" y="66962"/>
                    <a:pt x="685853" y="91132"/>
                  </a:cubicBezTo>
                  <a:lnTo>
                    <a:pt x="685853" y="91132"/>
                  </a:lnTo>
                  <a:cubicBezTo>
                    <a:pt x="685853" y="115302"/>
                    <a:pt x="676252" y="138481"/>
                    <a:pt x="659161" y="155572"/>
                  </a:cubicBezTo>
                  <a:cubicBezTo>
                    <a:pt x="642071" y="172662"/>
                    <a:pt x="618891" y="182264"/>
                    <a:pt x="594721" y="182264"/>
                  </a:cubicBezTo>
                  <a:lnTo>
                    <a:pt x="91132" y="182264"/>
                  </a:lnTo>
                  <a:cubicBezTo>
                    <a:pt x="66962" y="182264"/>
                    <a:pt x="43782" y="172662"/>
                    <a:pt x="26692" y="155572"/>
                  </a:cubicBezTo>
                  <a:cubicBezTo>
                    <a:pt x="9601" y="138481"/>
                    <a:pt x="0" y="115302"/>
                    <a:pt x="0" y="91132"/>
                  </a:cubicBezTo>
                  <a:lnTo>
                    <a:pt x="0" y="91132"/>
                  </a:lnTo>
                  <a:cubicBezTo>
                    <a:pt x="0" y="66962"/>
                    <a:pt x="9601" y="43782"/>
                    <a:pt x="26692" y="26692"/>
                  </a:cubicBezTo>
                  <a:cubicBezTo>
                    <a:pt x="43782" y="9601"/>
                    <a:pt x="66962" y="0"/>
                    <a:pt x="91132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685853" cy="191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303" y="78241"/>
            <a:ext cx="2869293" cy="855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L’approche paradoxale présente </a:t>
            </a:r>
          </a:p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 double </a:t>
            </a:r>
          </a:p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mérite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7936" y="1894694"/>
            <a:ext cx="2500395" cy="40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0"/>
              </a:lnSpc>
            </a:pPr>
            <a:r>
              <a:rPr lang="en-US" sz="1370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Elle cadre avec la fenêtre d’overton de l’audience.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31779" y="2639855"/>
            <a:ext cx="1077131" cy="186175"/>
            <a:chOff x="0" y="0"/>
            <a:chExt cx="969569" cy="1675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69569" cy="167583"/>
            </a:xfrm>
            <a:custGeom>
              <a:avLst/>
              <a:gdLst/>
              <a:ahLst/>
              <a:cxnLst/>
              <a:rect r="r" b="b" t="t" l="l"/>
              <a:pathLst>
                <a:path h="167583" w="969569">
                  <a:moveTo>
                    <a:pt x="83792" y="0"/>
                  </a:moveTo>
                  <a:lnTo>
                    <a:pt x="885777" y="0"/>
                  </a:lnTo>
                  <a:cubicBezTo>
                    <a:pt x="908000" y="0"/>
                    <a:pt x="929313" y="8828"/>
                    <a:pt x="945027" y="24542"/>
                  </a:cubicBezTo>
                  <a:cubicBezTo>
                    <a:pt x="960741" y="40256"/>
                    <a:pt x="969569" y="61569"/>
                    <a:pt x="969569" y="83792"/>
                  </a:cubicBezTo>
                  <a:lnTo>
                    <a:pt x="969569" y="83792"/>
                  </a:lnTo>
                  <a:cubicBezTo>
                    <a:pt x="969569" y="106015"/>
                    <a:pt x="960741" y="127327"/>
                    <a:pt x="945027" y="143041"/>
                  </a:cubicBezTo>
                  <a:cubicBezTo>
                    <a:pt x="929313" y="158755"/>
                    <a:pt x="908000" y="167583"/>
                    <a:pt x="885777" y="167583"/>
                  </a:cubicBezTo>
                  <a:lnTo>
                    <a:pt x="83792" y="167583"/>
                  </a:lnTo>
                  <a:cubicBezTo>
                    <a:pt x="61569" y="167583"/>
                    <a:pt x="40256" y="158755"/>
                    <a:pt x="24542" y="143041"/>
                  </a:cubicBezTo>
                  <a:cubicBezTo>
                    <a:pt x="8828" y="127327"/>
                    <a:pt x="0" y="106015"/>
                    <a:pt x="0" y="83792"/>
                  </a:cubicBezTo>
                  <a:lnTo>
                    <a:pt x="0" y="83792"/>
                  </a:lnTo>
                  <a:cubicBezTo>
                    <a:pt x="0" y="61569"/>
                    <a:pt x="8828" y="40256"/>
                    <a:pt x="24542" y="24542"/>
                  </a:cubicBezTo>
                  <a:cubicBezTo>
                    <a:pt x="40256" y="8828"/>
                    <a:pt x="61569" y="0"/>
                    <a:pt x="83792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969569" cy="177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37936" y="2449147"/>
            <a:ext cx="2346238" cy="4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5"/>
              </a:lnSpc>
            </a:pPr>
            <a:r>
              <a:rPr lang="en-US" sz="1366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Elle emploie un levier puissant : la réactance.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86258" y="373287"/>
            <a:ext cx="953594" cy="985857"/>
          </a:xfrm>
          <a:custGeom>
            <a:avLst/>
            <a:gdLst/>
            <a:ahLst/>
            <a:cxnLst/>
            <a:rect r="r" b="b" t="t" l="l"/>
            <a:pathLst>
              <a:path h="985857" w="953594">
                <a:moveTo>
                  <a:pt x="953594" y="0"/>
                </a:moveTo>
                <a:lnTo>
                  <a:pt x="0" y="0"/>
                </a:lnTo>
                <a:lnTo>
                  <a:pt x="0" y="985857"/>
                </a:lnTo>
                <a:lnTo>
                  <a:pt x="953594" y="985857"/>
                </a:lnTo>
                <a:lnTo>
                  <a:pt x="953594" y="0"/>
                </a:lnTo>
                <a:close/>
              </a:path>
            </a:pathLst>
          </a:custGeom>
          <a:blipFill>
            <a:blip r:embed="rId2"/>
            <a:stretch>
              <a:fillRect l="-26686" t="-21781" r="-21165" b="-322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1288" y="1688672"/>
            <a:ext cx="1198564" cy="1368775"/>
          </a:xfrm>
          <a:custGeom>
            <a:avLst/>
            <a:gdLst/>
            <a:ahLst/>
            <a:cxnLst/>
            <a:rect r="r" b="b" t="t" l="l"/>
            <a:pathLst>
              <a:path h="1368775" w="1198564">
                <a:moveTo>
                  <a:pt x="0" y="0"/>
                </a:moveTo>
                <a:lnTo>
                  <a:pt x="1198564" y="0"/>
                </a:lnTo>
                <a:lnTo>
                  <a:pt x="1198564" y="1368775"/>
                </a:lnTo>
                <a:lnTo>
                  <a:pt x="0" y="136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903" t="-20598" r="-34473" b="-1945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41288" y="2373059"/>
            <a:ext cx="507211" cy="412109"/>
          </a:xfrm>
          <a:custGeom>
            <a:avLst/>
            <a:gdLst/>
            <a:ahLst/>
            <a:cxnLst/>
            <a:rect r="r" b="b" t="t" l="l"/>
            <a:pathLst>
              <a:path h="412109" w="507211">
                <a:moveTo>
                  <a:pt x="0" y="0"/>
                </a:moveTo>
                <a:lnTo>
                  <a:pt x="507211" y="0"/>
                </a:lnTo>
                <a:lnTo>
                  <a:pt x="507211" y="412109"/>
                </a:lnTo>
                <a:lnTo>
                  <a:pt x="0" y="412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495" y="1250931"/>
            <a:ext cx="918411" cy="988868"/>
          </a:xfrm>
          <a:custGeom>
            <a:avLst/>
            <a:gdLst/>
            <a:ahLst/>
            <a:cxnLst/>
            <a:rect r="r" b="b" t="t" l="l"/>
            <a:pathLst>
              <a:path h="988868" w="918411">
                <a:moveTo>
                  <a:pt x="0" y="0"/>
                </a:moveTo>
                <a:lnTo>
                  <a:pt x="918411" y="0"/>
                </a:lnTo>
                <a:lnTo>
                  <a:pt x="918411" y="988868"/>
                </a:lnTo>
                <a:lnTo>
                  <a:pt x="0" y="9888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95" y="67006"/>
            <a:ext cx="2708910" cy="41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1"/>
              </a:lnSpc>
            </a:pPr>
            <a:r>
              <a:rPr lang="en-US" sz="2098" spc="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228" y="2363534"/>
            <a:ext cx="1565293" cy="28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224" y="1435344"/>
            <a:ext cx="2007627" cy="61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1"/>
              </a:lnSpc>
            </a:pPr>
            <a:r>
              <a:rPr lang="en-US" sz="136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Consultez l’article de Bar-tal, Hameiri &amp; Halperin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495" y="550004"/>
            <a:ext cx="2144759" cy="622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"/>
              </a:lnSpc>
            </a:pPr>
            <a:r>
              <a:rPr lang="en-US" sz="139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Adaptez vos messages aux convictions de votre audience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330" y="69730"/>
            <a:ext cx="2807239" cy="932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2"/>
              </a:lnSpc>
            </a:pPr>
            <a:r>
              <a:rPr lang="en-US" sz="157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L’approche traditionnelle de la persuasion consiste à délivrer un message </a:t>
            </a:r>
          </a:p>
          <a:p>
            <a:pPr algn="ctr">
              <a:lnSpc>
                <a:spcPts val="1832"/>
              </a:lnSpc>
            </a:pPr>
            <a:r>
              <a:rPr lang="en-US" sz="157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une cible.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99875"/>
            <a:ext cx="3009900" cy="25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69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Mais il y a plus efficace 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89329" y="727500"/>
            <a:ext cx="1019241" cy="1619724"/>
          </a:xfrm>
          <a:custGeom>
            <a:avLst/>
            <a:gdLst/>
            <a:ahLst/>
            <a:cxnLst/>
            <a:rect r="r" b="b" t="t" l="l"/>
            <a:pathLst>
              <a:path h="1619724" w="1019241">
                <a:moveTo>
                  <a:pt x="0" y="0"/>
                </a:moveTo>
                <a:lnTo>
                  <a:pt x="1019241" y="0"/>
                </a:lnTo>
                <a:lnTo>
                  <a:pt x="1019241" y="1619724"/>
                </a:lnTo>
                <a:lnTo>
                  <a:pt x="0" y="1619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286" t="-15609" r="-54263" b="-20975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1330" y="727500"/>
            <a:ext cx="1019241" cy="1619724"/>
          </a:xfrm>
          <a:custGeom>
            <a:avLst/>
            <a:gdLst/>
            <a:ahLst/>
            <a:cxnLst/>
            <a:rect r="r" b="b" t="t" l="l"/>
            <a:pathLst>
              <a:path h="1619724" w="1019241">
                <a:moveTo>
                  <a:pt x="1019241" y="0"/>
                </a:moveTo>
                <a:lnTo>
                  <a:pt x="0" y="0"/>
                </a:lnTo>
                <a:lnTo>
                  <a:pt x="0" y="1619724"/>
                </a:lnTo>
                <a:lnTo>
                  <a:pt x="1019241" y="1619724"/>
                </a:lnTo>
                <a:lnTo>
                  <a:pt x="1019241" y="0"/>
                </a:lnTo>
                <a:close/>
              </a:path>
            </a:pathLst>
          </a:custGeom>
          <a:blipFill>
            <a:blip r:embed="rId2"/>
            <a:stretch>
              <a:fillRect l="-47286" t="-15609" r="-54263" b="-2097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653827"/>
            <a:ext cx="3009900" cy="25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693">
                <a:solidFill>
                  <a:srgbClr val="C1FF72"/>
                </a:solidFill>
                <a:latin typeface="Lovelo"/>
                <a:ea typeface="Lovelo"/>
                <a:cs typeface="Lovelo"/>
                <a:sym typeface="Lovelo"/>
              </a:rPr>
              <a:t>la pensée paradoxale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1786" y="2610463"/>
            <a:ext cx="1032874" cy="351065"/>
            <a:chOff x="0" y="0"/>
            <a:chExt cx="929732" cy="3160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9732" cy="316008"/>
            </a:xfrm>
            <a:custGeom>
              <a:avLst/>
              <a:gdLst/>
              <a:ahLst/>
              <a:cxnLst/>
              <a:rect r="r" b="b" t="t" l="l"/>
              <a:pathLst>
                <a:path h="316008" w="929732">
                  <a:moveTo>
                    <a:pt x="112433" y="0"/>
                  </a:moveTo>
                  <a:lnTo>
                    <a:pt x="817299" y="0"/>
                  </a:lnTo>
                  <a:cubicBezTo>
                    <a:pt x="847118" y="0"/>
                    <a:pt x="875716" y="11846"/>
                    <a:pt x="896801" y="32931"/>
                  </a:cubicBezTo>
                  <a:cubicBezTo>
                    <a:pt x="917886" y="54016"/>
                    <a:pt x="929732" y="82614"/>
                    <a:pt x="929732" y="112433"/>
                  </a:cubicBezTo>
                  <a:lnTo>
                    <a:pt x="929732" y="203575"/>
                  </a:lnTo>
                  <a:cubicBezTo>
                    <a:pt x="929732" y="233394"/>
                    <a:pt x="917886" y="261992"/>
                    <a:pt x="896801" y="283077"/>
                  </a:cubicBezTo>
                  <a:cubicBezTo>
                    <a:pt x="875716" y="304162"/>
                    <a:pt x="847118" y="316008"/>
                    <a:pt x="817299" y="316008"/>
                  </a:cubicBezTo>
                  <a:lnTo>
                    <a:pt x="112433" y="316008"/>
                  </a:lnTo>
                  <a:cubicBezTo>
                    <a:pt x="82614" y="316008"/>
                    <a:pt x="54016" y="304162"/>
                    <a:pt x="32931" y="283077"/>
                  </a:cubicBezTo>
                  <a:cubicBezTo>
                    <a:pt x="11846" y="261992"/>
                    <a:pt x="0" y="233394"/>
                    <a:pt x="0" y="203575"/>
                  </a:cubicBezTo>
                  <a:lnTo>
                    <a:pt x="0" y="112433"/>
                  </a:lnTo>
                  <a:cubicBezTo>
                    <a:pt x="0" y="82614"/>
                    <a:pt x="11846" y="54016"/>
                    <a:pt x="32931" y="32931"/>
                  </a:cubicBezTo>
                  <a:cubicBezTo>
                    <a:pt x="54016" y="11846"/>
                    <a:pt x="82614" y="0"/>
                    <a:pt x="112433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929732" cy="32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669" y="71603"/>
            <a:ext cx="2790113" cy="37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275" spc="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exemple, à une audience qui utilise massivement TikTok,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669" y="497712"/>
            <a:ext cx="1473830" cy="22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3131"/>
                </a:solidFill>
                <a:latin typeface="Lovelo"/>
                <a:ea typeface="Lovelo"/>
                <a:cs typeface="Lovelo"/>
                <a:sym typeface="Lovelo"/>
              </a:rPr>
              <a:t>Ne dites plus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669" y="1834395"/>
            <a:ext cx="1473830" cy="22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39FF9F"/>
                </a:solidFill>
                <a:latin typeface="Lovelo"/>
                <a:ea typeface="Lovelo"/>
                <a:cs typeface="Lovelo"/>
                <a:sym typeface="Lovelo"/>
              </a:rPr>
              <a:t>Dites plutôt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13" y="733661"/>
            <a:ext cx="2921945" cy="51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4"/>
              </a:lnSpc>
            </a:pPr>
            <a:r>
              <a:rPr lang="en-US" sz="1185" spc="29">
                <a:solidFill>
                  <a:srgbClr val="FF3131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“Il ne faut jamais faire confiance aux plateformes ; elles monétisent sans vergogne nos comportements.”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955" y="2070344"/>
            <a:ext cx="2820826" cy="51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4"/>
              </a:lnSpc>
            </a:pPr>
            <a:r>
              <a:rPr lang="en-US" sz="1185" spc="29">
                <a:solidFill>
                  <a:srgbClr val="39FF9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“Les plateformes optimisent notre expérience utilisateur ; il faut TOUJOURS leur faire confiance.”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13725" y="1273781"/>
            <a:ext cx="1244351" cy="351065"/>
            <a:chOff x="0" y="0"/>
            <a:chExt cx="1120091" cy="3160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0091" cy="316008"/>
            </a:xfrm>
            <a:custGeom>
              <a:avLst/>
              <a:gdLst/>
              <a:ahLst/>
              <a:cxnLst/>
              <a:rect r="r" b="b" t="t" l="l"/>
              <a:pathLst>
                <a:path h="316008" w="1120091">
                  <a:moveTo>
                    <a:pt x="93325" y="0"/>
                  </a:moveTo>
                  <a:lnTo>
                    <a:pt x="1026766" y="0"/>
                  </a:lnTo>
                  <a:cubicBezTo>
                    <a:pt x="1051518" y="0"/>
                    <a:pt x="1075255" y="9832"/>
                    <a:pt x="1092757" y="27334"/>
                  </a:cubicBezTo>
                  <a:cubicBezTo>
                    <a:pt x="1110259" y="44836"/>
                    <a:pt x="1120091" y="68574"/>
                    <a:pt x="1120091" y="93325"/>
                  </a:cubicBezTo>
                  <a:lnTo>
                    <a:pt x="1120091" y="222683"/>
                  </a:lnTo>
                  <a:cubicBezTo>
                    <a:pt x="1120091" y="247434"/>
                    <a:pt x="1110259" y="271172"/>
                    <a:pt x="1092757" y="288674"/>
                  </a:cubicBezTo>
                  <a:cubicBezTo>
                    <a:pt x="1075255" y="306175"/>
                    <a:pt x="1051518" y="316008"/>
                    <a:pt x="1026766" y="316008"/>
                  </a:cubicBezTo>
                  <a:lnTo>
                    <a:pt x="93325" y="316008"/>
                  </a:lnTo>
                  <a:cubicBezTo>
                    <a:pt x="68574" y="316008"/>
                    <a:pt x="44836" y="306175"/>
                    <a:pt x="27334" y="288674"/>
                  </a:cubicBezTo>
                  <a:cubicBezTo>
                    <a:pt x="9832" y="271172"/>
                    <a:pt x="0" y="247434"/>
                    <a:pt x="0" y="222683"/>
                  </a:cubicBezTo>
                  <a:lnTo>
                    <a:pt x="0" y="93325"/>
                  </a:lnTo>
                  <a:cubicBezTo>
                    <a:pt x="0" y="68574"/>
                    <a:pt x="9832" y="44836"/>
                    <a:pt x="27334" y="27334"/>
                  </a:cubicBezTo>
                  <a:cubicBezTo>
                    <a:pt x="44836" y="9832"/>
                    <a:pt x="68574" y="0"/>
                    <a:pt x="93325" y="0"/>
                  </a:cubicBezTo>
                  <a:close/>
                </a:path>
              </a:pathLst>
            </a:custGeom>
            <a:solidFill>
              <a:srgbClr val="FF070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120091" cy="32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61786" y="1302356"/>
            <a:ext cx="1297920" cy="32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8"/>
              </a:lnSpc>
            </a:pPr>
            <a:r>
              <a:rPr lang="en-US" sz="1093" spc="27">
                <a:solidFill>
                  <a:srgbClr val="691111"/>
                </a:solidFill>
                <a:latin typeface="Lovelo"/>
                <a:ea typeface="Lovelo"/>
                <a:cs typeface="Lovelo"/>
                <a:sym typeface="Lovelo"/>
              </a:rPr>
              <a:t>Persuasion traditionnelle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0862" y="2639038"/>
            <a:ext cx="1297920" cy="32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8"/>
              </a:lnSpc>
            </a:pPr>
            <a:r>
              <a:rPr lang="en-US" sz="1093" spc="27">
                <a:solidFill>
                  <a:srgbClr val="066034"/>
                </a:solidFill>
                <a:latin typeface="Lovelo"/>
                <a:ea typeface="Lovelo"/>
                <a:cs typeface="Lovelo"/>
                <a:sym typeface="Lovelo"/>
              </a:rPr>
              <a:t>Persuasion paradoxale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6938" y="100957"/>
            <a:ext cx="1149016" cy="206191"/>
            <a:chOff x="0" y="0"/>
            <a:chExt cx="1034276" cy="1856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4276" cy="185601"/>
            </a:xfrm>
            <a:custGeom>
              <a:avLst/>
              <a:gdLst/>
              <a:ahLst/>
              <a:cxnLst/>
              <a:rect r="r" b="b" t="t" l="l"/>
              <a:pathLst>
                <a:path h="185601" w="1034276">
                  <a:moveTo>
                    <a:pt x="92800" y="0"/>
                  </a:moveTo>
                  <a:lnTo>
                    <a:pt x="941476" y="0"/>
                  </a:lnTo>
                  <a:cubicBezTo>
                    <a:pt x="992728" y="0"/>
                    <a:pt x="1034276" y="41548"/>
                    <a:pt x="1034276" y="92800"/>
                  </a:cubicBezTo>
                  <a:lnTo>
                    <a:pt x="1034276" y="92800"/>
                  </a:lnTo>
                  <a:cubicBezTo>
                    <a:pt x="1034276" y="117413"/>
                    <a:pt x="1024499" y="141017"/>
                    <a:pt x="1007096" y="158420"/>
                  </a:cubicBezTo>
                  <a:cubicBezTo>
                    <a:pt x="989692" y="175824"/>
                    <a:pt x="966088" y="185601"/>
                    <a:pt x="941476" y="185601"/>
                  </a:cubicBezTo>
                  <a:lnTo>
                    <a:pt x="92800" y="185601"/>
                  </a:lnTo>
                  <a:cubicBezTo>
                    <a:pt x="41548" y="185601"/>
                    <a:pt x="0" y="144053"/>
                    <a:pt x="0" y="92800"/>
                  </a:cubicBezTo>
                  <a:lnTo>
                    <a:pt x="0" y="92800"/>
                  </a:lnTo>
                  <a:cubicBezTo>
                    <a:pt x="0" y="41548"/>
                    <a:pt x="41548" y="0"/>
                    <a:pt x="928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034276" cy="195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73208" y="1280352"/>
            <a:ext cx="1260203" cy="1729548"/>
          </a:xfrm>
          <a:custGeom>
            <a:avLst/>
            <a:gdLst/>
            <a:ahLst/>
            <a:cxnLst/>
            <a:rect r="r" b="b" t="t" l="l"/>
            <a:pathLst>
              <a:path h="1729548" w="1260203">
                <a:moveTo>
                  <a:pt x="0" y="0"/>
                </a:moveTo>
                <a:lnTo>
                  <a:pt x="1260203" y="0"/>
                </a:lnTo>
                <a:lnTo>
                  <a:pt x="1260203" y="1729548"/>
                </a:lnTo>
                <a:lnTo>
                  <a:pt x="0" y="1729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306" t="-8029" r="-34979" b="-1997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607" y="115018"/>
            <a:ext cx="2693586" cy="64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Une idée                     avec les comportements de l’audience est écoutée.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501" y="893507"/>
            <a:ext cx="2929399" cy="473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4"/>
              </a:lnSpc>
            </a:pPr>
            <a:r>
              <a:rPr lang="en-US" sz="1573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l’audience TikTok, c’est l’affirmation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866" y="1919265"/>
            <a:ext cx="1632541" cy="80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393" spc="34">
                <a:solidFill>
                  <a:srgbClr val="39FF9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“Les plateformes optimisent notre expérience utilisateur.”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137" y="57449"/>
            <a:ext cx="1142432" cy="292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58" spc="4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Cohérente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339" y="1017504"/>
            <a:ext cx="2280125" cy="1992396"/>
          </a:xfrm>
          <a:custGeom>
            <a:avLst/>
            <a:gdLst/>
            <a:ahLst/>
            <a:cxnLst/>
            <a:rect r="r" b="b" t="t" l="l"/>
            <a:pathLst>
              <a:path h="1992396" w="2280125">
                <a:moveTo>
                  <a:pt x="0" y="0"/>
                </a:moveTo>
                <a:lnTo>
                  <a:pt x="2280125" y="0"/>
                </a:lnTo>
                <a:lnTo>
                  <a:pt x="2280125" y="1992396"/>
                </a:lnTo>
                <a:lnTo>
                  <a:pt x="0" y="1992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86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303" y="98218"/>
            <a:ext cx="2869293" cy="60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379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Cela devient très intéressant lorsqu’on exagère le postulat initial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740" y="796753"/>
            <a:ext cx="2591308" cy="44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7"/>
              </a:lnSpc>
            </a:pPr>
            <a:r>
              <a:rPr lang="en-US" sz="1497" spc="37">
                <a:solidFill>
                  <a:srgbClr val="39FF9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“il faut toujours leur faire confiance”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0146" y="1661290"/>
            <a:ext cx="1184248" cy="855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réveiller l’esprit critique.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805" y="949299"/>
            <a:ext cx="1458145" cy="195600"/>
            <a:chOff x="0" y="0"/>
            <a:chExt cx="1312536" cy="176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2536" cy="176067"/>
            </a:xfrm>
            <a:custGeom>
              <a:avLst/>
              <a:gdLst/>
              <a:ahLst/>
              <a:cxnLst/>
              <a:rect r="r" b="b" t="t" l="l"/>
              <a:pathLst>
                <a:path h="176067" w="1312536">
                  <a:moveTo>
                    <a:pt x="79641" y="0"/>
                  </a:moveTo>
                  <a:lnTo>
                    <a:pt x="1232894" y="0"/>
                  </a:lnTo>
                  <a:cubicBezTo>
                    <a:pt x="1254017" y="0"/>
                    <a:pt x="1274274" y="8391"/>
                    <a:pt x="1289209" y="23326"/>
                  </a:cubicBezTo>
                  <a:cubicBezTo>
                    <a:pt x="1304145" y="38262"/>
                    <a:pt x="1312536" y="58519"/>
                    <a:pt x="1312536" y="79641"/>
                  </a:cubicBezTo>
                  <a:lnTo>
                    <a:pt x="1312536" y="96426"/>
                  </a:lnTo>
                  <a:cubicBezTo>
                    <a:pt x="1312536" y="117548"/>
                    <a:pt x="1304145" y="137805"/>
                    <a:pt x="1289209" y="152741"/>
                  </a:cubicBezTo>
                  <a:cubicBezTo>
                    <a:pt x="1274274" y="167677"/>
                    <a:pt x="1254017" y="176067"/>
                    <a:pt x="1232894" y="176067"/>
                  </a:cubicBezTo>
                  <a:lnTo>
                    <a:pt x="79641" y="176067"/>
                  </a:lnTo>
                  <a:cubicBezTo>
                    <a:pt x="35657" y="176067"/>
                    <a:pt x="0" y="140411"/>
                    <a:pt x="0" y="96426"/>
                  </a:cubicBezTo>
                  <a:lnTo>
                    <a:pt x="0" y="79641"/>
                  </a:lnTo>
                  <a:cubicBezTo>
                    <a:pt x="0" y="58519"/>
                    <a:pt x="8391" y="38262"/>
                    <a:pt x="23326" y="23326"/>
                  </a:cubicBezTo>
                  <a:cubicBezTo>
                    <a:pt x="38262" y="8391"/>
                    <a:pt x="58519" y="0"/>
                    <a:pt x="79641" y="0"/>
                  </a:cubicBezTo>
                  <a:close/>
                </a:path>
              </a:pathLst>
            </a:custGeom>
            <a:solidFill>
              <a:srgbClr val="39F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12536" cy="185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837" y="455547"/>
            <a:ext cx="2808227" cy="143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1"/>
              </a:lnSpc>
            </a:pPr>
            <a:r>
              <a:rPr lang="en-US" sz="1386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caricaturant légèrement un message, on favorise la </a:t>
            </a:r>
          </a:p>
          <a:p>
            <a:pPr algn="l">
              <a:lnSpc>
                <a:spcPts val="1941"/>
              </a:lnSpc>
            </a:pPr>
            <a:r>
              <a:rPr lang="en-US" sz="1386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                         de l’auditoire par rapport à</a:t>
            </a:r>
          </a:p>
          <a:p>
            <a:pPr algn="l">
              <a:lnSpc>
                <a:spcPts val="1941"/>
              </a:lnSpc>
            </a:pPr>
            <a:r>
              <a:rPr lang="en-US" sz="1386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croyance </a:t>
            </a:r>
          </a:p>
          <a:p>
            <a:pPr algn="l">
              <a:lnSpc>
                <a:spcPts val="1941"/>
              </a:lnSpc>
            </a:pPr>
            <a:r>
              <a:rPr lang="en-US" sz="1386" spc="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initiale.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61806" y="1190414"/>
            <a:ext cx="2122432" cy="2348936"/>
          </a:xfrm>
          <a:custGeom>
            <a:avLst/>
            <a:gdLst/>
            <a:ahLst/>
            <a:cxnLst/>
            <a:rect r="r" b="b" t="t" l="l"/>
            <a:pathLst>
              <a:path h="2348936" w="2122432">
                <a:moveTo>
                  <a:pt x="0" y="0"/>
                </a:moveTo>
                <a:lnTo>
                  <a:pt x="2122432" y="0"/>
                </a:lnTo>
                <a:lnTo>
                  <a:pt x="2122432" y="2348936"/>
                </a:lnTo>
                <a:lnTo>
                  <a:pt x="0" y="2348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837" y="882624"/>
            <a:ext cx="1375878" cy="287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34"/>
              </a:lnSpc>
            </a:pPr>
            <a:r>
              <a:rPr lang="en-US" sz="1453" spc="177">
                <a:solidFill>
                  <a:srgbClr val="000000"/>
                </a:solidFill>
                <a:latin typeface="Rockstone"/>
                <a:ea typeface="Rockstone"/>
                <a:cs typeface="Rockstone"/>
                <a:sym typeface="Rockstone"/>
              </a:rPr>
              <a:t>Distanciation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607" y="183016"/>
            <a:ext cx="1710761" cy="22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Autrement dit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05" y="2301327"/>
            <a:ext cx="1244631" cy="40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"/>
              </a:lnSpc>
            </a:pPr>
            <a:r>
              <a:rPr lang="en-US" sz="975" spc="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 pousse la thèse initiale jusqu’à l’absurde.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4950" y="1420568"/>
            <a:ext cx="607138" cy="152227"/>
            <a:chOff x="0" y="0"/>
            <a:chExt cx="546510" cy="137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6510" cy="137026"/>
            </a:xfrm>
            <a:custGeom>
              <a:avLst/>
              <a:gdLst/>
              <a:ahLst/>
              <a:cxnLst/>
              <a:rect r="r" b="b" t="t" l="l"/>
              <a:pathLst>
                <a:path h="137026" w="546510">
                  <a:moveTo>
                    <a:pt x="68513" y="0"/>
                  </a:moveTo>
                  <a:lnTo>
                    <a:pt x="477996" y="0"/>
                  </a:lnTo>
                  <a:cubicBezTo>
                    <a:pt x="496167" y="0"/>
                    <a:pt x="513594" y="7218"/>
                    <a:pt x="526443" y="20067"/>
                  </a:cubicBezTo>
                  <a:cubicBezTo>
                    <a:pt x="539291" y="32916"/>
                    <a:pt x="546510" y="50342"/>
                    <a:pt x="546510" y="68513"/>
                  </a:cubicBezTo>
                  <a:lnTo>
                    <a:pt x="546510" y="68513"/>
                  </a:lnTo>
                  <a:cubicBezTo>
                    <a:pt x="546510" y="86684"/>
                    <a:pt x="539291" y="104110"/>
                    <a:pt x="526443" y="116959"/>
                  </a:cubicBezTo>
                  <a:cubicBezTo>
                    <a:pt x="513594" y="129808"/>
                    <a:pt x="496167" y="137026"/>
                    <a:pt x="477996" y="137026"/>
                  </a:cubicBezTo>
                  <a:lnTo>
                    <a:pt x="68513" y="137026"/>
                  </a:lnTo>
                  <a:cubicBezTo>
                    <a:pt x="50342" y="137026"/>
                    <a:pt x="32916" y="129808"/>
                    <a:pt x="20067" y="116959"/>
                  </a:cubicBezTo>
                  <a:cubicBezTo>
                    <a:pt x="7218" y="104110"/>
                    <a:pt x="0" y="86684"/>
                    <a:pt x="0" y="68513"/>
                  </a:cubicBezTo>
                  <a:lnTo>
                    <a:pt x="0" y="68513"/>
                  </a:lnTo>
                  <a:cubicBezTo>
                    <a:pt x="0" y="50342"/>
                    <a:pt x="7218" y="32916"/>
                    <a:pt x="20067" y="20067"/>
                  </a:cubicBezTo>
                  <a:cubicBezTo>
                    <a:pt x="32916" y="7218"/>
                    <a:pt x="50342" y="0"/>
                    <a:pt x="68513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546510" cy="146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43661" y="1233899"/>
            <a:ext cx="701111" cy="186669"/>
            <a:chOff x="0" y="0"/>
            <a:chExt cx="631098" cy="168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1098" cy="168029"/>
            </a:xfrm>
            <a:custGeom>
              <a:avLst/>
              <a:gdLst/>
              <a:ahLst/>
              <a:cxnLst/>
              <a:rect r="r" b="b" t="t" l="l"/>
              <a:pathLst>
                <a:path h="168029" w="631098">
                  <a:moveTo>
                    <a:pt x="84014" y="0"/>
                  </a:moveTo>
                  <a:lnTo>
                    <a:pt x="547084" y="0"/>
                  </a:lnTo>
                  <a:cubicBezTo>
                    <a:pt x="569366" y="0"/>
                    <a:pt x="590735" y="8851"/>
                    <a:pt x="606491" y="24607"/>
                  </a:cubicBezTo>
                  <a:cubicBezTo>
                    <a:pt x="622247" y="40363"/>
                    <a:pt x="631098" y="61732"/>
                    <a:pt x="631098" y="84014"/>
                  </a:cubicBezTo>
                  <a:lnTo>
                    <a:pt x="631098" y="84014"/>
                  </a:lnTo>
                  <a:cubicBezTo>
                    <a:pt x="631098" y="106296"/>
                    <a:pt x="622247" y="127666"/>
                    <a:pt x="606491" y="143421"/>
                  </a:cubicBezTo>
                  <a:cubicBezTo>
                    <a:pt x="590735" y="159177"/>
                    <a:pt x="569366" y="168029"/>
                    <a:pt x="547084" y="168029"/>
                  </a:cubicBezTo>
                  <a:lnTo>
                    <a:pt x="84014" y="168029"/>
                  </a:lnTo>
                  <a:cubicBezTo>
                    <a:pt x="61732" y="168029"/>
                    <a:pt x="40363" y="159177"/>
                    <a:pt x="24607" y="143421"/>
                  </a:cubicBezTo>
                  <a:cubicBezTo>
                    <a:pt x="8851" y="127666"/>
                    <a:pt x="0" y="106296"/>
                    <a:pt x="0" y="84014"/>
                  </a:cubicBezTo>
                  <a:lnTo>
                    <a:pt x="0" y="84014"/>
                  </a:lnTo>
                  <a:cubicBezTo>
                    <a:pt x="0" y="61732"/>
                    <a:pt x="8851" y="40363"/>
                    <a:pt x="24607" y="24607"/>
                  </a:cubicBezTo>
                  <a:cubicBezTo>
                    <a:pt x="40363" y="8851"/>
                    <a:pt x="61732" y="0"/>
                    <a:pt x="84014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631098" cy="177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078" y="1420568"/>
            <a:ext cx="722893" cy="168764"/>
            <a:chOff x="0" y="0"/>
            <a:chExt cx="650706" cy="1519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0706" cy="151911"/>
            </a:xfrm>
            <a:custGeom>
              <a:avLst/>
              <a:gdLst/>
              <a:ahLst/>
              <a:cxnLst/>
              <a:rect r="r" b="b" t="t" l="l"/>
              <a:pathLst>
                <a:path h="151911" w="650706">
                  <a:moveTo>
                    <a:pt x="75956" y="0"/>
                  </a:moveTo>
                  <a:lnTo>
                    <a:pt x="574750" y="0"/>
                  </a:lnTo>
                  <a:cubicBezTo>
                    <a:pt x="594895" y="0"/>
                    <a:pt x="614214" y="8002"/>
                    <a:pt x="628459" y="22247"/>
                  </a:cubicBezTo>
                  <a:cubicBezTo>
                    <a:pt x="642703" y="36491"/>
                    <a:pt x="650706" y="55811"/>
                    <a:pt x="650706" y="75956"/>
                  </a:cubicBezTo>
                  <a:lnTo>
                    <a:pt x="650706" y="75956"/>
                  </a:lnTo>
                  <a:cubicBezTo>
                    <a:pt x="650706" y="96100"/>
                    <a:pt x="642703" y="115420"/>
                    <a:pt x="628459" y="129664"/>
                  </a:cubicBezTo>
                  <a:cubicBezTo>
                    <a:pt x="614214" y="143909"/>
                    <a:pt x="594895" y="151911"/>
                    <a:pt x="574750" y="151911"/>
                  </a:cubicBezTo>
                  <a:lnTo>
                    <a:pt x="75956" y="151911"/>
                  </a:lnTo>
                  <a:cubicBezTo>
                    <a:pt x="55811" y="151911"/>
                    <a:pt x="36491" y="143909"/>
                    <a:pt x="22247" y="129664"/>
                  </a:cubicBezTo>
                  <a:cubicBezTo>
                    <a:pt x="8002" y="115420"/>
                    <a:pt x="0" y="96100"/>
                    <a:pt x="0" y="75956"/>
                  </a:cubicBezTo>
                  <a:lnTo>
                    <a:pt x="0" y="75956"/>
                  </a:lnTo>
                  <a:cubicBezTo>
                    <a:pt x="0" y="55811"/>
                    <a:pt x="8002" y="36491"/>
                    <a:pt x="22247" y="22247"/>
                  </a:cubicBezTo>
                  <a:cubicBezTo>
                    <a:pt x="36491" y="8002"/>
                    <a:pt x="55811" y="0"/>
                    <a:pt x="75956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650706" cy="161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955" y="831976"/>
            <a:ext cx="2879867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286" spc="-39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“Les messages qui sont cohérents avec les opinions individuelles, mais formulées d’une façon amplifiée, exagérée ou même absurde, conduisent à un processus de pensée délibérative et suscitent </a:t>
            </a:r>
          </a:p>
          <a:p>
            <a:pPr algn="l">
              <a:lnSpc>
                <a:spcPts val="1544"/>
              </a:lnSpc>
            </a:pPr>
            <a:r>
              <a:rPr lang="en-US" sz="1286" spc="-39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 moindres niveaux </a:t>
            </a:r>
          </a:p>
          <a:p>
            <a:pPr algn="l">
              <a:lnSpc>
                <a:spcPts val="1544"/>
              </a:lnSpc>
            </a:pPr>
            <a:r>
              <a:rPr lang="en-US" sz="1286" spc="-39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 résistance par </a:t>
            </a:r>
          </a:p>
          <a:p>
            <a:pPr algn="l">
              <a:lnSpc>
                <a:spcPts val="1544"/>
              </a:lnSpc>
            </a:pPr>
            <a:r>
              <a:rPr lang="en-US" sz="1286" spc="-39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rapport aux approches </a:t>
            </a:r>
          </a:p>
          <a:p>
            <a:pPr algn="l">
              <a:lnSpc>
                <a:spcPts val="1544"/>
              </a:lnSpc>
            </a:pPr>
            <a:r>
              <a:rPr lang="en-US" sz="1286" spc="-39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de persuasion </a:t>
            </a:r>
          </a:p>
          <a:p>
            <a:pPr algn="l">
              <a:lnSpc>
                <a:spcPts val="1544"/>
              </a:lnSpc>
            </a:pPr>
            <a:r>
              <a:rPr lang="en-US" sz="1286" spc="-39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conventionnelles.”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843661" y="1793986"/>
            <a:ext cx="946656" cy="1215914"/>
          </a:xfrm>
          <a:custGeom>
            <a:avLst/>
            <a:gdLst/>
            <a:ahLst/>
            <a:cxnLst/>
            <a:rect r="r" b="b" t="t" l="l"/>
            <a:pathLst>
              <a:path h="1215914" w="946656">
                <a:moveTo>
                  <a:pt x="0" y="0"/>
                </a:moveTo>
                <a:lnTo>
                  <a:pt x="946655" y="0"/>
                </a:lnTo>
                <a:lnTo>
                  <a:pt x="946655" y="1215914"/>
                </a:lnTo>
                <a:lnTo>
                  <a:pt x="0" y="121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212" r="-42514" b="-5361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5078" y="75548"/>
            <a:ext cx="2899744" cy="738796"/>
            <a:chOff x="0" y="0"/>
            <a:chExt cx="3866325" cy="98506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52482"/>
              <a:ext cx="3866325" cy="732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86"/>
                </a:lnSpc>
              </a:pPr>
              <a:r>
                <a:rPr lang="en-US" sz="1281" spc="-83" u="sng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Paradoxical thinking as a paradigm of attitude change in the context of intractable conflict</a:t>
              </a:r>
              <a:r>
                <a:rPr lang="en-US" sz="1281" spc="-8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 précise 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0"/>
              <a:ext cx="3866325" cy="252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86"/>
                </a:lnSpc>
              </a:pPr>
              <a:r>
                <a:rPr lang="en-US" sz="1281" spc="-49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Un article de recherche intitulé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584" y="117400"/>
            <a:ext cx="2570733" cy="859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446" spc="3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persuasion traditionnelle vise à faire rentrer de force l’âne dans son box.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0372" y="977169"/>
            <a:ext cx="2849155" cy="2032731"/>
          </a:xfrm>
          <a:custGeom>
            <a:avLst/>
            <a:gdLst/>
            <a:ahLst/>
            <a:cxnLst/>
            <a:rect r="r" b="b" t="t" l="l"/>
            <a:pathLst>
              <a:path h="2032731" w="2849155">
                <a:moveTo>
                  <a:pt x="0" y="0"/>
                </a:moveTo>
                <a:lnTo>
                  <a:pt x="2849156" y="0"/>
                </a:lnTo>
                <a:lnTo>
                  <a:pt x="2849156" y="2032731"/>
                </a:lnTo>
                <a:lnTo>
                  <a:pt x="0" y="2032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76" t="-4371" r="-8382" b="-491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406" y="145541"/>
            <a:ext cx="2847087" cy="913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persuasion paradoxale consiste à aller d’abord dans le sens du</a:t>
            </a:r>
          </a:p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bourricot, puis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1141" y="617261"/>
            <a:ext cx="1560797" cy="2091649"/>
          </a:xfrm>
          <a:custGeom>
            <a:avLst/>
            <a:gdLst/>
            <a:ahLst/>
            <a:cxnLst/>
            <a:rect r="r" b="b" t="t" l="l"/>
            <a:pathLst>
              <a:path h="2091649" w="1560797">
                <a:moveTo>
                  <a:pt x="0" y="0"/>
                </a:moveTo>
                <a:lnTo>
                  <a:pt x="1560796" y="0"/>
                </a:lnTo>
                <a:lnTo>
                  <a:pt x="1560796" y="2091649"/>
                </a:lnTo>
                <a:lnTo>
                  <a:pt x="0" y="2091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25" t="-21041" r="-1453" b="-911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406" y="1127949"/>
            <a:ext cx="1604990" cy="137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quelque sorte, </a:t>
            </a:r>
          </a:p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le faire </a:t>
            </a:r>
          </a:p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patauger </a:t>
            </a:r>
          </a:p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son idée</a:t>
            </a:r>
          </a:p>
          <a:p>
            <a:pPr algn="l">
              <a:lnSpc>
                <a:spcPts val="1858"/>
              </a:lnSpc>
            </a:pPr>
            <a:r>
              <a:rPr lang="en-US" sz="1602" spc="-6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boueuse.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474636" y="2083396"/>
            <a:ext cx="451868" cy="1401141"/>
          </a:xfrm>
          <a:custGeom>
            <a:avLst/>
            <a:gdLst/>
            <a:ahLst/>
            <a:cxnLst/>
            <a:rect r="r" b="b" t="t" l="l"/>
            <a:pathLst>
              <a:path h="1401141" w="451868">
                <a:moveTo>
                  <a:pt x="0" y="0"/>
                </a:moveTo>
                <a:lnTo>
                  <a:pt x="451868" y="0"/>
                </a:lnTo>
                <a:lnTo>
                  <a:pt x="451868" y="1401140"/>
                </a:lnTo>
                <a:lnTo>
                  <a:pt x="0" y="1401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48434" y="2083396"/>
            <a:ext cx="451868" cy="1401141"/>
          </a:xfrm>
          <a:custGeom>
            <a:avLst/>
            <a:gdLst/>
            <a:ahLst/>
            <a:cxnLst/>
            <a:rect r="r" b="b" t="t" l="l"/>
            <a:pathLst>
              <a:path h="1401141" w="451868">
                <a:moveTo>
                  <a:pt x="0" y="0"/>
                </a:moveTo>
                <a:lnTo>
                  <a:pt x="451868" y="0"/>
                </a:lnTo>
                <a:lnTo>
                  <a:pt x="451868" y="1401140"/>
                </a:lnTo>
                <a:lnTo>
                  <a:pt x="0" y="1401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2622232" y="2083396"/>
            <a:ext cx="451868" cy="1401141"/>
          </a:xfrm>
          <a:custGeom>
            <a:avLst/>
            <a:gdLst/>
            <a:ahLst/>
            <a:cxnLst/>
            <a:rect r="r" b="b" t="t" l="l"/>
            <a:pathLst>
              <a:path h="1401141" w="451868">
                <a:moveTo>
                  <a:pt x="0" y="0"/>
                </a:moveTo>
                <a:lnTo>
                  <a:pt x="451868" y="0"/>
                </a:lnTo>
                <a:lnTo>
                  <a:pt x="451868" y="1401140"/>
                </a:lnTo>
                <a:lnTo>
                  <a:pt x="0" y="1401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DAGfAS_njYY</dc:identifier>
  <dcterms:modified xsi:type="dcterms:W3CDTF">2011-08-01T06:04:30Z</dcterms:modified>
  <cp:revision>1</cp:revision>
  <dc:title>Persuasion paradoxale</dc:title>
</cp:coreProperties>
</file>