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3009900" cy="3009900"/>
  <p:notesSz cx="6858000" cy="9144000"/>
  <p:embeddedFontLst>
    <p:embeddedFont>
      <p:font typeface="Six Hands Marker" charset="1" panose="03050502040202030505"/>
      <p:regular r:id="rId15"/>
    </p:embeddedFont>
    <p:embeddedFont>
      <p:font typeface="Rockstone" charset="1" panose="00000000000000000000"/>
      <p:regular r:id="rId16"/>
    </p:embeddedFont>
    <p:embeddedFont>
      <p:font typeface="Lovelo" charset="1" panose="02000000000000000000"/>
      <p:regular r:id="rId17"/>
    </p:embeddedFont>
    <p:embeddedFont>
      <p:font typeface="Contrail One" charset="1" panose="02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.pn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9313" y="124916"/>
            <a:ext cx="3179213" cy="2404280"/>
          </a:xfrm>
          <a:custGeom>
            <a:avLst/>
            <a:gdLst/>
            <a:ahLst/>
            <a:cxnLst/>
            <a:rect r="r" b="b" t="t" l="l"/>
            <a:pathLst>
              <a:path h="2404280" w="3179213">
                <a:moveTo>
                  <a:pt x="0" y="0"/>
                </a:moveTo>
                <a:lnTo>
                  <a:pt x="3179213" y="0"/>
                </a:lnTo>
                <a:lnTo>
                  <a:pt x="3179213" y="2404280"/>
                </a:lnTo>
                <a:lnTo>
                  <a:pt x="0" y="2404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2554" y="1589959"/>
            <a:ext cx="1499455" cy="1444463"/>
          </a:xfrm>
          <a:custGeom>
            <a:avLst/>
            <a:gdLst/>
            <a:ahLst/>
            <a:cxnLst/>
            <a:rect r="r" b="b" t="t" l="l"/>
            <a:pathLst>
              <a:path h="1444463" w="1499455">
                <a:moveTo>
                  <a:pt x="0" y="0"/>
                </a:moveTo>
                <a:lnTo>
                  <a:pt x="1499455" y="0"/>
                </a:lnTo>
                <a:lnTo>
                  <a:pt x="1499455" y="1444464"/>
                </a:lnTo>
                <a:lnTo>
                  <a:pt x="0" y="14444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2289" y="1027084"/>
            <a:ext cx="2896853" cy="108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9"/>
              </a:lnSpc>
            </a:pPr>
            <a:r>
              <a:rPr lang="en-US" sz="1452" spc="180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Réfuter des sottises </a:t>
            </a:r>
          </a:p>
          <a:p>
            <a:pPr algn="l">
              <a:lnSpc>
                <a:spcPts val="2179"/>
              </a:lnSpc>
            </a:pPr>
            <a:r>
              <a:rPr lang="en-US" sz="1452" spc="180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demande plus d’énergie </a:t>
            </a:r>
          </a:p>
          <a:p>
            <a:pPr algn="l">
              <a:lnSpc>
                <a:spcPts val="2179"/>
              </a:lnSpc>
            </a:pPr>
            <a:r>
              <a:rPr lang="en-US" sz="1452" spc="180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que de les </a:t>
            </a:r>
          </a:p>
          <a:p>
            <a:pPr algn="l">
              <a:lnSpc>
                <a:spcPts val="2179"/>
              </a:lnSpc>
            </a:pPr>
            <a:r>
              <a:rPr lang="en-US" sz="1452" spc="180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produire.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614" y="176787"/>
            <a:ext cx="2846673" cy="557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6"/>
              </a:lnSpc>
            </a:pPr>
            <a:r>
              <a:rPr lang="en-US" sz="2925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LOI DE BRANDOLINI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1978" y="873446"/>
            <a:ext cx="2247154" cy="1201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2"/>
              </a:lnSpc>
            </a:pPr>
            <a:r>
              <a:rPr lang="en-US" sz="2208" spc="2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Bullshit </a:t>
            </a:r>
          </a:p>
          <a:p>
            <a:pPr algn="ctr">
              <a:lnSpc>
                <a:spcPts val="3092"/>
              </a:lnSpc>
            </a:pPr>
            <a:r>
              <a:rPr lang="en-US" sz="2208" spc="2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asymmetry </a:t>
            </a:r>
          </a:p>
          <a:p>
            <a:pPr algn="ctr">
              <a:lnSpc>
                <a:spcPts val="3092"/>
              </a:lnSpc>
            </a:pPr>
            <a:r>
              <a:rPr lang="en-US" sz="2208" spc="2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principle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96279" y="916036"/>
            <a:ext cx="2121537" cy="1912036"/>
            <a:chOff x="0" y="0"/>
            <a:chExt cx="2828717" cy="25493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28717" cy="2549381"/>
            </a:xfrm>
            <a:custGeom>
              <a:avLst/>
              <a:gdLst/>
              <a:ahLst/>
              <a:cxnLst/>
              <a:rect r="r" b="b" t="t" l="l"/>
              <a:pathLst>
                <a:path h="2549381" w="2828717">
                  <a:moveTo>
                    <a:pt x="0" y="0"/>
                  </a:moveTo>
                  <a:lnTo>
                    <a:pt x="2828717" y="0"/>
                  </a:lnTo>
                  <a:lnTo>
                    <a:pt x="2828717" y="2549381"/>
                  </a:lnTo>
                  <a:lnTo>
                    <a:pt x="0" y="25493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9614" y="111104"/>
              <a:ext cx="464276" cy="390572"/>
            </a:xfrm>
            <a:custGeom>
              <a:avLst/>
              <a:gdLst/>
              <a:ahLst/>
              <a:cxnLst/>
              <a:rect r="r" b="b" t="t" l="l"/>
              <a:pathLst>
                <a:path h="390572" w="464276">
                  <a:moveTo>
                    <a:pt x="0" y="0"/>
                  </a:moveTo>
                  <a:lnTo>
                    <a:pt x="464276" y="0"/>
                  </a:lnTo>
                  <a:lnTo>
                    <a:pt x="464276" y="390573"/>
                  </a:lnTo>
                  <a:lnTo>
                    <a:pt x="0" y="390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9614" y="814470"/>
              <a:ext cx="464276" cy="390572"/>
            </a:xfrm>
            <a:custGeom>
              <a:avLst/>
              <a:gdLst/>
              <a:ahLst/>
              <a:cxnLst/>
              <a:rect r="r" b="b" t="t" l="l"/>
              <a:pathLst>
                <a:path h="390572" w="464276">
                  <a:moveTo>
                    <a:pt x="0" y="0"/>
                  </a:moveTo>
                  <a:lnTo>
                    <a:pt x="464276" y="0"/>
                  </a:lnTo>
                  <a:lnTo>
                    <a:pt x="464276" y="390572"/>
                  </a:lnTo>
                  <a:lnTo>
                    <a:pt x="0" y="3905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9614" y="1517835"/>
              <a:ext cx="464276" cy="390572"/>
            </a:xfrm>
            <a:custGeom>
              <a:avLst/>
              <a:gdLst/>
              <a:ahLst/>
              <a:cxnLst/>
              <a:rect r="r" b="b" t="t" l="l"/>
              <a:pathLst>
                <a:path h="390572" w="464276">
                  <a:moveTo>
                    <a:pt x="0" y="0"/>
                  </a:moveTo>
                  <a:lnTo>
                    <a:pt x="464276" y="0"/>
                  </a:lnTo>
                  <a:lnTo>
                    <a:pt x="464276" y="390572"/>
                  </a:lnTo>
                  <a:lnTo>
                    <a:pt x="0" y="3905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227910" y="1615941"/>
              <a:ext cx="535261" cy="439583"/>
            </a:xfrm>
            <a:custGeom>
              <a:avLst/>
              <a:gdLst/>
              <a:ahLst/>
              <a:cxnLst/>
              <a:rect r="r" b="b" t="t" l="l"/>
              <a:pathLst>
                <a:path h="439583" w="535261">
                  <a:moveTo>
                    <a:pt x="0" y="0"/>
                  </a:moveTo>
                  <a:lnTo>
                    <a:pt x="535260" y="0"/>
                  </a:lnTo>
                  <a:lnTo>
                    <a:pt x="535260" y="439583"/>
                  </a:lnTo>
                  <a:lnTo>
                    <a:pt x="0" y="4395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0" y="109049"/>
            <a:ext cx="3009900" cy="71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5"/>
              </a:lnSpc>
            </a:pPr>
            <a:r>
              <a:rPr lang="en-US" sz="1389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En 2013, le programmeur</a:t>
            </a:r>
            <a:r>
              <a:rPr lang="en-US" sz="1389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italien</a:t>
            </a:r>
          </a:p>
          <a:p>
            <a:pPr algn="ctr">
              <a:lnSpc>
                <a:spcPts val="1945"/>
              </a:lnSpc>
            </a:pPr>
            <a:r>
              <a:rPr lang="en-US" sz="1389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Alberto Brandolini formule</a:t>
            </a:r>
          </a:p>
          <a:p>
            <a:pPr algn="ctr">
              <a:lnSpc>
                <a:spcPts val="1945"/>
              </a:lnSpc>
            </a:pPr>
            <a:r>
              <a:rPr lang="en-US" sz="1389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initialement son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6279" y="916036"/>
            <a:ext cx="2121537" cy="1912036"/>
          </a:xfrm>
          <a:custGeom>
            <a:avLst/>
            <a:gdLst/>
            <a:ahLst/>
            <a:cxnLst/>
            <a:rect r="r" b="b" t="t" l="l"/>
            <a:pathLst>
              <a:path h="1912036" w="2121537">
                <a:moveTo>
                  <a:pt x="0" y="0"/>
                </a:moveTo>
                <a:lnTo>
                  <a:pt x="2121538" y="0"/>
                </a:lnTo>
                <a:lnTo>
                  <a:pt x="2121538" y="1912035"/>
                </a:lnTo>
                <a:lnTo>
                  <a:pt x="0" y="191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0990" y="999364"/>
            <a:ext cx="348207" cy="292929"/>
          </a:xfrm>
          <a:custGeom>
            <a:avLst/>
            <a:gdLst/>
            <a:ahLst/>
            <a:cxnLst/>
            <a:rect r="r" b="b" t="t" l="l"/>
            <a:pathLst>
              <a:path h="292929" w="348207">
                <a:moveTo>
                  <a:pt x="0" y="0"/>
                </a:moveTo>
                <a:lnTo>
                  <a:pt x="348207" y="0"/>
                </a:lnTo>
                <a:lnTo>
                  <a:pt x="348207" y="292929"/>
                </a:lnTo>
                <a:lnTo>
                  <a:pt x="0" y="2929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3203" y="830311"/>
            <a:ext cx="2247154" cy="1201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2"/>
              </a:lnSpc>
            </a:pPr>
            <a:r>
              <a:rPr lang="en-US" sz="2208" spc="2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Principe </a:t>
            </a:r>
          </a:p>
          <a:p>
            <a:pPr algn="ctr">
              <a:lnSpc>
                <a:spcPts val="3092"/>
              </a:lnSpc>
            </a:pPr>
            <a:r>
              <a:rPr lang="en-US" sz="2208" spc="2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d’AsYMÉTRIE</a:t>
            </a:r>
          </a:p>
          <a:p>
            <a:pPr algn="ctr">
              <a:lnSpc>
                <a:spcPts val="3092"/>
              </a:lnSpc>
            </a:pPr>
            <a:r>
              <a:rPr lang="en-US" sz="2208" spc="2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DES IDIOTIES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00990" y="1526888"/>
            <a:ext cx="348207" cy="292929"/>
          </a:xfrm>
          <a:custGeom>
            <a:avLst/>
            <a:gdLst/>
            <a:ahLst/>
            <a:cxnLst/>
            <a:rect r="r" b="b" t="t" l="l"/>
            <a:pathLst>
              <a:path h="292929" w="348207">
                <a:moveTo>
                  <a:pt x="0" y="0"/>
                </a:moveTo>
                <a:lnTo>
                  <a:pt x="348207" y="0"/>
                </a:lnTo>
                <a:lnTo>
                  <a:pt x="348207" y="292929"/>
                </a:lnTo>
                <a:lnTo>
                  <a:pt x="0" y="2929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0990" y="2054412"/>
            <a:ext cx="348207" cy="292929"/>
          </a:xfrm>
          <a:custGeom>
            <a:avLst/>
            <a:gdLst/>
            <a:ahLst/>
            <a:cxnLst/>
            <a:rect r="r" b="b" t="t" l="l"/>
            <a:pathLst>
              <a:path h="292929" w="348207">
                <a:moveTo>
                  <a:pt x="0" y="0"/>
                </a:moveTo>
                <a:lnTo>
                  <a:pt x="348207" y="0"/>
                </a:lnTo>
                <a:lnTo>
                  <a:pt x="348207" y="292929"/>
                </a:lnTo>
                <a:lnTo>
                  <a:pt x="0" y="2929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67211" y="2127991"/>
            <a:ext cx="401446" cy="329687"/>
          </a:xfrm>
          <a:custGeom>
            <a:avLst/>
            <a:gdLst/>
            <a:ahLst/>
            <a:cxnLst/>
            <a:rect r="r" b="b" t="t" l="l"/>
            <a:pathLst>
              <a:path h="329687" w="401446">
                <a:moveTo>
                  <a:pt x="0" y="0"/>
                </a:moveTo>
                <a:lnTo>
                  <a:pt x="401446" y="0"/>
                </a:lnTo>
                <a:lnTo>
                  <a:pt x="401446" y="329688"/>
                </a:lnTo>
                <a:lnTo>
                  <a:pt x="0" y="3296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651" y="262890"/>
            <a:ext cx="3009900" cy="479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5"/>
              </a:lnSpc>
            </a:pPr>
            <a:r>
              <a:rPr lang="en-US" sz="1389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Ce qui peut se traduire en français par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715" y="1408246"/>
            <a:ext cx="1005786" cy="1300664"/>
          </a:xfrm>
          <a:custGeom>
            <a:avLst/>
            <a:gdLst/>
            <a:ahLst/>
            <a:cxnLst/>
            <a:rect r="r" b="b" t="t" l="l"/>
            <a:pathLst>
              <a:path h="1300664" w="1005786">
                <a:moveTo>
                  <a:pt x="0" y="0"/>
                </a:moveTo>
                <a:lnTo>
                  <a:pt x="1005786" y="0"/>
                </a:lnTo>
                <a:lnTo>
                  <a:pt x="1005786" y="1300664"/>
                </a:lnTo>
                <a:lnTo>
                  <a:pt x="0" y="13006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1147" y="1564940"/>
            <a:ext cx="2018753" cy="1143970"/>
            <a:chOff x="0" y="0"/>
            <a:chExt cx="812800" cy="4605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460591"/>
            </a:xfrm>
            <a:custGeom>
              <a:avLst/>
              <a:gdLst/>
              <a:ahLst/>
              <a:cxnLst/>
              <a:rect r="r" b="b" t="t" l="l"/>
              <a:pathLst>
                <a:path h="460591" w="812800">
                  <a:moveTo>
                    <a:pt x="203200" y="460591"/>
                  </a:moveTo>
                  <a:lnTo>
                    <a:pt x="609600" y="460591"/>
                  </a:lnTo>
                  <a:lnTo>
                    <a:pt x="812800" y="0"/>
                  </a:lnTo>
                  <a:lnTo>
                    <a:pt x="0" y="0"/>
                  </a:lnTo>
                  <a:lnTo>
                    <a:pt x="203200" y="460591"/>
                  </a:lnTo>
                  <a:close/>
                </a:path>
              </a:pathLst>
            </a:custGeom>
            <a:solidFill>
              <a:srgbClr val="00FF7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-9525"/>
              <a:ext cx="558800" cy="4701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-137081" y="2689860"/>
            <a:ext cx="1545379" cy="26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9"/>
              </a:lnSpc>
            </a:pPr>
            <a:r>
              <a:rPr lang="en-US" sz="1642" spc="1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Grazie Silvio 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341" y="36120"/>
            <a:ext cx="2791218" cy="1100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1"/>
              </a:lnSpc>
            </a:pPr>
            <a:r>
              <a:rPr lang="en-US" sz="1299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Lors d’une interview de Silvio Berlusconi, Brandolini constate que le condottiere n’est pas contredit en dépit de plusieurs affirmations fausses.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0489" y="1613304"/>
            <a:ext cx="1800070" cy="1028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3"/>
              </a:lnSpc>
            </a:pPr>
            <a:r>
              <a:rPr lang="en-US" sz="1017" spc="1">
                <a:solidFill>
                  <a:srgbClr val="020202"/>
                </a:solidFill>
                <a:latin typeface="Lovelo"/>
                <a:ea typeface="Lovelo"/>
                <a:cs typeface="Lovelo"/>
                <a:sym typeface="Lovelo"/>
              </a:rPr>
              <a:t>Les journalistes en régie ne parviennent pas à démentir rapidement</a:t>
            </a:r>
          </a:p>
          <a:p>
            <a:pPr algn="ctr">
              <a:lnSpc>
                <a:spcPts val="1373"/>
              </a:lnSpc>
            </a:pPr>
            <a:r>
              <a:rPr lang="en-US" sz="1017" spc="1">
                <a:solidFill>
                  <a:srgbClr val="020202"/>
                </a:solidFill>
                <a:latin typeface="Lovelo"/>
                <a:ea typeface="Lovelo"/>
                <a:cs typeface="Lovelo"/>
                <a:sym typeface="Lovelo"/>
              </a:rPr>
              <a:t>les fausses </a:t>
            </a:r>
          </a:p>
          <a:p>
            <a:pPr algn="ctr">
              <a:lnSpc>
                <a:spcPts val="1373"/>
              </a:lnSpc>
            </a:pPr>
            <a:r>
              <a:rPr lang="en-US" sz="1017" spc="1">
                <a:solidFill>
                  <a:srgbClr val="020202"/>
                </a:solidFill>
                <a:latin typeface="Lovelo"/>
                <a:ea typeface="Lovelo"/>
                <a:cs typeface="Lovelo"/>
                <a:sym typeface="Lovelo"/>
              </a:rPr>
              <a:t>affirmations de Berlusconi !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4656" y="116679"/>
            <a:ext cx="3179213" cy="2404280"/>
          </a:xfrm>
          <a:custGeom>
            <a:avLst/>
            <a:gdLst/>
            <a:ahLst/>
            <a:cxnLst/>
            <a:rect r="r" b="b" t="t" l="l"/>
            <a:pathLst>
              <a:path h="2404280" w="3179213">
                <a:moveTo>
                  <a:pt x="0" y="0"/>
                </a:moveTo>
                <a:lnTo>
                  <a:pt x="3179212" y="0"/>
                </a:lnTo>
                <a:lnTo>
                  <a:pt x="3179212" y="2404280"/>
                </a:lnTo>
                <a:lnTo>
                  <a:pt x="0" y="2404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2554" y="1589959"/>
            <a:ext cx="1499455" cy="1444463"/>
          </a:xfrm>
          <a:custGeom>
            <a:avLst/>
            <a:gdLst/>
            <a:ahLst/>
            <a:cxnLst/>
            <a:rect r="r" b="b" t="t" l="l"/>
            <a:pathLst>
              <a:path h="1444463" w="1499455">
                <a:moveTo>
                  <a:pt x="0" y="0"/>
                </a:moveTo>
                <a:lnTo>
                  <a:pt x="1499455" y="0"/>
                </a:lnTo>
                <a:lnTo>
                  <a:pt x="1499455" y="1444464"/>
                </a:lnTo>
                <a:lnTo>
                  <a:pt x="0" y="14444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215" y="44357"/>
            <a:ext cx="2853470" cy="475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8"/>
              </a:lnSpc>
            </a:pPr>
            <a:r>
              <a:rPr lang="en-US" sz="1363">
                <a:solidFill>
                  <a:srgbClr val="00FF7D"/>
                </a:solidFill>
                <a:latin typeface="Lovelo"/>
                <a:ea typeface="Lovelo"/>
                <a:cs typeface="Lovelo"/>
                <a:sym typeface="Lovelo"/>
              </a:rPr>
              <a:t>Cette situation inspire </a:t>
            </a:r>
          </a:p>
          <a:p>
            <a:pPr algn="ctr">
              <a:lnSpc>
                <a:spcPts val="1908"/>
              </a:lnSpc>
            </a:pPr>
            <a:r>
              <a:rPr lang="en-US" sz="1363">
                <a:solidFill>
                  <a:srgbClr val="00FF7D"/>
                </a:solidFill>
                <a:latin typeface="Lovelo"/>
                <a:ea typeface="Lovelo"/>
                <a:cs typeface="Lovelo"/>
                <a:sym typeface="Lovelo"/>
              </a:rPr>
              <a:t>à Brandolini la loi suivante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430" y="572256"/>
            <a:ext cx="2853470" cy="147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7"/>
              </a:lnSpc>
            </a:pPr>
            <a:r>
              <a:rPr lang="en-US" sz="1419" spc="-26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La quantité d'énergie nécessaire pour réfuter </a:t>
            </a:r>
            <a:r>
              <a:rPr lang="en-US" sz="1419" spc="-26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des sottises est supérieure d'un ordre de grandeur à celle nécessaire </a:t>
            </a:r>
          </a:p>
          <a:p>
            <a:pPr algn="l">
              <a:lnSpc>
                <a:spcPts val="1987"/>
              </a:lnSpc>
            </a:pPr>
            <a:r>
              <a:rPr lang="en-US" sz="1419" spc="-26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pour les </a:t>
            </a:r>
          </a:p>
          <a:p>
            <a:pPr algn="l">
              <a:lnSpc>
                <a:spcPts val="1987"/>
              </a:lnSpc>
            </a:pPr>
            <a:r>
              <a:rPr lang="en-US" sz="1419" spc="-26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produire.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6724" y="513939"/>
            <a:ext cx="1674121" cy="1764007"/>
          </a:xfrm>
          <a:custGeom>
            <a:avLst/>
            <a:gdLst/>
            <a:ahLst/>
            <a:cxnLst/>
            <a:rect r="r" b="b" t="t" l="l"/>
            <a:pathLst>
              <a:path h="1764007" w="1674121">
                <a:moveTo>
                  <a:pt x="0" y="0"/>
                </a:moveTo>
                <a:lnTo>
                  <a:pt x="1674121" y="0"/>
                </a:lnTo>
                <a:lnTo>
                  <a:pt x="1674121" y="1764007"/>
                </a:lnTo>
                <a:lnTo>
                  <a:pt x="0" y="17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5865" y="85672"/>
            <a:ext cx="2853415" cy="459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94"/>
              </a:lnSpc>
            </a:pPr>
            <a:r>
              <a:rPr lang="en-US" sz="1759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 PRINCIPE EST CONNU </a:t>
            </a:r>
          </a:p>
          <a:p>
            <a:pPr algn="ctr">
              <a:lnSpc>
                <a:spcPts val="1794"/>
              </a:lnSpc>
            </a:pPr>
            <a:r>
              <a:rPr lang="en-US" sz="1759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 LONGUE DATE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0833" y="642803"/>
            <a:ext cx="1395416" cy="466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5"/>
              </a:lnSpc>
            </a:pPr>
            <a:r>
              <a:rPr lang="en-US" sz="1396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Voici John Arbuthnot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865" y="1435337"/>
            <a:ext cx="1747983" cy="842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12"/>
              </a:lnSpc>
            </a:pPr>
            <a:r>
              <a:rPr lang="en-US" sz="1268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Dans </a:t>
            </a:r>
            <a:r>
              <a:rPr lang="en-US" sz="1268" spc="1" u="sng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L’art du mensonge politique</a:t>
            </a:r>
            <a:r>
              <a:rPr lang="en-US" sz="1268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(1733), Arbuthnot écrit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800" y="1080712"/>
            <a:ext cx="1565482" cy="25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8"/>
              </a:lnSpc>
            </a:pPr>
            <a:r>
              <a:rPr lang="en-US" sz="1524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(1667 - 1735)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5865" y="2305226"/>
            <a:ext cx="2778171" cy="575879"/>
            <a:chOff x="0" y="0"/>
            <a:chExt cx="3704228" cy="76783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704228" cy="767839"/>
              <a:chOff x="0" y="0"/>
              <a:chExt cx="2500745" cy="51837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500745" cy="518372"/>
              </a:xfrm>
              <a:custGeom>
                <a:avLst/>
                <a:gdLst/>
                <a:ahLst/>
                <a:cxnLst/>
                <a:rect r="r" b="b" t="t" l="l"/>
                <a:pathLst>
                  <a:path h="518372" w="2500745">
                    <a:moveTo>
                      <a:pt x="41800" y="0"/>
                    </a:moveTo>
                    <a:lnTo>
                      <a:pt x="2458944" y="0"/>
                    </a:lnTo>
                    <a:cubicBezTo>
                      <a:pt x="2470030" y="0"/>
                      <a:pt x="2480663" y="4404"/>
                      <a:pt x="2488502" y="12243"/>
                    </a:cubicBezTo>
                    <a:cubicBezTo>
                      <a:pt x="2496341" y="20082"/>
                      <a:pt x="2500745" y="30714"/>
                      <a:pt x="2500745" y="41800"/>
                    </a:cubicBezTo>
                    <a:lnTo>
                      <a:pt x="2500745" y="476572"/>
                    </a:lnTo>
                    <a:cubicBezTo>
                      <a:pt x="2500745" y="487658"/>
                      <a:pt x="2496341" y="498290"/>
                      <a:pt x="2488502" y="506129"/>
                    </a:cubicBezTo>
                    <a:cubicBezTo>
                      <a:pt x="2480663" y="513969"/>
                      <a:pt x="2470030" y="518372"/>
                      <a:pt x="2458944" y="518372"/>
                    </a:cubicBezTo>
                    <a:lnTo>
                      <a:pt x="41800" y="518372"/>
                    </a:lnTo>
                    <a:cubicBezTo>
                      <a:pt x="30714" y="518372"/>
                      <a:pt x="20082" y="513969"/>
                      <a:pt x="12243" y="506129"/>
                    </a:cubicBezTo>
                    <a:cubicBezTo>
                      <a:pt x="4404" y="498290"/>
                      <a:pt x="0" y="487658"/>
                      <a:pt x="0" y="476572"/>
                    </a:cubicBezTo>
                    <a:lnTo>
                      <a:pt x="0" y="41800"/>
                    </a:lnTo>
                    <a:cubicBezTo>
                      <a:pt x="0" y="30714"/>
                      <a:pt x="4404" y="20082"/>
                      <a:pt x="12243" y="12243"/>
                    </a:cubicBezTo>
                    <a:cubicBezTo>
                      <a:pt x="20082" y="4404"/>
                      <a:pt x="30714" y="0"/>
                      <a:pt x="41800" y="0"/>
                    </a:cubicBezTo>
                    <a:close/>
                  </a:path>
                </a:pathLst>
              </a:custGeom>
              <a:solidFill>
                <a:srgbClr val="00FF7D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9525"/>
                <a:ext cx="2500745" cy="5278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83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29529" y="96895"/>
              <a:ext cx="3593049" cy="574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97"/>
                </a:lnSpc>
              </a:pPr>
              <a:r>
                <a:rPr lang="en-US" sz="1331" spc="1">
                  <a:solidFill>
                    <a:srgbClr val="000000"/>
                  </a:solidFill>
                  <a:latin typeface="Six Hands Marker"/>
                  <a:ea typeface="Six Hands Marker"/>
                  <a:cs typeface="Six Hands Marker"/>
                  <a:sym typeface="Six Hands Marker"/>
                </a:rPr>
                <a:t>« Le mensonge vole, et la vérité ne le suit qu'en boitant. »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454" y="642780"/>
            <a:ext cx="2243832" cy="1535729"/>
            <a:chOff x="0" y="0"/>
            <a:chExt cx="2991776" cy="20476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60575" y="0"/>
              <a:ext cx="954064" cy="996777"/>
            </a:xfrm>
            <a:custGeom>
              <a:avLst/>
              <a:gdLst/>
              <a:ahLst/>
              <a:cxnLst/>
              <a:rect r="r" b="b" t="t" l="l"/>
              <a:pathLst>
                <a:path h="996777" w="954064">
                  <a:moveTo>
                    <a:pt x="0" y="0"/>
                  </a:moveTo>
                  <a:lnTo>
                    <a:pt x="954064" y="0"/>
                  </a:lnTo>
                  <a:lnTo>
                    <a:pt x="954064" y="996777"/>
                  </a:lnTo>
                  <a:lnTo>
                    <a:pt x="0" y="996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23776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7003" y="0"/>
              <a:ext cx="901812" cy="1234396"/>
            </a:xfrm>
            <a:custGeom>
              <a:avLst/>
              <a:gdLst/>
              <a:ahLst/>
              <a:cxnLst/>
              <a:rect r="r" b="b" t="t" l="l"/>
              <a:pathLst>
                <a:path h="1234396" w="901812">
                  <a:moveTo>
                    <a:pt x="0" y="0"/>
                  </a:moveTo>
                  <a:lnTo>
                    <a:pt x="901812" y="0"/>
                  </a:lnTo>
                  <a:lnTo>
                    <a:pt x="901812" y="1234396"/>
                  </a:lnTo>
                  <a:lnTo>
                    <a:pt x="0" y="1234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7319" t="0" r="-55215" b="-35501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996777"/>
              <a:ext cx="2991776" cy="1050861"/>
            </a:xfrm>
            <a:custGeom>
              <a:avLst/>
              <a:gdLst/>
              <a:ahLst/>
              <a:cxnLst/>
              <a:rect r="r" b="b" t="t" l="l"/>
              <a:pathLst>
                <a:path h="1050861" w="2991776">
                  <a:moveTo>
                    <a:pt x="0" y="0"/>
                  </a:moveTo>
                  <a:lnTo>
                    <a:pt x="2991776" y="0"/>
                  </a:lnTo>
                  <a:lnTo>
                    <a:pt x="2991776" y="1050861"/>
                  </a:lnTo>
                  <a:lnTo>
                    <a:pt x="0" y="10508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02592" y="2239279"/>
            <a:ext cx="2605557" cy="770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3"/>
              </a:lnSpc>
            </a:pPr>
            <a:r>
              <a:rPr lang="en-US" sz="1642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IL FAUT PORTER UNE CONTRADICTION PÉREMPTOIRE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341" y="45645"/>
            <a:ext cx="2791218" cy="504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9"/>
              </a:lnSpc>
            </a:pPr>
            <a:r>
              <a:rPr lang="en-US" sz="1599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CONTRE LES AFFIRMATIONS PÉREMPTOIRES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341" y="430517"/>
            <a:ext cx="1703429" cy="1485238"/>
            <a:chOff x="0" y="0"/>
            <a:chExt cx="1310485" cy="11426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10485" cy="1142626"/>
            </a:xfrm>
            <a:custGeom>
              <a:avLst/>
              <a:gdLst/>
              <a:ahLst/>
              <a:cxnLst/>
              <a:rect r="r" b="b" t="t" l="l"/>
              <a:pathLst>
                <a:path h="1142626" w="1310485">
                  <a:moveTo>
                    <a:pt x="68174" y="0"/>
                  </a:moveTo>
                  <a:lnTo>
                    <a:pt x="1242311" y="0"/>
                  </a:lnTo>
                  <a:cubicBezTo>
                    <a:pt x="1279962" y="0"/>
                    <a:pt x="1310485" y="30522"/>
                    <a:pt x="1310485" y="68174"/>
                  </a:cubicBezTo>
                  <a:lnTo>
                    <a:pt x="1310485" y="1074453"/>
                  </a:lnTo>
                  <a:cubicBezTo>
                    <a:pt x="1310485" y="1112104"/>
                    <a:pt x="1279962" y="1142626"/>
                    <a:pt x="1242311" y="1142626"/>
                  </a:cubicBezTo>
                  <a:lnTo>
                    <a:pt x="68174" y="1142626"/>
                  </a:lnTo>
                  <a:cubicBezTo>
                    <a:pt x="30522" y="1142626"/>
                    <a:pt x="0" y="1112104"/>
                    <a:pt x="0" y="1074453"/>
                  </a:cubicBezTo>
                  <a:lnTo>
                    <a:pt x="0" y="68174"/>
                  </a:lnTo>
                  <a:cubicBezTo>
                    <a:pt x="0" y="30522"/>
                    <a:pt x="30522" y="0"/>
                    <a:pt x="68174" y="0"/>
                  </a:cubicBezTo>
                  <a:close/>
                </a:path>
              </a:pathLst>
            </a:custGeom>
            <a:solidFill>
              <a:srgbClr val="00FF7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310485" cy="11521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7748" y="479583"/>
            <a:ext cx="1634198" cy="1545060"/>
          </a:xfrm>
          <a:custGeom>
            <a:avLst/>
            <a:gdLst/>
            <a:ahLst/>
            <a:cxnLst/>
            <a:rect r="r" b="b" t="t" l="l"/>
            <a:pathLst>
              <a:path h="1545060" w="1634198">
                <a:moveTo>
                  <a:pt x="0" y="0"/>
                </a:moveTo>
                <a:lnTo>
                  <a:pt x="1634198" y="0"/>
                </a:lnTo>
                <a:lnTo>
                  <a:pt x="1634198" y="1545060"/>
                </a:lnTo>
                <a:lnTo>
                  <a:pt x="0" y="154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9341" y="481552"/>
            <a:ext cx="1703429" cy="1345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9"/>
              </a:lnSpc>
            </a:pPr>
            <a:r>
              <a:rPr lang="en-US" sz="2233" spc="2">
                <a:solidFill>
                  <a:srgbClr val="000000"/>
                </a:solidFill>
                <a:latin typeface="Rockstone"/>
                <a:ea typeface="Rockstone"/>
                <a:cs typeface="Rockstone"/>
                <a:sym typeface="Rockstone"/>
              </a:rPr>
              <a:t>NE JAMAIS </a:t>
            </a:r>
          </a:p>
          <a:p>
            <a:pPr algn="ctr">
              <a:lnSpc>
                <a:spcPts val="2569"/>
              </a:lnSpc>
            </a:pPr>
            <a:r>
              <a:rPr lang="en-US" sz="2233" spc="2">
                <a:solidFill>
                  <a:srgbClr val="000000"/>
                </a:solidFill>
                <a:latin typeface="Rockstone"/>
                <a:ea typeface="Rockstone"/>
                <a:cs typeface="Rockstone"/>
                <a:sym typeface="Rockstone"/>
              </a:rPr>
              <a:t>INVERSER </a:t>
            </a:r>
          </a:p>
          <a:p>
            <a:pPr algn="ctr">
              <a:lnSpc>
                <a:spcPts val="2569"/>
              </a:lnSpc>
            </a:pPr>
            <a:r>
              <a:rPr lang="en-US" sz="2233" spc="2">
                <a:solidFill>
                  <a:srgbClr val="000000"/>
                </a:solidFill>
                <a:latin typeface="Rockstone"/>
                <a:ea typeface="Rockstone"/>
                <a:cs typeface="Rockstone"/>
                <a:sym typeface="Rockstone"/>
              </a:rPr>
              <a:t>LA CHARGE </a:t>
            </a:r>
          </a:p>
          <a:p>
            <a:pPr algn="ctr">
              <a:lnSpc>
                <a:spcPts val="2569"/>
              </a:lnSpc>
            </a:pPr>
            <a:r>
              <a:rPr lang="en-US" sz="2233" spc="2">
                <a:solidFill>
                  <a:srgbClr val="000000"/>
                </a:solidFill>
                <a:latin typeface="Rockstone"/>
                <a:ea typeface="Rockstone"/>
                <a:cs typeface="Rockstone"/>
                <a:sym typeface="Rockstone"/>
              </a:rPr>
              <a:t>DE LA PREUVE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341" y="2192516"/>
            <a:ext cx="2791218" cy="695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9"/>
              </a:lnSpc>
            </a:pPr>
            <a:r>
              <a:rPr lang="en-US" sz="1573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personne qui affirme doit prouver </a:t>
            </a:r>
          </a:p>
          <a:p>
            <a:pPr algn="ctr">
              <a:lnSpc>
                <a:spcPts val="1809"/>
              </a:lnSpc>
            </a:pPr>
            <a:r>
              <a:rPr lang="en-US" sz="1573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véracité de ses propos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341" y="45645"/>
            <a:ext cx="2791218" cy="25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9"/>
              </a:lnSpc>
            </a:pPr>
            <a:r>
              <a:rPr lang="en-US" sz="1599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Autrement dit </a:t>
            </a:r>
          </a:p>
        </p:txBody>
      </p:sp>
      <p:sp>
        <p:nvSpPr>
          <p:cNvPr name="TextBox 9" id="9"/>
          <p:cNvSpPr txBox="true"/>
          <p:nvPr/>
        </p:nvSpPr>
        <p:spPr>
          <a:xfrm rot="-3484721">
            <a:off x="2406540" y="630653"/>
            <a:ext cx="495114" cy="23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1"/>
              </a:lnSpc>
            </a:pPr>
            <a:r>
              <a:rPr lang="en-US" sz="1051" spc="-36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preuve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37940">
            <a:off x="2177944" y="2422732"/>
            <a:ext cx="277057" cy="423797"/>
          </a:xfrm>
          <a:custGeom>
            <a:avLst/>
            <a:gdLst/>
            <a:ahLst/>
            <a:cxnLst/>
            <a:rect r="r" b="b" t="t" l="l"/>
            <a:pathLst>
              <a:path h="423797" w="277057">
                <a:moveTo>
                  <a:pt x="0" y="0"/>
                </a:moveTo>
                <a:lnTo>
                  <a:pt x="277058" y="0"/>
                </a:lnTo>
                <a:lnTo>
                  <a:pt x="277058" y="423797"/>
                </a:lnTo>
                <a:lnTo>
                  <a:pt x="0" y="423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43433" y="498189"/>
            <a:ext cx="2101576" cy="1986944"/>
            <a:chOff x="0" y="0"/>
            <a:chExt cx="2802101" cy="26492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999727" y="0"/>
              <a:ext cx="1301133" cy="1036438"/>
            </a:xfrm>
            <a:custGeom>
              <a:avLst/>
              <a:gdLst/>
              <a:ahLst/>
              <a:cxnLst/>
              <a:rect r="r" b="b" t="t" l="l"/>
              <a:pathLst>
                <a:path h="1036438" w="1301133">
                  <a:moveTo>
                    <a:pt x="0" y="0"/>
                  </a:moveTo>
                  <a:lnTo>
                    <a:pt x="1301133" y="0"/>
                  </a:lnTo>
                  <a:lnTo>
                    <a:pt x="1301133" y="1036438"/>
                  </a:lnTo>
                  <a:lnTo>
                    <a:pt x="0" y="1036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76835" t="0" r="-38523" b="-155611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-3484721">
              <a:off x="1429767" y="274645"/>
              <a:ext cx="848954" cy="3807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92"/>
                </a:lnSpc>
              </a:pPr>
              <a:r>
                <a:rPr lang="en-US" sz="1351" spc="-47">
                  <a:solidFill>
                    <a:srgbClr val="000000"/>
                  </a:solidFill>
                  <a:latin typeface="Lovelo"/>
                  <a:ea typeface="Lovelo"/>
                  <a:cs typeface="Lovelo"/>
                  <a:sym typeface="Lovelo"/>
                </a:rPr>
                <a:t>preuve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7875" y="1350896"/>
            <a:ext cx="1135559" cy="1027974"/>
          </a:xfrm>
          <a:custGeom>
            <a:avLst/>
            <a:gdLst/>
            <a:ahLst/>
            <a:cxnLst/>
            <a:rect r="r" b="b" t="t" l="l"/>
            <a:pathLst>
              <a:path h="1027974" w="1135559">
                <a:moveTo>
                  <a:pt x="0" y="0"/>
                </a:moveTo>
                <a:lnTo>
                  <a:pt x="1135558" y="0"/>
                </a:lnTo>
                <a:lnTo>
                  <a:pt x="1135558" y="1027975"/>
                </a:lnTo>
                <a:lnTo>
                  <a:pt x="0" y="10279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641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943335">
            <a:off x="1914807" y="1987612"/>
            <a:ext cx="624389" cy="995043"/>
          </a:xfrm>
          <a:custGeom>
            <a:avLst/>
            <a:gdLst/>
            <a:ahLst/>
            <a:cxnLst/>
            <a:rect r="r" b="b" t="t" l="l"/>
            <a:pathLst>
              <a:path h="995043" w="624389">
                <a:moveTo>
                  <a:pt x="0" y="0"/>
                </a:moveTo>
                <a:lnTo>
                  <a:pt x="624389" y="0"/>
                </a:lnTo>
                <a:lnTo>
                  <a:pt x="624389" y="995043"/>
                </a:lnTo>
                <a:lnTo>
                  <a:pt x="0" y="99504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0714" y="535752"/>
            <a:ext cx="1685440" cy="699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5"/>
              </a:lnSpc>
            </a:pPr>
            <a:r>
              <a:rPr lang="en-US" sz="163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Demandez des faits aux bonimenteurs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4059" y="1559294"/>
            <a:ext cx="1765885" cy="698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3"/>
              </a:lnSpc>
            </a:pPr>
            <a:r>
              <a:rPr lang="en-US" sz="163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soyez (un peu)</a:t>
            </a:r>
          </a:p>
          <a:p>
            <a:pPr algn="l">
              <a:lnSpc>
                <a:spcPts val="1813"/>
              </a:lnSpc>
            </a:pPr>
            <a:r>
              <a:rPr lang="en-US" sz="163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péremptoire si nécessaire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875" y="60848"/>
            <a:ext cx="2654868" cy="350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8"/>
              </a:lnSpc>
            </a:pPr>
            <a:r>
              <a:rPr lang="en-US" sz="196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Vous pouvez agir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1160" y="2581823"/>
            <a:ext cx="1565797" cy="263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2"/>
              </a:lnSpc>
            </a:pPr>
            <a:r>
              <a:rPr lang="en-US" sz="179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Suivez-moi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DAF64tK1Q7M</dc:identifier>
  <dcterms:modified xsi:type="dcterms:W3CDTF">2011-08-01T06:04:30Z</dcterms:modified>
  <cp:revision>1</cp:revision>
  <dc:title>Brandolini</dc:title>
</cp:coreProperties>
</file>