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3009900" cy="3009900"/>
  <p:notesSz cx="6858000" cy="9144000"/>
  <p:embeddedFontLst>
    <p:embeddedFont>
      <p:font typeface="Rockstone" charset="1" panose="00000000000000000000"/>
      <p:regular r:id="rId19"/>
    </p:embeddedFont>
    <p:embeddedFont>
      <p:font typeface="Lovelo" charset="1" panose="02000000000000000000"/>
      <p:regular r:id="rId20"/>
    </p:embeddedFont>
    <p:embeddedFont>
      <p:font typeface="Six Hands Marker" charset="1" panose="03050502040202030505"/>
      <p:regular r:id="rId21"/>
    </p:embeddedFont>
    <p:embeddedFont>
      <p:font typeface="Zico Display Inline" charset="1" panose="00000000000000000000"/>
      <p:regular r:id="rId22"/>
    </p:embeddedFont>
    <p:embeddedFont>
      <p:font typeface="Black Ops One" charset="1" panose="02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Relationship Id="rId7" Target="../media/image4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504950"/>
            <a:ext cx="2900669" cy="1106140"/>
            <a:chOff x="0" y="0"/>
            <a:chExt cx="2611010" cy="995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1010" cy="995682"/>
            </a:xfrm>
            <a:custGeom>
              <a:avLst/>
              <a:gdLst/>
              <a:ahLst/>
              <a:cxnLst/>
              <a:rect r="r" b="b" t="t" l="l"/>
              <a:pathLst>
                <a:path h="995682" w="2611010">
                  <a:moveTo>
                    <a:pt x="40035" y="0"/>
                  </a:moveTo>
                  <a:lnTo>
                    <a:pt x="2570975" y="0"/>
                  </a:lnTo>
                  <a:cubicBezTo>
                    <a:pt x="2581593" y="0"/>
                    <a:pt x="2591776" y="4218"/>
                    <a:pt x="2599284" y="11726"/>
                  </a:cubicBezTo>
                  <a:cubicBezTo>
                    <a:pt x="2606792" y="19234"/>
                    <a:pt x="2611010" y="29417"/>
                    <a:pt x="2611010" y="40035"/>
                  </a:cubicBezTo>
                  <a:lnTo>
                    <a:pt x="2611010" y="955647"/>
                  </a:lnTo>
                  <a:cubicBezTo>
                    <a:pt x="2611010" y="977757"/>
                    <a:pt x="2593086" y="995682"/>
                    <a:pt x="2570975" y="995682"/>
                  </a:cubicBezTo>
                  <a:lnTo>
                    <a:pt x="40035" y="995682"/>
                  </a:lnTo>
                  <a:cubicBezTo>
                    <a:pt x="29417" y="995682"/>
                    <a:pt x="19234" y="991464"/>
                    <a:pt x="11726" y="983956"/>
                  </a:cubicBezTo>
                  <a:cubicBezTo>
                    <a:pt x="4218" y="976448"/>
                    <a:pt x="0" y="966265"/>
                    <a:pt x="0" y="955647"/>
                  </a:cubicBezTo>
                  <a:lnTo>
                    <a:pt x="0" y="40035"/>
                  </a:lnTo>
                  <a:cubicBezTo>
                    <a:pt x="0" y="29417"/>
                    <a:pt x="4218" y="19234"/>
                    <a:pt x="11726" y="11726"/>
                  </a:cubicBezTo>
                  <a:cubicBezTo>
                    <a:pt x="19234" y="4218"/>
                    <a:pt x="29417" y="0"/>
                    <a:pt x="400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611010" cy="1005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00785" y="1031045"/>
            <a:ext cx="534731" cy="473905"/>
          </a:xfrm>
          <a:custGeom>
            <a:avLst/>
            <a:gdLst/>
            <a:ahLst/>
            <a:cxnLst/>
            <a:rect r="r" b="b" t="t" l="l"/>
            <a:pathLst>
              <a:path h="473905" w="534731">
                <a:moveTo>
                  <a:pt x="0" y="0"/>
                </a:moveTo>
                <a:lnTo>
                  <a:pt x="534731" y="0"/>
                </a:lnTo>
                <a:lnTo>
                  <a:pt x="534731" y="473905"/>
                </a:lnTo>
                <a:lnTo>
                  <a:pt x="0" y="47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77381" y="1182577"/>
            <a:ext cx="1032519" cy="1032519"/>
          </a:xfrm>
          <a:custGeom>
            <a:avLst/>
            <a:gdLst/>
            <a:ahLst/>
            <a:cxnLst/>
            <a:rect r="r" b="b" t="t" l="l"/>
            <a:pathLst>
              <a:path h="1032519" w="1032519">
                <a:moveTo>
                  <a:pt x="0" y="0"/>
                </a:moveTo>
                <a:lnTo>
                  <a:pt x="1032519" y="0"/>
                </a:lnTo>
                <a:lnTo>
                  <a:pt x="1032519" y="1032519"/>
                </a:lnTo>
                <a:lnTo>
                  <a:pt x="0" y="10325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616" y="103971"/>
            <a:ext cx="2886669" cy="92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1"/>
              </a:lnSpc>
            </a:pPr>
            <a:r>
              <a:rPr lang="en-US" sz="3234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EFFET DE SIMPLE EXPOSITION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66054" y="1031045"/>
            <a:ext cx="534731" cy="473905"/>
          </a:xfrm>
          <a:custGeom>
            <a:avLst/>
            <a:gdLst/>
            <a:ahLst/>
            <a:cxnLst/>
            <a:rect r="r" b="b" t="t" l="l"/>
            <a:pathLst>
              <a:path h="473905" w="534731">
                <a:moveTo>
                  <a:pt x="0" y="0"/>
                </a:moveTo>
                <a:lnTo>
                  <a:pt x="534731" y="0"/>
                </a:lnTo>
                <a:lnTo>
                  <a:pt x="534731" y="473905"/>
                </a:lnTo>
                <a:lnTo>
                  <a:pt x="0" y="4739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31323" y="1031045"/>
            <a:ext cx="534731" cy="473905"/>
          </a:xfrm>
          <a:custGeom>
            <a:avLst/>
            <a:gdLst/>
            <a:ahLst/>
            <a:cxnLst/>
            <a:rect r="r" b="b" t="t" l="l"/>
            <a:pathLst>
              <a:path h="473905" w="534731">
                <a:moveTo>
                  <a:pt x="0" y="0"/>
                </a:moveTo>
                <a:lnTo>
                  <a:pt x="534731" y="0"/>
                </a:lnTo>
                <a:lnTo>
                  <a:pt x="534731" y="473905"/>
                </a:lnTo>
                <a:lnTo>
                  <a:pt x="0" y="4739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08" y="1031045"/>
            <a:ext cx="534731" cy="473905"/>
          </a:xfrm>
          <a:custGeom>
            <a:avLst/>
            <a:gdLst/>
            <a:ahLst/>
            <a:cxnLst/>
            <a:rect r="r" b="b" t="t" l="l"/>
            <a:pathLst>
              <a:path h="473905" w="534731">
                <a:moveTo>
                  <a:pt x="0" y="0"/>
                </a:moveTo>
                <a:lnTo>
                  <a:pt x="534731" y="0"/>
                </a:lnTo>
                <a:lnTo>
                  <a:pt x="534731" y="473905"/>
                </a:lnTo>
                <a:lnTo>
                  <a:pt x="0" y="4739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616" y="2222851"/>
            <a:ext cx="3009900" cy="76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8"/>
              </a:lnSpc>
            </a:pPr>
            <a:r>
              <a:rPr lang="en-US" sz="2697">
                <a:solidFill>
                  <a:srgbClr val="FF66C4"/>
                </a:solidFill>
                <a:latin typeface="Rockstone"/>
                <a:ea typeface="Rockstone"/>
                <a:cs typeface="Rockstone"/>
                <a:sym typeface="Rockstone"/>
              </a:rPr>
              <a:t>ce qui est familier </a:t>
            </a:r>
          </a:p>
          <a:p>
            <a:pPr algn="ctr">
              <a:lnSpc>
                <a:spcPts val="2778"/>
              </a:lnSpc>
            </a:pPr>
            <a:r>
              <a:rPr lang="en-US" sz="2697">
                <a:solidFill>
                  <a:srgbClr val="FF66C4"/>
                </a:solidFill>
                <a:latin typeface="Rockstone"/>
                <a:ea typeface="Rockstone"/>
                <a:cs typeface="Rockstone"/>
                <a:sym typeface="Rockstone"/>
              </a:rPr>
              <a:t>devient positif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888" y="139577"/>
            <a:ext cx="3001204" cy="48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2"/>
              </a:lnSpc>
            </a:pPr>
            <a:r>
              <a:rPr lang="en-US" sz="170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dans la désinformation comme dans la publicité,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881017"/>
            <a:ext cx="3001204" cy="753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"/>
              </a:lnSpc>
            </a:pPr>
            <a:r>
              <a:rPr lang="en-US" sz="1706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la réitération Massive</a:t>
            </a:r>
          </a:p>
          <a:p>
            <a:pPr algn="ctr">
              <a:lnSpc>
                <a:spcPts val="1962"/>
              </a:lnSpc>
            </a:pPr>
            <a:r>
              <a:rPr lang="en-US" sz="1706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confère crédibilité et légitimité.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24944" y="1258947"/>
            <a:ext cx="2084956" cy="622071"/>
            <a:chOff x="0" y="0"/>
            <a:chExt cx="2779942" cy="8294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1056" cy="655570"/>
            </a:xfrm>
            <a:custGeom>
              <a:avLst/>
              <a:gdLst/>
              <a:ahLst/>
              <a:cxnLst/>
              <a:rect r="r" b="b" t="t" l="l"/>
              <a:pathLst>
                <a:path h="655570" w="741056">
                  <a:moveTo>
                    <a:pt x="0" y="0"/>
                  </a:moveTo>
                  <a:lnTo>
                    <a:pt x="741056" y="0"/>
                  </a:lnTo>
                  <a:lnTo>
                    <a:pt x="741056" y="655570"/>
                  </a:lnTo>
                  <a:lnTo>
                    <a:pt x="0" y="655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8029" t="0" r="0" b="-64131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82766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022170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2" y="0"/>
                  </a:lnTo>
                  <a:lnTo>
                    <a:pt x="757772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356639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42398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95090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66192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43732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03974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75647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8989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48329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-1107361" y="1258947"/>
            <a:ext cx="2084956" cy="622071"/>
            <a:chOff x="0" y="0"/>
            <a:chExt cx="2779942" cy="82942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1056" cy="829427"/>
            </a:xfrm>
            <a:custGeom>
              <a:avLst/>
              <a:gdLst/>
              <a:ahLst/>
              <a:cxnLst/>
              <a:rect r="r" b="b" t="t" l="l"/>
              <a:pathLst>
                <a:path h="829427" w="741056">
                  <a:moveTo>
                    <a:pt x="0" y="0"/>
                  </a:moveTo>
                  <a:lnTo>
                    <a:pt x="741056" y="0"/>
                  </a:lnTo>
                  <a:lnTo>
                    <a:pt x="741056" y="829427"/>
                  </a:lnTo>
                  <a:lnTo>
                    <a:pt x="0" y="8294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8029" t="0" r="0" b="-29727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682766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022170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2" y="0"/>
                  </a:lnTo>
                  <a:lnTo>
                    <a:pt x="757772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356639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42398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095090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766192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43732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103974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75647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38989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48329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-117534" y="947912"/>
            <a:ext cx="2084956" cy="622071"/>
            <a:chOff x="0" y="0"/>
            <a:chExt cx="2779942" cy="82942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41056" cy="655570"/>
            </a:xfrm>
            <a:custGeom>
              <a:avLst/>
              <a:gdLst/>
              <a:ahLst/>
              <a:cxnLst/>
              <a:rect r="r" b="b" t="t" l="l"/>
              <a:pathLst>
                <a:path h="655570" w="741056">
                  <a:moveTo>
                    <a:pt x="0" y="0"/>
                  </a:moveTo>
                  <a:lnTo>
                    <a:pt x="741056" y="0"/>
                  </a:lnTo>
                  <a:lnTo>
                    <a:pt x="741056" y="655570"/>
                  </a:lnTo>
                  <a:lnTo>
                    <a:pt x="0" y="655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8029" t="0" r="0" b="-64131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682766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022170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2" y="0"/>
                  </a:lnTo>
                  <a:lnTo>
                    <a:pt x="757772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356639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242398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095090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766192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43732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103974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75647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38989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48329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897299" y="947912"/>
            <a:ext cx="2084956" cy="622071"/>
            <a:chOff x="0" y="0"/>
            <a:chExt cx="2779942" cy="82942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741056" cy="655570"/>
            </a:xfrm>
            <a:custGeom>
              <a:avLst/>
              <a:gdLst/>
              <a:ahLst/>
              <a:cxnLst/>
              <a:rect r="r" b="b" t="t" l="l"/>
              <a:pathLst>
                <a:path h="655570" w="741056">
                  <a:moveTo>
                    <a:pt x="0" y="0"/>
                  </a:moveTo>
                  <a:lnTo>
                    <a:pt x="741056" y="0"/>
                  </a:lnTo>
                  <a:lnTo>
                    <a:pt x="741056" y="655570"/>
                  </a:lnTo>
                  <a:lnTo>
                    <a:pt x="0" y="655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8029" t="0" r="0" b="-64131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682766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2022170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2" y="0"/>
                  </a:lnTo>
                  <a:lnTo>
                    <a:pt x="757772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1356639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242398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2095090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766192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143732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1103974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75647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38989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48329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031136" y="628394"/>
            <a:ext cx="2084956" cy="622071"/>
            <a:chOff x="0" y="0"/>
            <a:chExt cx="2779942" cy="82942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741056" cy="655570"/>
            </a:xfrm>
            <a:custGeom>
              <a:avLst/>
              <a:gdLst/>
              <a:ahLst/>
              <a:cxnLst/>
              <a:rect r="r" b="b" t="t" l="l"/>
              <a:pathLst>
                <a:path h="655570" w="741056">
                  <a:moveTo>
                    <a:pt x="0" y="0"/>
                  </a:moveTo>
                  <a:lnTo>
                    <a:pt x="741056" y="0"/>
                  </a:lnTo>
                  <a:lnTo>
                    <a:pt x="741056" y="655570"/>
                  </a:lnTo>
                  <a:lnTo>
                    <a:pt x="0" y="655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8029" t="0" r="0" b="-64131"/>
              </a:stretch>
            </a:blip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682766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2022170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2" y="0"/>
                  </a:lnTo>
                  <a:lnTo>
                    <a:pt x="757772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356639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242398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2095090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1766192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143732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1103974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75647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38989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48329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-1004859" y="628394"/>
            <a:ext cx="2084956" cy="622071"/>
            <a:chOff x="0" y="0"/>
            <a:chExt cx="2779942" cy="829427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741056" cy="655570"/>
            </a:xfrm>
            <a:custGeom>
              <a:avLst/>
              <a:gdLst/>
              <a:ahLst/>
              <a:cxnLst/>
              <a:rect r="r" b="b" t="t" l="l"/>
              <a:pathLst>
                <a:path h="655570" w="741056">
                  <a:moveTo>
                    <a:pt x="0" y="0"/>
                  </a:moveTo>
                  <a:lnTo>
                    <a:pt x="741056" y="0"/>
                  </a:lnTo>
                  <a:lnTo>
                    <a:pt x="741056" y="655570"/>
                  </a:lnTo>
                  <a:lnTo>
                    <a:pt x="0" y="655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8029" t="0" r="0" b="-64131"/>
              </a:stretch>
            </a:blip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682766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2022170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2" y="0"/>
                  </a:lnTo>
                  <a:lnTo>
                    <a:pt x="757772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1356639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242398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2095090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1766192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143732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1103974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75647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38989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1" id="81"/>
            <p:cNvSpPr/>
            <p:nvPr/>
          </p:nvSpPr>
          <p:spPr>
            <a:xfrm flipH="false" flipV="false" rot="0">
              <a:off x="48329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39878" y="1901736"/>
            <a:ext cx="2180688" cy="977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5"/>
              </a:lnSpc>
            </a:pPr>
            <a:r>
              <a:rPr lang="en-US" sz="2092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la taille</a:t>
            </a:r>
          </a:p>
          <a:p>
            <a:pPr algn="ctr">
              <a:lnSpc>
                <a:spcPts val="2615"/>
              </a:lnSpc>
            </a:pPr>
          </a:p>
          <a:p>
            <a:pPr algn="ctr">
              <a:lnSpc>
                <a:spcPts val="2615"/>
              </a:lnSpc>
            </a:pPr>
            <a:r>
              <a:rPr lang="en-US" sz="2092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compte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1764" y="2277538"/>
            <a:ext cx="1456915" cy="22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7"/>
              </a:lnSpc>
            </a:pPr>
            <a:r>
              <a:rPr lang="en-US" sz="139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Du porte-voix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705504" y="-146153"/>
            <a:ext cx="2098131" cy="3302205"/>
          </a:xfrm>
          <a:custGeom>
            <a:avLst/>
            <a:gdLst/>
            <a:ahLst/>
            <a:cxnLst/>
            <a:rect r="r" b="b" t="t" l="l"/>
            <a:pathLst>
              <a:path h="3302205" w="2098131">
                <a:moveTo>
                  <a:pt x="0" y="0"/>
                </a:moveTo>
                <a:lnTo>
                  <a:pt x="2098131" y="0"/>
                </a:lnTo>
                <a:lnTo>
                  <a:pt x="2098131" y="3302206"/>
                </a:lnTo>
                <a:lnTo>
                  <a:pt x="0" y="3302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7659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4944" y="1258947"/>
            <a:ext cx="2084956" cy="622071"/>
            <a:chOff x="0" y="0"/>
            <a:chExt cx="2779942" cy="8294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1056" cy="655570"/>
            </a:xfrm>
            <a:custGeom>
              <a:avLst/>
              <a:gdLst/>
              <a:ahLst/>
              <a:cxnLst/>
              <a:rect r="r" b="b" t="t" l="l"/>
              <a:pathLst>
                <a:path h="655570" w="741056">
                  <a:moveTo>
                    <a:pt x="0" y="0"/>
                  </a:moveTo>
                  <a:lnTo>
                    <a:pt x="741056" y="0"/>
                  </a:lnTo>
                  <a:lnTo>
                    <a:pt x="741056" y="655570"/>
                  </a:lnTo>
                  <a:lnTo>
                    <a:pt x="0" y="655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8029" t="0" r="0" b="-64131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82766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022170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2" y="0"/>
                  </a:lnTo>
                  <a:lnTo>
                    <a:pt x="757772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56639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42398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95090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766192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43732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103974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5647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8989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48329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-1107361" y="1258947"/>
            <a:ext cx="2084956" cy="622071"/>
            <a:chOff x="0" y="0"/>
            <a:chExt cx="2779942" cy="82942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1056" cy="829427"/>
            </a:xfrm>
            <a:custGeom>
              <a:avLst/>
              <a:gdLst/>
              <a:ahLst/>
              <a:cxnLst/>
              <a:rect r="r" b="b" t="t" l="l"/>
              <a:pathLst>
                <a:path h="829427" w="741056">
                  <a:moveTo>
                    <a:pt x="0" y="0"/>
                  </a:moveTo>
                  <a:lnTo>
                    <a:pt x="741056" y="0"/>
                  </a:lnTo>
                  <a:lnTo>
                    <a:pt x="741056" y="829427"/>
                  </a:lnTo>
                  <a:lnTo>
                    <a:pt x="0" y="8294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8029" t="0" r="0" b="-29727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82766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022170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2" y="0"/>
                  </a:lnTo>
                  <a:lnTo>
                    <a:pt x="757772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356639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42398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095090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766192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43732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103974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75647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38989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48329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81568" y="2178856"/>
            <a:ext cx="2646764" cy="530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78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C’est ce qu’on appelle un bruit de fond.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-117534" y="947912"/>
            <a:ext cx="2084956" cy="622071"/>
            <a:chOff x="0" y="0"/>
            <a:chExt cx="2779942" cy="82942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41056" cy="655570"/>
            </a:xfrm>
            <a:custGeom>
              <a:avLst/>
              <a:gdLst/>
              <a:ahLst/>
              <a:cxnLst/>
              <a:rect r="r" b="b" t="t" l="l"/>
              <a:pathLst>
                <a:path h="655570" w="741056">
                  <a:moveTo>
                    <a:pt x="0" y="0"/>
                  </a:moveTo>
                  <a:lnTo>
                    <a:pt x="741056" y="0"/>
                  </a:lnTo>
                  <a:lnTo>
                    <a:pt x="741056" y="655570"/>
                  </a:lnTo>
                  <a:lnTo>
                    <a:pt x="0" y="655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8029" t="0" r="0" b="-64131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682766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022170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2" y="0"/>
                  </a:lnTo>
                  <a:lnTo>
                    <a:pt x="757772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356639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42398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2095090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766192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43732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103974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75647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38989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48329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897299" y="947912"/>
            <a:ext cx="2084956" cy="622071"/>
            <a:chOff x="0" y="0"/>
            <a:chExt cx="2779942" cy="82942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741056" cy="655570"/>
            </a:xfrm>
            <a:custGeom>
              <a:avLst/>
              <a:gdLst/>
              <a:ahLst/>
              <a:cxnLst/>
              <a:rect r="r" b="b" t="t" l="l"/>
              <a:pathLst>
                <a:path h="655570" w="741056">
                  <a:moveTo>
                    <a:pt x="0" y="0"/>
                  </a:moveTo>
                  <a:lnTo>
                    <a:pt x="741056" y="0"/>
                  </a:lnTo>
                  <a:lnTo>
                    <a:pt x="741056" y="655570"/>
                  </a:lnTo>
                  <a:lnTo>
                    <a:pt x="0" y="655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8029" t="0" r="0" b="-64131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682766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2022170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2" y="0"/>
                  </a:lnTo>
                  <a:lnTo>
                    <a:pt x="757772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1356639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242398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2095090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1766192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43732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1103974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75647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38989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48329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977595" y="1569982"/>
            <a:ext cx="2084956" cy="622071"/>
            <a:chOff x="0" y="0"/>
            <a:chExt cx="2779942" cy="829427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741056" cy="655570"/>
            </a:xfrm>
            <a:custGeom>
              <a:avLst/>
              <a:gdLst/>
              <a:ahLst/>
              <a:cxnLst/>
              <a:rect r="r" b="b" t="t" l="l"/>
              <a:pathLst>
                <a:path h="655570" w="741056">
                  <a:moveTo>
                    <a:pt x="0" y="0"/>
                  </a:moveTo>
                  <a:lnTo>
                    <a:pt x="741056" y="0"/>
                  </a:lnTo>
                  <a:lnTo>
                    <a:pt x="741056" y="655570"/>
                  </a:lnTo>
                  <a:lnTo>
                    <a:pt x="0" y="655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8029" t="0" r="0" b="-64131"/>
              </a:stretch>
            </a:blip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682766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2022170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2" y="0"/>
                  </a:lnTo>
                  <a:lnTo>
                    <a:pt x="757772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1356639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242398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2095090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1766192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143732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1103974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75647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38989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48329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-1042478" y="1569982"/>
            <a:ext cx="2084956" cy="622071"/>
            <a:chOff x="0" y="0"/>
            <a:chExt cx="2779942" cy="829427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741056" cy="655570"/>
            </a:xfrm>
            <a:custGeom>
              <a:avLst/>
              <a:gdLst/>
              <a:ahLst/>
              <a:cxnLst/>
              <a:rect r="r" b="b" t="t" l="l"/>
              <a:pathLst>
                <a:path h="655570" w="741056">
                  <a:moveTo>
                    <a:pt x="0" y="0"/>
                  </a:moveTo>
                  <a:lnTo>
                    <a:pt x="741056" y="0"/>
                  </a:lnTo>
                  <a:lnTo>
                    <a:pt x="741056" y="655570"/>
                  </a:lnTo>
                  <a:lnTo>
                    <a:pt x="0" y="655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8029" t="0" r="0" b="-64131"/>
              </a:stretch>
            </a:blip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682766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2022170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2" y="0"/>
                  </a:lnTo>
                  <a:lnTo>
                    <a:pt x="757772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1356639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242398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2095090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1766192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143732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1103974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75647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38989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48329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1" id="81"/>
          <p:cNvSpPr txBox="true"/>
          <p:nvPr/>
        </p:nvSpPr>
        <p:spPr>
          <a:xfrm rot="0">
            <a:off x="241279" y="96527"/>
            <a:ext cx="2527342" cy="50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"/>
              </a:lnSpc>
            </a:pPr>
            <a:r>
              <a:rPr lang="en-US" sz="170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                      du message installe une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719431" y="96527"/>
            <a:ext cx="1509417" cy="25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"/>
              </a:lnSpc>
            </a:pPr>
            <a:r>
              <a:rPr lang="en-US" sz="1706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Réitération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81568" y="602666"/>
            <a:ext cx="2646764" cy="25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"/>
              </a:lnSpc>
            </a:pPr>
            <a:r>
              <a:rPr lang="en-US" sz="1706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Sensation de réalité.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0620" y="402851"/>
            <a:ext cx="951155" cy="930535"/>
          </a:xfrm>
          <a:custGeom>
            <a:avLst/>
            <a:gdLst/>
            <a:ahLst/>
            <a:cxnLst/>
            <a:rect r="r" b="b" t="t" l="l"/>
            <a:pathLst>
              <a:path h="930535" w="951155">
                <a:moveTo>
                  <a:pt x="0" y="0"/>
                </a:moveTo>
                <a:lnTo>
                  <a:pt x="951155" y="0"/>
                </a:lnTo>
                <a:lnTo>
                  <a:pt x="951155" y="930535"/>
                </a:lnTo>
                <a:lnTo>
                  <a:pt x="0" y="930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03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4688" y="1504950"/>
            <a:ext cx="577574" cy="511875"/>
          </a:xfrm>
          <a:custGeom>
            <a:avLst/>
            <a:gdLst/>
            <a:ahLst/>
            <a:cxnLst/>
            <a:rect r="r" b="b" t="t" l="l"/>
            <a:pathLst>
              <a:path h="511875" w="577574">
                <a:moveTo>
                  <a:pt x="0" y="0"/>
                </a:moveTo>
                <a:lnTo>
                  <a:pt x="577574" y="0"/>
                </a:lnTo>
                <a:lnTo>
                  <a:pt x="577574" y="511875"/>
                </a:lnTo>
                <a:lnTo>
                  <a:pt x="0" y="511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271" y="1291439"/>
            <a:ext cx="1056491" cy="1023476"/>
          </a:xfrm>
          <a:custGeom>
            <a:avLst/>
            <a:gdLst/>
            <a:ahLst/>
            <a:cxnLst/>
            <a:rect r="r" b="b" t="t" l="l"/>
            <a:pathLst>
              <a:path h="1023476" w="1056491">
                <a:moveTo>
                  <a:pt x="0" y="0"/>
                </a:moveTo>
                <a:lnTo>
                  <a:pt x="1056492" y="0"/>
                </a:lnTo>
                <a:lnTo>
                  <a:pt x="1056492" y="1023476"/>
                </a:lnTo>
                <a:lnTo>
                  <a:pt x="0" y="10234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23975" y="1896565"/>
            <a:ext cx="980533" cy="1046249"/>
          </a:xfrm>
          <a:custGeom>
            <a:avLst/>
            <a:gdLst/>
            <a:ahLst/>
            <a:cxnLst/>
            <a:rect r="r" b="b" t="t" l="l"/>
            <a:pathLst>
              <a:path h="1046249" w="980533">
                <a:moveTo>
                  <a:pt x="0" y="0"/>
                </a:moveTo>
                <a:lnTo>
                  <a:pt x="980533" y="0"/>
                </a:lnTo>
                <a:lnTo>
                  <a:pt x="980533" y="1046249"/>
                </a:lnTo>
                <a:lnTo>
                  <a:pt x="0" y="10462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2416" t="0" r="-57276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1364" y="75532"/>
            <a:ext cx="2224833" cy="32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4"/>
              </a:lnSpc>
              <a:spcBef>
                <a:spcPct val="0"/>
              </a:spcBef>
            </a:pPr>
            <a:r>
              <a:rPr lang="en-US" sz="1846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agir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8409" y="2419690"/>
            <a:ext cx="1932384" cy="445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8"/>
              </a:lnSpc>
            </a:pPr>
            <a:r>
              <a:rPr lang="en-US" sz="150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Suivez-moi pour </a:t>
            </a:r>
          </a:p>
          <a:p>
            <a:pPr algn="ctr">
              <a:lnSpc>
                <a:spcPts val="1728"/>
              </a:lnSpc>
            </a:pPr>
            <a:r>
              <a:rPr lang="en-US" sz="150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ne rien manquer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3781" y="1406591"/>
            <a:ext cx="1651348" cy="47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4"/>
              </a:lnSpc>
            </a:pPr>
            <a:r>
              <a:rPr lang="en-US" sz="159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discernez le </a:t>
            </a:r>
          </a:p>
          <a:p>
            <a:pPr algn="ctr">
              <a:lnSpc>
                <a:spcPts val="1834"/>
              </a:lnSpc>
            </a:pPr>
            <a:r>
              <a:rPr lang="en-US" sz="159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bruit de fond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752" y="681042"/>
            <a:ext cx="1767171" cy="50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2"/>
              </a:lnSpc>
            </a:pPr>
            <a:r>
              <a:rPr lang="en-US" sz="170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Relisez </a:t>
            </a:r>
          </a:p>
          <a:p>
            <a:pPr algn="l">
              <a:lnSpc>
                <a:spcPts val="1962"/>
              </a:lnSpc>
            </a:pPr>
            <a:r>
              <a:rPr lang="en-US" sz="170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robert zajonc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1270"/>
            <a:ext cx="307772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Dans un article scientifique </a:t>
            </a:r>
          </a:p>
          <a:p>
            <a:pPr algn="ctr">
              <a:lnSpc>
                <a:spcPts val="2100"/>
              </a:lnSpc>
            </a:pPr>
            <a:r>
              <a:rPr lang="en-US" sz="1500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publié en 1968, </a:t>
            </a:r>
          </a:p>
          <a:p>
            <a:pPr algn="ctr">
              <a:lnSpc>
                <a:spcPts val="2100"/>
              </a:lnSpc>
            </a:pPr>
            <a:r>
              <a:rPr lang="en-US" sz="1500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Robert Zajonc détaille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504950" y="991517"/>
            <a:ext cx="2036650" cy="2080607"/>
          </a:xfrm>
          <a:custGeom>
            <a:avLst/>
            <a:gdLst/>
            <a:ahLst/>
            <a:cxnLst/>
            <a:rect r="r" b="b" t="t" l="l"/>
            <a:pathLst>
              <a:path h="2080607" w="2036650">
                <a:moveTo>
                  <a:pt x="2036650" y="0"/>
                </a:moveTo>
                <a:lnTo>
                  <a:pt x="0" y="0"/>
                </a:lnTo>
                <a:lnTo>
                  <a:pt x="0" y="2080607"/>
                </a:lnTo>
                <a:lnTo>
                  <a:pt x="2036650" y="2080607"/>
                </a:lnTo>
                <a:lnTo>
                  <a:pt x="203665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6527" y="1076449"/>
            <a:ext cx="2160508" cy="124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365" spc="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L’EFFET </a:t>
            </a:r>
          </a:p>
          <a:p>
            <a:pPr algn="ctr">
              <a:lnSpc>
                <a:spcPts val="3311"/>
              </a:lnSpc>
            </a:pPr>
            <a:r>
              <a:rPr lang="en-US" sz="2365" spc="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 SIMPLE EXPOSITION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5682" y="2401519"/>
            <a:ext cx="1982199" cy="215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6"/>
              </a:lnSpc>
            </a:pPr>
            <a:r>
              <a:rPr lang="en-US" sz="1190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(Mere exposure effect)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814" y="1775258"/>
            <a:ext cx="2805384" cy="479188"/>
            <a:chOff x="0" y="0"/>
            <a:chExt cx="3740511" cy="638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230106" y="0"/>
              <a:ext cx="305703" cy="356505"/>
            </a:xfrm>
            <a:custGeom>
              <a:avLst/>
              <a:gdLst/>
              <a:ahLst/>
              <a:cxnLst/>
              <a:rect r="r" b="b" t="t" l="l"/>
              <a:pathLst>
                <a:path h="356505" w="305703">
                  <a:moveTo>
                    <a:pt x="0" y="0"/>
                  </a:moveTo>
                  <a:lnTo>
                    <a:pt x="305703" y="0"/>
                  </a:lnTo>
                  <a:lnTo>
                    <a:pt x="305703" y="356505"/>
                  </a:lnTo>
                  <a:lnTo>
                    <a:pt x="0" y="3565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12028"/>
              <a:ext cx="656905" cy="582182"/>
            </a:xfrm>
            <a:custGeom>
              <a:avLst/>
              <a:gdLst/>
              <a:ahLst/>
              <a:cxnLst/>
              <a:rect r="r" b="b" t="t" l="l"/>
              <a:pathLst>
                <a:path h="582182" w="656905">
                  <a:moveTo>
                    <a:pt x="0" y="0"/>
                  </a:moveTo>
                  <a:lnTo>
                    <a:pt x="656905" y="0"/>
                  </a:lnTo>
                  <a:lnTo>
                    <a:pt x="656905" y="582182"/>
                  </a:lnTo>
                  <a:lnTo>
                    <a:pt x="0" y="582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89006" y="303119"/>
              <a:ext cx="335798" cy="335798"/>
            </a:xfrm>
            <a:custGeom>
              <a:avLst/>
              <a:gdLst/>
              <a:ahLst/>
              <a:cxnLst/>
              <a:rect r="r" b="b" t="t" l="l"/>
              <a:pathLst>
                <a:path h="335798" w="335798">
                  <a:moveTo>
                    <a:pt x="0" y="0"/>
                  </a:moveTo>
                  <a:lnTo>
                    <a:pt x="335798" y="0"/>
                  </a:lnTo>
                  <a:lnTo>
                    <a:pt x="335798" y="335798"/>
                  </a:lnTo>
                  <a:lnTo>
                    <a:pt x="0" y="335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28618" y="12028"/>
              <a:ext cx="656905" cy="582182"/>
            </a:xfrm>
            <a:custGeom>
              <a:avLst/>
              <a:gdLst/>
              <a:ahLst/>
              <a:cxnLst/>
              <a:rect r="r" b="b" t="t" l="l"/>
              <a:pathLst>
                <a:path h="582182" w="656905">
                  <a:moveTo>
                    <a:pt x="0" y="0"/>
                  </a:moveTo>
                  <a:lnTo>
                    <a:pt x="656905" y="0"/>
                  </a:lnTo>
                  <a:lnTo>
                    <a:pt x="656905" y="582182"/>
                  </a:lnTo>
                  <a:lnTo>
                    <a:pt x="0" y="582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17624" y="303119"/>
              <a:ext cx="335798" cy="335798"/>
            </a:xfrm>
            <a:custGeom>
              <a:avLst/>
              <a:gdLst/>
              <a:ahLst/>
              <a:cxnLst/>
              <a:rect r="r" b="b" t="t" l="l"/>
              <a:pathLst>
                <a:path h="335798" w="335798">
                  <a:moveTo>
                    <a:pt x="0" y="0"/>
                  </a:moveTo>
                  <a:lnTo>
                    <a:pt x="335798" y="0"/>
                  </a:lnTo>
                  <a:lnTo>
                    <a:pt x="335798" y="335798"/>
                  </a:lnTo>
                  <a:lnTo>
                    <a:pt x="0" y="335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857236" y="12028"/>
              <a:ext cx="656905" cy="582182"/>
            </a:xfrm>
            <a:custGeom>
              <a:avLst/>
              <a:gdLst/>
              <a:ahLst/>
              <a:cxnLst/>
              <a:rect r="r" b="b" t="t" l="l"/>
              <a:pathLst>
                <a:path h="582182" w="656905">
                  <a:moveTo>
                    <a:pt x="0" y="0"/>
                  </a:moveTo>
                  <a:lnTo>
                    <a:pt x="656905" y="0"/>
                  </a:lnTo>
                  <a:lnTo>
                    <a:pt x="656905" y="582182"/>
                  </a:lnTo>
                  <a:lnTo>
                    <a:pt x="0" y="582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346242" y="303119"/>
              <a:ext cx="335798" cy="335798"/>
            </a:xfrm>
            <a:custGeom>
              <a:avLst/>
              <a:gdLst/>
              <a:ahLst/>
              <a:cxnLst/>
              <a:rect r="r" b="b" t="t" l="l"/>
              <a:pathLst>
                <a:path h="335798" w="335798">
                  <a:moveTo>
                    <a:pt x="0" y="0"/>
                  </a:moveTo>
                  <a:lnTo>
                    <a:pt x="335798" y="0"/>
                  </a:lnTo>
                  <a:lnTo>
                    <a:pt x="335798" y="335798"/>
                  </a:lnTo>
                  <a:lnTo>
                    <a:pt x="0" y="335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748041" y="297105"/>
              <a:ext cx="416063" cy="249638"/>
            </a:xfrm>
            <a:custGeom>
              <a:avLst/>
              <a:gdLst/>
              <a:ahLst/>
              <a:cxnLst/>
              <a:rect r="r" b="b" t="t" l="l"/>
              <a:pathLst>
                <a:path h="249638" w="416063">
                  <a:moveTo>
                    <a:pt x="0" y="0"/>
                  </a:moveTo>
                  <a:lnTo>
                    <a:pt x="416063" y="0"/>
                  </a:lnTo>
                  <a:lnTo>
                    <a:pt x="416063" y="249638"/>
                  </a:lnTo>
                  <a:lnTo>
                    <a:pt x="0" y="249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381312" y="242324"/>
              <a:ext cx="359199" cy="359199"/>
            </a:xfrm>
            <a:custGeom>
              <a:avLst/>
              <a:gdLst/>
              <a:ahLst/>
              <a:cxnLst/>
              <a:rect r="r" b="b" t="t" l="l"/>
              <a:pathLst>
                <a:path h="359199" w="359199">
                  <a:moveTo>
                    <a:pt x="0" y="0"/>
                  </a:moveTo>
                  <a:lnTo>
                    <a:pt x="359199" y="0"/>
                  </a:lnTo>
                  <a:lnTo>
                    <a:pt x="359199" y="359199"/>
                  </a:lnTo>
                  <a:lnTo>
                    <a:pt x="0" y="359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00990" y="93247"/>
            <a:ext cx="2407920" cy="1680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5"/>
              </a:lnSpc>
            </a:pPr>
            <a:r>
              <a:rPr lang="en-US" sz="1603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“La simple exposition </a:t>
            </a:r>
          </a:p>
          <a:p>
            <a:pPr algn="ctr">
              <a:lnSpc>
                <a:spcPts val="2245"/>
              </a:lnSpc>
            </a:pPr>
            <a:r>
              <a:rPr lang="en-US" sz="1603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                d'un individu à un objet stimulant</a:t>
            </a:r>
          </a:p>
          <a:p>
            <a:pPr algn="ctr">
              <a:lnSpc>
                <a:spcPts val="2245"/>
              </a:lnSpc>
            </a:pPr>
            <a:r>
              <a:rPr lang="en-US" sz="1603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                      son attitude à l'égard de cet objet.”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56195" y="924754"/>
            <a:ext cx="1121020" cy="266209"/>
            <a:chOff x="0" y="0"/>
            <a:chExt cx="1009076" cy="23962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09076" cy="239626"/>
            </a:xfrm>
            <a:custGeom>
              <a:avLst/>
              <a:gdLst/>
              <a:ahLst/>
              <a:cxnLst/>
              <a:rect r="r" b="b" t="t" l="l"/>
              <a:pathLst>
                <a:path h="239626" w="1009076">
                  <a:moveTo>
                    <a:pt x="103592" y="0"/>
                  </a:moveTo>
                  <a:lnTo>
                    <a:pt x="905484" y="0"/>
                  </a:lnTo>
                  <a:cubicBezTo>
                    <a:pt x="962696" y="0"/>
                    <a:pt x="1009076" y="46380"/>
                    <a:pt x="1009076" y="103592"/>
                  </a:cubicBezTo>
                  <a:lnTo>
                    <a:pt x="1009076" y="136034"/>
                  </a:lnTo>
                  <a:cubicBezTo>
                    <a:pt x="1009076" y="193246"/>
                    <a:pt x="962696" y="239626"/>
                    <a:pt x="905484" y="239626"/>
                  </a:cubicBezTo>
                  <a:lnTo>
                    <a:pt x="103592" y="239626"/>
                  </a:lnTo>
                  <a:cubicBezTo>
                    <a:pt x="46380" y="239626"/>
                    <a:pt x="0" y="193246"/>
                    <a:pt x="0" y="136034"/>
                  </a:cubicBezTo>
                  <a:lnTo>
                    <a:pt x="0" y="103592"/>
                  </a:lnTo>
                  <a:cubicBezTo>
                    <a:pt x="0" y="46380"/>
                    <a:pt x="46380" y="0"/>
                    <a:pt x="10359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1009076" cy="2491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90392" y="899968"/>
            <a:ext cx="1052627" cy="325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3"/>
              </a:lnSpc>
            </a:pPr>
            <a:r>
              <a:rPr lang="en-US" sz="1845" spc="-119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Améliore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300990" y="372480"/>
            <a:ext cx="910410" cy="266567"/>
            <a:chOff x="0" y="0"/>
            <a:chExt cx="819497" cy="23994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9497" cy="239947"/>
            </a:xfrm>
            <a:custGeom>
              <a:avLst/>
              <a:gdLst/>
              <a:ahLst/>
              <a:cxnLst/>
              <a:rect r="r" b="b" t="t" l="l"/>
              <a:pathLst>
                <a:path h="239947" w="819497">
                  <a:moveTo>
                    <a:pt x="119974" y="0"/>
                  </a:moveTo>
                  <a:lnTo>
                    <a:pt x="699524" y="0"/>
                  </a:lnTo>
                  <a:cubicBezTo>
                    <a:pt x="731343" y="0"/>
                    <a:pt x="761859" y="12640"/>
                    <a:pt x="784358" y="35139"/>
                  </a:cubicBezTo>
                  <a:cubicBezTo>
                    <a:pt x="806857" y="57639"/>
                    <a:pt x="819497" y="88155"/>
                    <a:pt x="819497" y="119974"/>
                  </a:cubicBezTo>
                  <a:lnTo>
                    <a:pt x="819497" y="119974"/>
                  </a:lnTo>
                  <a:cubicBezTo>
                    <a:pt x="819497" y="186233"/>
                    <a:pt x="765783" y="239947"/>
                    <a:pt x="699524" y="239947"/>
                  </a:cubicBezTo>
                  <a:lnTo>
                    <a:pt x="119974" y="239947"/>
                  </a:lnTo>
                  <a:cubicBezTo>
                    <a:pt x="53714" y="239947"/>
                    <a:pt x="0" y="186233"/>
                    <a:pt x="0" y="119974"/>
                  </a:cubicBezTo>
                  <a:lnTo>
                    <a:pt x="0" y="119974"/>
                  </a:lnTo>
                  <a:cubicBezTo>
                    <a:pt x="0" y="53714"/>
                    <a:pt x="53714" y="0"/>
                    <a:pt x="1199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819497" cy="249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0990" y="353486"/>
            <a:ext cx="910410" cy="337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1864" spc="-121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Répétée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0702" y="2574486"/>
            <a:ext cx="2708910" cy="18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2"/>
              </a:lnSpc>
            </a:pPr>
            <a:r>
              <a:rPr lang="en-US" sz="1123" spc="1" u="sng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Attitudinal effects of mere exposure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0702" y="2794635"/>
            <a:ext cx="2748496" cy="159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"/>
              </a:lnSpc>
            </a:pPr>
            <a:r>
              <a:rPr lang="en-US" sz="999" spc="0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Journal of personality &amp; social psychology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0702" y="2383077"/>
            <a:ext cx="1015543" cy="185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1"/>
              </a:lnSpc>
            </a:pPr>
            <a:r>
              <a:rPr lang="en-US" sz="1115" spc="1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Robert Zajonc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95021" y="2407679"/>
            <a:ext cx="544591" cy="185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1"/>
              </a:lnSpc>
            </a:pPr>
            <a:r>
              <a:rPr lang="en-US" sz="1115" spc="1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1968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3197" y="189555"/>
            <a:ext cx="2323507" cy="207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4"/>
              </a:lnSpc>
            </a:pPr>
            <a:r>
              <a:rPr lang="en-US" sz="1427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Zajonc détaille plusieurs expériences : </a:t>
            </a:r>
          </a:p>
          <a:p>
            <a:pPr algn="ctr">
              <a:lnSpc>
                <a:spcPts val="1884"/>
              </a:lnSpc>
            </a:pPr>
            <a:r>
              <a:rPr lang="en-US" sz="1427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il interroge la réaction des individus à des séries de mots. </a:t>
            </a:r>
          </a:p>
          <a:p>
            <a:pPr algn="ctr">
              <a:lnSpc>
                <a:spcPts val="1884"/>
              </a:lnSpc>
            </a:pPr>
          </a:p>
          <a:p>
            <a:pPr algn="ctr">
              <a:lnSpc>
                <a:spcPts val="1884"/>
              </a:lnSpc>
            </a:pPr>
            <a:r>
              <a:rPr lang="en-US" sz="1427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Que ces mots soient </a:t>
            </a:r>
            <a:r>
              <a:rPr lang="en-US" sz="1427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signifiants ou non, le constat est similaire.</a:t>
            </a:r>
          </a:p>
        </p:txBody>
      </p:sp>
      <p:sp>
        <p:nvSpPr>
          <p:cNvPr name="TextBox 3" id="3"/>
          <p:cNvSpPr txBox="true"/>
          <p:nvPr/>
        </p:nvSpPr>
        <p:spPr>
          <a:xfrm rot="-5154574">
            <a:off x="-508335" y="1718802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FFFF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AFWORBU</a:t>
            </a:r>
          </a:p>
        </p:txBody>
      </p:sp>
      <p:sp>
        <p:nvSpPr>
          <p:cNvPr name="TextBox 4" id="4"/>
          <p:cNvSpPr txBox="true"/>
          <p:nvPr/>
        </p:nvSpPr>
        <p:spPr>
          <a:xfrm rot="-5176800">
            <a:off x="-512629" y="484235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FFFF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ZABULON</a:t>
            </a:r>
          </a:p>
        </p:txBody>
      </p:sp>
      <p:sp>
        <p:nvSpPr>
          <p:cNvPr name="TextBox 5" id="5"/>
          <p:cNvSpPr txBox="true"/>
          <p:nvPr/>
        </p:nvSpPr>
        <p:spPr>
          <a:xfrm rot="4315548">
            <a:off x="2090982" y="366834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FFFF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DILIKLI</a:t>
            </a:r>
          </a:p>
        </p:txBody>
      </p:sp>
      <p:sp>
        <p:nvSpPr>
          <p:cNvPr name="TextBox 6" id="6"/>
          <p:cNvSpPr txBox="true"/>
          <p:nvPr/>
        </p:nvSpPr>
        <p:spPr>
          <a:xfrm rot="5066503">
            <a:off x="2159092" y="1490408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FFFF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JANDARA</a:t>
            </a:r>
          </a:p>
        </p:txBody>
      </p:sp>
      <p:sp>
        <p:nvSpPr>
          <p:cNvPr name="TextBox 7" id="7"/>
          <p:cNvSpPr txBox="true"/>
          <p:nvPr/>
        </p:nvSpPr>
        <p:spPr>
          <a:xfrm rot="113525">
            <a:off x="1115071" y="2385856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FFFF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SARICIK</a:t>
            </a:r>
          </a:p>
        </p:txBody>
      </p:sp>
      <p:sp>
        <p:nvSpPr>
          <p:cNvPr name="TextBox 8" id="8"/>
          <p:cNvSpPr txBox="true"/>
          <p:nvPr/>
        </p:nvSpPr>
        <p:spPr>
          <a:xfrm rot="-546229">
            <a:off x="4204" y="2580582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FFFF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ENANWAL</a:t>
            </a:r>
          </a:p>
        </p:txBody>
      </p:sp>
      <p:sp>
        <p:nvSpPr>
          <p:cNvPr name="TextBox 9" id="9"/>
          <p:cNvSpPr txBox="true"/>
          <p:nvPr/>
        </p:nvSpPr>
        <p:spPr>
          <a:xfrm rot="-982050">
            <a:off x="1785882" y="2600711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FFFF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BIWOJNI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9570" y="1664883"/>
            <a:ext cx="2399340" cy="529256"/>
            <a:chOff x="0" y="0"/>
            <a:chExt cx="2159743" cy="4764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9743" cy="476405"/>
            </a:xfrm>
            <a:custGeom>
              <a:avLst/>
              <a:gdLst/>
              <a:ahLst/>
              <a:cxnLst/>
              <a:rect r="r" b="b" t="t" l="l"/>
              <a:pathLst>
                <a:path h="476405" w="2159743">
                  <a:moveTo>
                    <a:pt x="48400" y="0"/>
                  </a:moveTo>
                  <a:lnTo>
                    <a:pt x="2111343" y="0"/>
                  </a:lnTo>
                  <a:cubicBezTo>
                    <a:pt x="2138074" y="0"/>
                    <a:pt x="2159743" y="21670"/>
                    <a:pt x="2159743" y="48400"/>
                  </a:cubicBezTo>
                  <a:lnTo>
                    <a:pt x="2159743" y="428004"/>
                  </a:lnTo>
                  <a:cubicBezTo>
                    <a:pt x="2159743" y="454735"/>
                    <a:pt x="2138074" y="476405"/>
                    <a:pt x="2111343" y="476405"/>
                  </a:cubicBezTo>
                  <a:lnTo>
                    <a:pt x="48400" y="476405"/>
                  </a:lnTo>
                  <a:cubicBezTo>
                    <a:pt x="21670" y="476405"/>
                    <a:pt x="0" y="454735"/>
                    <a:pt x="0" y="428004"/>
                  </a:cubicBezTo>
                  <a:lnTo>
                    <a:pt x="0" y="48400"/>
                  </a:lnTo>
                  <a:cubicBezTo>
                    <a:pt x="0" y="21670"/>
                    <a:pt x="21670" y="0"/>
                    <a:pt x="48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159743" cy="485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4812" y="1740910"/>
            <a:ext cx="2240275" cy="375458"/>
            <a:chOff x="0" y="0"/>
            <a:chExt cx="2987034" cy="5006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4580" cy="464909"/>
            </a:xfrm>
            <a:custGeom>
              <a:avLst/>
              <a:gdLst/>
              <a:ahLst/>
              <a:cxnLst/>
              <a:rect r="r" b="b" t="t" l="l"/>
              <a:pathLst>
                <a:path h="464909" w="524580">
                  <a:moveTo>
                    <a:pt x="0" y="0"/>
                  </a:moveTo>
                  <a:lnTo>
                    <a:pt x="524580" y="0"/>
                  </a:lnTo>
                  <a:lnTo>
                    <a:pt x="524580" y="464909"/>
                  </a:lnTo>
                  <a:lnTo>
                    <a:pt x="0" y="464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90502" y="232454"/>
              <a:ext cx="268156" cy="268156"/>
            </a:xfrm>
            <a:custGeom>
              <a:avLst/>
              <a:gdLst/>
              <a:ahLst/>
              <a:cxnLst/>
              <a:rect r="r" b="b" t="t" l="l"/>
              <a:pathLst>
                <a:path h="268156" w="268156">
                  <a:moveTo>
                    <a:pt x="0" y="0"/>
                  </a:moveTo>
                  <a:lnTo>
                    <a:pt x="268156" y="0"/>
                  </a:lnTo>
                  <a:lnTo>
                    <a:pt x="268156" y="268157"/>
                  </a:lnTo>
                  <a:lnTo>
                    <a:pt x="0" y="268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1560" y="0"/>
              <a:ext cx="524580" cy="464909"/>
            </a:xfrm>
            <a:custGeom>
              <a:avLst/>
              <a:gdLst/>
              <a:ahLst/>
              <a:cxnLst/>
              <a:rect r="r" b="b" t="t" l="l"/>
              <a:pathLst>
                <a:path h="464909" w="524580">
                  <a:moveTo>
                    <a:pt x="0" y="0"/>
                  </a:moveTo>
                  <a:lnTo>
                    <a:pt x="524580" y="0"/>
                  </a:lnTo>
                  <a:lnTo>
                    <a:pt x="524580" y="464909"/>
                  </a:lnTo>
                  <a:lnTo>
                    <a:pt x="0" y="464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132062" y="232454"/>
              <a:ext cx="268156" cy="268156"/>
            </a:xfrm>
            <a:custGeom>
              <a:avLst/>
              <a:gdLst/>
              <a:ahLst/>
              <a:cxnLst/>
              <a:rect r="r" b="b" t="t" l="l"/>
              <a:pathLst>
                <a:path h="268156" w="268156">
                  <a:moveTo>
                    <a:pt x="0" y="0"/>
                  </a:moveTo>
                  <a:lnTo>
                    <a:pt x="268156" y="0"/>
                  </a:lnTo>
                  <a:lnTo>
                    <a:pt x="268156" y="268157"/>
                  </a:lnTo>
                  <a:lnTo>
                    <a:pt x="0" y="268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483120" y="0"/>
              <a:ext cx="524580" cy="464909"/>
            </a:xfrm>
            <a:custGeom>
              <a:avLst/>
              <a:gdLst/>
              <a:ahLst/>
              <a:cxnLst/>
              <a:rect r="r" b="b" t="t" l="l"/>
              <a:pathLst>
                <a:path h="464909" w="524580">
                  <a:moveTo>
                    <a:pt x="0" y="0"/>
                  </a:moveTo>
                  <a:lnTo>
                    <a:pt x="524580" y="0"/>
                  </a:lnTo>
                  <a:lnTo>
                    <a:pt x="524580" y="464909"/>
                  </a:lnTo>
                  <a:lnTo>
                    <a:pt x="0" y="464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873622" y="232454"/>
              <a:ext cx="268156" cy="268156"/>
            </a:xfrm>
            <a:custGeom>
              <a:avLst/>
              <a:gdLst/>
              <a:ahLst/>
              <a:cxnLst/>
              <a:rect r="r" b="b" t="t" l="l"/>
              <a:pathLst>
                <a:path h="268156" w="268156">
                  <a:moveTo>
                    <a:pt x="0" y="0"/>
                  </a:moveTo>
                  <a:lnTo>
                    <a:pt x="268156" y="0"/>
                  </a:lnTo>
                  <a:lnTo>
                    <a:pt x="268156" y="268157"/>
                  </a:lnTo>
                  <a:lnTo>
                    <a:pt x="0" y="268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194484" y="227652"/>
              <a:ext cx="332252" cy="199351"/>
            </a:xfrm>
            <a:custGeom>
              <a:avLst/>
              <a:gdLst/>
              <a:ahLst/>
              <a:cxnLst/>
              <a:rect r="r" b="b" t="t" l="l"/>
              <a:pathLst>
                <a:path h="199351" w="332252">
                  <a:moveTo>
                    <a:pt x="0" y="0"/>
                  </a:moveTo>
                  <a:lnTo>
                    <a:pt x="332252" y="0"/>
                  </a:lnTo>
                  <a:lnTo>
                    <a:pt x="332252" y="199351"/>
                  </a:lnTo>
                  <a:lnTo>
                    <a:pt x="0" y="1993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700191" y="183906"/>
              <a:ext cx="286843" cy="286843"/>
            </a:xfrm>
            <a:custGeom>
              <a:avLst/>
              <a:gdLst/>
              <a:ahLst/>
              <a:cxnLst/>
              <a:rect r="r" b="b" t="t" l="l"/>
              <a:pathLst>
                <a:path h="286843" w="286843">
                  <a:moveTo>
                    <a:pt x="0" y="0"/>
                  </a:moveTo>
                  <a:lnTo>
                    <a:pt x="286843" y="0"/>
                  </a:lnTo>
                  <a:lnTo>
                    <a:pt x="286843" y="286843"/>
                  </a:lnTo>
                  <a:lnTo>
                    <a:pt x="0" y="2868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597608" y="15606"/>
              <a:ext cx="249705" cy="291201"/>
            </a:xfrm>
            <a:custGeom>
              <a:avLst/>
              <a:gdLst/>
              <a:ahLst/>
              <a:cxnLst/>
              <a:rect r="r" b="b" t="t" l="l"/>
              <a:pathLst>
                <a:path h="291201" w="249705">
                  <a:moveTo>
                    <a:pt x="0" y="0"/>
                  </a:moveTo>
                  <a:lnTo>
                    <a:pt x="249705" y="0"/>
                  </a:lnTo>
                  <a:lnTo>
                    <a:pt x="249705" y="291201"/>
                  </a:lnTo>
                  <a:lnTo>
                    <a:pt x="0" y="291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385403" y="133221"/>
            <a:ext cx="2323507" cy="1127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4"/>
              </a:lnSpc>
            </a:pPr>
            <a:r>
              <a:rPr lang="en-US" sz="1581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 chaque fois, </a:t>
            </a:r>
          </a:p>
          <a:p>
            <a:pPr algn="ctr">
              <a:lnSpc>
                <a:spcPts val="2214"/>
              </a:lnSpc>
            </a:pPr>
            <a:r>
              <a:rPr lang="en-US" sz="1581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  <a:p>
            <a:pPr algn="ctr">
              <a:lnSpc>
                <a:spcPts val="2214"/>
              </a:lnSpc>
            </a:pPr>
            <a:r>
              <a:rPr lang="en-US" sz="1581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est corrélée </a:t>
            </a:r>
          </a:p>
          <a:p>
            <a:pPr algn="ctr">
              <a:lnSpc>
                <a:spcPts val="2214"/>
              </a:lnSpc>
            </a:pPr>
            <a:r>
              <a:rPr lang="en-US" sz="1581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à une</a:t>
            </a:r>
          </a:p>
        </p:txBody>
      </p:sp>
      <p:sp>
        <p:nvSpPr>
          <p:cNvPr name="TextBox 16" id="16"/>
          <p:cNvSpPr txBox="true"/>
          <p:nvPr/>
        </p:nvSpPr>
        <p:spPr>
          <a:xfrm rot="-5154574">
            <a:off x="-508335" y="1718802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FFFF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AFWORBU</a:t>
            </a:r>
          </a:p>
        </p:txBody>
      </p:sp>
      <p:sp>
        <p:nvSpPr>
          <p:cNvPr name="TextBox 17" id="17"/>
          <p:cNvSpPr txBox="true"/>
          <p:nvPr/>
        </p:nvSpPr>
        <p:spPr>
          <a:xfrm rot="-5176800">
            <a:off x="-512629" y="484235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FFFF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ZABULON</a:t>
            </a:r>
          </a:p>
        </p:txBody>
      </p:sp>
      <p:sp>
        <p:nvSpPr>
          <p:cNvPr name="TextBox 18" id="18"/>
          <p:cNvSpPr txBox="true"/>
          <p:nvPr/>
        </p:nvSpPr>
        <p:spPr>
          <a:xfrm rot="4315548">
            <a:off x="2090982" y="366834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FFFF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DILIKLI</a:t>
            </a:r>
          </a:p>
        </p:txBody>
      </p:sp>
      <p:sp>
        <p:nvSpPr>
          <p:cNvPr name="TextBox 19" id="19"/>
          <p:cNvSpPr txBox="true"/>
          <p:nvPr/>
        </p:nvSpPr>
        <p:spPr>
          <a:xfrm rot="5066503">
            <a:off x="2159092" y="1490408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FFFF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JANDARA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47157" y="2600325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66C4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BIWOJNI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208" y="1293963"/>
            <a:ext cx="2619237" cy="27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0"/>
              </a:lnSpc>
            </a:pPr>
            <a:r>
              <a:rPr lang="en-US" sz="1636" spc="1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Évaluation Positive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51695" y="2457627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66C4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BIWOJNI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9570" y="2756624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66C4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BIWOJNI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51695" y="2756624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66C4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BIWOJNI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4208" y="431255"/>
            <a:ext cx="2619237" cy="27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0"/>
              </a:lnSpc>
            </a:pPr>
            <a:r>
              <a:rPr lang="en-US" sz="1636" spc="1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Une fréquence élevée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51695" y="2305227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66C4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BIWOJNI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09570" y="2600325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66C4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BIWOJNI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9570" y="2444026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66C4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BIWOJNI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09570" y="2287727"/>
            <a:ext cx="134243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spc="1">
                <a:solidFill>
                  <a:srgbClr val="FF66C4"/>
                </a:solidFill>
                <a:latin typeface="Zico Display Inline"/>
                <a:ea typeface="Zico Display Inline"/>
                <a:cs typeface="Zico Display Inline"/>
                <a:sym typeface="Zico Display Inline"/>
              </a:rPr>
              <a:t>BIWOJNI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258" y="1592702"/>
            <a:ext cx="2805384" cy="479188"/>
            <a:chOff x="0" y="0"/>
            <a:chExt cx="3740511" cy="638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230106" y="0"/>
              <a:ext cx="305703" cy="356505"/>
            </a:xfrm>
            <a:custGeom>
              <a:avLst/>
              <a:gdLst/>
              <a:ahLst/>
              <a:cxnLst/>
              <a:rect r="r" b="b" t="t" l="l"/>
              <a:pathLst>
                <a:path h="356505" w="305703">
                  <a:moveTo>
                    <a:pt x="0" y="0"/>
                  </a:moveTo>
                  <a:lnTo>
                    <a:pt x="305703" y="0"/>
                  </a:lnTo>
                  <a:lnTo>
                    <a:pt x="305703" y="356505"/>
                  </a:lnTo>
                  <a:lnTo>
                    <a:pt x="0" y="3565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12028"/>
              <a:ext cx="656905" cy="582182"/>
            </a:xfrm>
            <a:custGeom>
              <a:avLst/>
              <a:gdLst/>
              <a:ahLst/>
              <a:cxnLst/>
              <a:rect r="r" b="b" t="t" l="l"/>
              <a:pathLst>
                <a:path h="582182" w="656905">
                  <a:moveTo>
                    <a:pt x="0" y="0"/>
                  </a:moveTo>
                  <a:lnTo>
                    <a:pt x="656905" y="0"/>
                  </a:lnTo>
                  <a:lnTo>
                    <a:pt x="656905" y="582182"/>
                  </a:lnTo>
                  <a:lnTo>
                    <a:pt x="0" y="582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89006" y="303119"/>
              <a:ext cx="335798" cy="335798"/>
            </a:xfrm>
            <a:custGeom>
              <a:avLst/>
              <a:gdLst/>
              <a:ahLst/>
              <a:cxnLst/>
              <a:rect r="r" b="b" t="t" l="l"/>
              <a:pathLst>
                <a:path h="335798" w="335798">
                  <a:moveTo>
                    <a:pt x="0" y="0"/>
                  </a:moveTo>
                  <a:lnTo>
                    <a:pt x="335798" y="0"/>
                  </a:lnTo>
                  <a:lnTo>
                    <a:pt x="335798" y="335798"/>
                  </a:lnTo>
                  <a:lnTo>
                    <a:pt x="0" y="335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28618" y="12028"/>
              <a:ext cx="656905" cy="582182"/>
            </a:xfrm>
            <a:custGeom>
              <a:avLst/>
              <a:gdLst/>
              <a:ahLst/>
              <a:cxnLst/>
              <a:rect r="r" b="b" t="t" l="l"/>
              <a:pathLst>
                <a:path h="582182" w="656905">
                  <a:moveTo>
                    <a:pt x="0" y="0"/>
                  </a:moveTo>
                  <a:lnTo>
                    <a:pt x="656905" y="0"/>
                  </a:lnTo>
                  <a:lnTo>
                    <a:pt x="656905" y="582182"/>
                  </a:lnTo>
                  <a:lnTo>
                    <a:pt x="0" y="582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17624" y="303119"/>
              <a:ext cx="335798" cy="335798"/>
            </a:xfrm>
            <a:custGeom>
              <a:avLst/>
              <a:gdLst/>
              <a:ahLst/>
              <a:cxnLst/>
              <a:rect r="r" b="b" t="t" l="l"/>
              <a:pathLst>
                <a:path h="335798" w="335798">
                  <a:moveTo>
                    <a:pt x="0" y="0"/>
                  </a:moveTo>
                  <a:lnTo>
                    <a:pt x="335798" y="0"/>
                  </a:lnTo>
                  <a:lnTo>
                    <a:pt x="335798" y="335798"/>
                  </a:lnTo>
                  <a:lnTo>
                    <a:pt x="0" y="335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857236" y="12028"/>
              <a:ext cx="656905" cy="582182"/>
            </a:xfrm>
            <a:custGeom>
              <a:avLst/>
              <a:gdLst/>
              <a:ahLst/>
              <a:cxnLst/>
              <a:rect r="r" b="b" t="t" l="l"/>
              <a:pathLst>
                <a:path h="582182" w="656905">
                  <a:moveTo>
                    <a:pt x="0" y="0"/>
                  </a:moveTo>
                  <a:lnTo>
                    <a:pt x="656905" y="0"/>
                  </a:lnTo>
                  <a:lnTo>
                    <a:pt x="656905" y="582182"/>
                  </a:lnTo>
                  <a:lnTo>
                    <a:pt x="0" y="582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346242" y="303119"/>
              <a:ext cx="335798" cy="335798"/>
            </a:xfrm>
            <a:custGeom>
              <a:avLst/>
              <a:gdLst/>
              <a:ahLst/>
              <a:cxnLst/>
              <a:rect r="r" b="b" t="t" l="l"/>
              <a:pathLst>
                <a:path h="335798" w="335798">
                  <a:moveTo>
                    <a:pt x="0" y="0"/>
                  </a:moveTo>
                  <a:lnTo>
                    <a:pt x="335798" y="0"/>
                  </a:lnTo>
                  <a:lnTo>
                    <a:pt x="335798" y="335798"/>
                  </a:lnTo>
                  <a:lnTo>
                    <a:pt x="0" y="335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748041" y="297105"/>
              <a:ext cx="416063" cy="249638"/>
            </a:xfrm>
            <a:custGeom>
              <a:avLst/>
              <a:gdLst/>
              <a:ahLst/>
              <a:cxnLst/>
              <a:rect r="r" b="b" t="t" l="l"/>
              <a:pathLst>
                <a:path h="249638" w="416063">
                  <a:moveTo>
                    <a:pt x="0" y="0"/>
                  </a:moveTo>
                  <a:lnTo>
                    <a:pt x="416063" y="0"/>
                  </a:lnTo>
                  <a:lnTo>
                    <a:pt x="416063" y="249638"/>
                  </a:lnTo>
                  <a:lnTo>
                    <a:pt x="0" y="249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381312" y="242324"/>
              <a:ext cx="359199" cy="359199"/>
            </a:xfrm>
            <a:custGeom>
              <a:avLst/>
              <a:gdLst/>
              <a:ahLst/>
              <a:cxnLst/>
              <a:rect r="r" b="b" t="t" l="l"/>
              <a:pathLst>
                <a:path h="359199" w="359199">
                  <a:moveTo>
                    <a:pt x="0" y="0"/>
                  </a:moveTo>
                  <a:lnTo>
                    <a:pt x="359199" y="0"/>
                  </a:lnTo>
                  <a:lnTo>
                    <a:pt x="359199" y="359199"/>
                  </a:lnTo>
                  <a:lnTo>
                    <a:pt x="0" y="359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00990" y="96161"/>
            <a:ext cx="2439245" cy="206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Nous évaluons</a:t>
            </a:r>
          </a:p>
          <a:p>
            <a:pPr algn="ctr">
              <a:lnSpc>
                <a:spcPts val="2380"/>
              </a:lnSpc>
            </a:pPr>
          </a:p>
          <a:p>
            <a:pPr algn="ctr">
              <a:lnSpc>
                <a:spcPts val="2380"/>
              </a:lnSpc>
            </a:pPr>
            <a:r>
              <a:rPr lang="en-US" sz="1700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une information à laquelle nous sommes exposés</a:t>
            </a:r>
          </a:p>
          <a:p>
            <a:pPr algn="ctr">
              <a:lnSpc>
                <a:spcPts val="2380"/>
              </a:lnSpc>
            </a:pPr>
          </a:p>
          <a:p>
            <a:pPr algn="ctr">
              <a:lnSpc>
                <a:spcPts val="238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85328" y="388964"/>
            <a:ext cx="2439245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 spc="1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Favorablement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0990" y="2226206"/>
            <a:ext cx="2439245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 spc="1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Régulièrement.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888" y="512237"/>
            <a:ext cx="2895012" cy="2313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649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“En l’absence </a:t>
            </a:r>
          </a:p>
          <a:p>
            <a:pPr algn="l">
              <a:lnSpc>
                <a:spcPts val="2062"/>
              </a:lnSpc>
            </a:pPr>
            <a:r>
              <a:rPr lang="en-US" sz="1649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 récompense </a:t>
            </a:r>
          </a:p>
          <a:p>
            <a:pPr algn="l">
              <a:lnSpc>
                <a:spcPts val="2062"/>
              </a:lnSpc>
            </a:pPr>
            <a:r>
              <a:rPr lang="en-US" sz="1649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ou de sanction, </a:t>
            </a:r>
          </a:p>
          <a:p>
            <a:pPr algn="l">
              <a:lnSpc>
                <a:spcPts val="2062"/>
              </a:lnSpc>
            </a:pPr>
            <a:r>
              <a:rPr lang="en-US" sz="1649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  <a:p>
            <a:pPr algn="l">
              <a:lnSpc>
                <a:spcPts val="2062"/>
              </a:lnSpc>
            </a:pPr>
            <a:r>
              <a:rPr lang="en-US" sz="1649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 pour effet une amélioration </a:t>
            </a:r>
          </a:p>
          <a:p>
            <a:pPr algn="l">
              <a:lnSpc>
                <a:spcPts val="2062"/>
              </a:lnSpc>
            </a:pPr>
            <a:r>
              <a:rPr lang="en-US" sz="1649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 l’attitude </a:t>
            </a:r>
          </a:p>
          <a:p>
            <a:pPr algn="l">
              <a:lnSpc>
                <a:spcPts val="2062"/>
              </a:lnSpc>
            </a:pPr>
            <a:r>
              <a:rPr lang="en-US" sz="1649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envers l’objet </a:t>
            </a:r>
          </a:p>
          <a:p>
            <a:pPr algn="l">
              <a:lnSpc>
                <a:spcPts val="2062"/>
              </a:lnSpc>
            </a:pPr>
            <a:r>
              <a:rPr lang="en-US" sz="1649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du stimulus.”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68087" y="1603610"/>
            <a:ext cx="1595811" cy="1462343"/>
          </a:xfrm>
          <a:custGeom>
            <a:avLst/>
            <a:gdLst/>
            <a:ahLst/>
            <a:cxnLst/>
            <a:rect r="r" b="b" t="t" l="l"/>
            <a:pathLst>
              <a:path h="1462343" w="1595811">
                <a:moveTo>
                  <a:pt x="0" y="0"/>
                </a:moveTo>
                <a:lnTo>
                  <a:pt x="1595810" y="0"/>
                </a:lnTo>
                <a:lnTo>
                  <a:pt x="1595810" y="1462343"/>
                </a:lnTo>
                <a:lnTo>
                  <a:pt x="0" y="1462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191303">
            <a:off x="1911228" y="335863"/>
            <a:ext cx="976649" cy="865555"/>
          </a:xfrm>
          <a:custGeom>
            <a:avLst/>
            <a:gdLst/>
            <a:ahLst/>
            <a:cxnLst/>
            <a:rect r="r" b="b" t="t" l="l"/>
            <a:pathLst>
              <a:path h="865555" w="976649">
                <a:moveTo>
                  <a:pt x="0" y="0"/>
                </a:moveTo>
                <a:lnTo>
                  <a:pt x="976648" y="0"/>
                </a:lnTo>
                <a:lnTo>
                  <a:pt x="976648" y="865555"/>
                </a:lnTo>
                <a:lnTo>
                  <a:pt x="0" y="865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4718" y="113518"/>
            <a:ext cx="2224833" cy="32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4"/>
              </a:lnSpc>
              <a:spcBef>
                <a:spcPct val="0"/>
              </a:spcBef>
            </a:pPr>
            <a:r>
              <a:rPr lang="en-US" sz="1846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Zajonc conclut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888" y="1291333"/>
            <a:ext cx="2895012" cy="256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649" spc="-46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L’effet de simple exposition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2578" y="2435940"/>
            <a:ext cx="474734" cy="512533"/>
          </a:xfrm>
          <a:custGeom>
            <a:avLst/>
            <a:gdLst/>
            <a:ahLst/>
            <a:cxnLst/>
            <a:rect r="r" b="b" t="t" l="l"/>
            <a:pathLst>
              <a:path h="512533" w="474734">
                <a:moveTo>
                  <a:pt x="0" y="0"/>
                </a:moveTo>
                <a:lnTo>
                  <a:pt x="474734" y="0"/>
                </a:lnTo>
                <a:lnTo>
                  <a:pt x="474734" y="512533"/>
                </a:lnTo>
                <a:lnTo>
                  <a:pt x="0" y="512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987179"/>
            <a:ext cx="3009900" cy="36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6"/>
              </a:lnSpc>
            </a:pPr>
            <a:r>
              <a:rPr lang="en-US" sz="1206" spc="-2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C’est une règle bien intégrée dans certaines campagnes de marketing.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062" y="134138"/>
            <a:ext cx="2961776" cy="681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9"/>
              </a:lnSpc>
            </a:pPr>
            <a:r>
              <a:rPr lang="en-US" sz="1450" spc="-50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QUELLE QUE SOIT SA CRÉDIBILITÉ, </a:t>
            </a:r>
          </a:p>
          <a:p>
            <a:pPr algn="ctr">
              <a:lnSpc>
                <a:spcPts val="1769"/>
              </a:lnSpc>
            </a:pPr>
            <a:r>
              <a:rPr lang="en-US" sz="1450" spc="-50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UN MESSAGE MARTELÉ EST </a:t>
            </a:r>
          </a:p>
          <a:p>
            <a:pPr algn="ctr">
              <a:lnSpc>
                <a:spcPts val="1769"/>
              </a:lnSpc>
            </a:pPr>
            <a:r>
              <a:rPr lang="en-US" sz="1450" spc="-50">
                <a:solidFill>
                  <a:srgbClr val="FF66C4"/>
                </a:solidFill>
                <a:latin typeface="Lovelo"/>
                <a:ea typeface="Lovelo"/>
                <a:cs typeface="Lovelo"/>
                <a:sym typeface="Lovelo"/>
              </a:rPr>
              <a:t>ÉVALUÉ plus FAVORABLEMENT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1423" y="1354358"/>
            <a:ext cx="2795889" cy="522488"/>
            <a:chOff x="0" y="0"/>
            <a:chExt cx="3727852" cy="6966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88966" cy="696651"/>
            </a:xfrm>
            <a:custGeom>
              <a:avLst/>
              <a:gdLst/>
              <a:ahLst/>
              <a:cxnLst/>
              <a:rect r="r" b="b" t="t" l="l"/>
              <a:pathLst>
                <a:path h="696651" w="1688966">
                  <a:moveTo>
                    <a:pt x="0" y="0"/>
                  </a:moveTo>
                  <a:lnTo>
                    <a:pt x="1688966" y="0"/>
                  </a:lnTo>
                  <a:lnTo>
                    <a:pt x="1688966" y="696651"/>
                  </a:lnTo>
                  <a:lnTo>
                    <a:pt x="0" y="696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4438" t="0" r="0" b="-54453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30676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970080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2" y="0"/>
                  </a:lnTo>
                  <a:lnTo>
                    <a:pt x="757772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304549" y="0"/>
              <a:ext cx="757771" cy="609928"/>
            </a:xfrm>
            <a:custGeom>
              <a:avLst/>
              <a:gdLst/>
              <a:ahLst/>
              <a:cxnLst/>
              <a:rect r="r" b="b" t="t" l="l"/>
              <a:pathLst>
                <a:path h="609928" w="757771">
                  <a:moveTo>
                    <a:pt x="0" y="0"/>
                  </a:moveTo>
                  <a:lnTo>
                    <a:pt x="757771" y="0"/>
                  </a:lnTo>
                  <a:lnTo>
                    <a:pt x="757771" y="609928"/>
                  </a:lnTo>
                  <a:lnTo>
                    <a:pt x="0" y="60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132779" t="0" r="0" b="-76414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37189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043000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71410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385238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51884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70438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337803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96239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4" y="0"/>
                  </a:lnTo>
                  <a:lnTo>
                    <a:pt x="239964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54674" y="83769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-231491">
              <a:off x="294369" y="57131"/>
              <a:ext cx="239964" cy="259071"/>
            </a:xfrm>
            <a:custGeom>
              <a:avLst/>
              <a:gdLst/>
              <a:ahLst/>
              <a:cxnLst/>
              <a:rect r="r" b="b" t="t" l="l"/>
              <a:pathLst>
                <a:path h="259071" w="239964">
                  <a:moveTo>
                    <a:pt x="0" y="0"/>
                  </a:moveTo>
                  <a:lnTo>
                    <a:pt x="239965" y="0"/>
                  </a:lnTo>
                  <a:lnTo>
                    <a:pt x="239965" y="259071"/>
                  </a:lnTo>
                  <a:lnTo>
                    <a:pt x="0" y="259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944818" y="2284619"/>
            <a:ext cx="409870" cy="477983"/>
          </a:xfrm>
          <a:custGeom>
            <a:avLst/>
            <a:gdLst/>
            <a:ahLst/>
            <a:cxnLst/>
            <a:rect r="r" b="b" t="t" l="l"/>
            <a:pathLst>
              <a:path h="477983" w="409870">
                <a:moveTo>
                  <a:pt x="0" y="0"/>
                </a:moveTo>
                <a:lnTo>
                  <a:pt x="409870" y="0"/>
                </a:lnTo>
                <a:lnTo>
                  <a:pt x="409870" y="477983"/>
                </a:lnTo>
                <a:lnTo>
                  <a:pt x="0" y="4779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1423" y="1997822"/>
            <a:ext cx="2961776" cy="269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524" spc="-2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Souvenez-vous de Juvamine !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1336" y="2161336"/>
            <a:ext cx="848564" cy="848564"/>
          </a:xfrm>
          <a:custGeom>
            <a:avLst/>
            <a:gdLst/>
            <a:ahLst/>
            <a:cxnLst/>
            <a:rect r="r" b="b" t="t" l="l"/>
            <a:pathLst>
              <a:path h="848564" w="848564">
                <a:moveTo>
                  <a:pt x="0" y="0"/>
                </a:moveTo>
                <a:lnTo>
                  <a:pt x="848564" y="0"/>
                </a:lnTo>
                <a:lnTo>
                  <a:pt x="848564" y="848564"/>
                </a:lnTo>
                <a:lnTo>
                  <a:pt x="0" y="848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9452" y="1987283"/>
            <a:ext cx="605176" cy="536337"/>
          </a:xfrm>
          <a:custGeom>
            <a:avLst/>
            <a:gdLst/>
            <a:ahLst/>
            <a:cxnLst/>
            <a:rect r="r" b="b" t="t" l="l"/>
            <a:pathLst>
              <a:path h="536337" w="605176">
                <a:moveTo>
                  <a:pt x="0" y="0"/>
                </a:moveTo>
                <a:lnTo>
                  <a:pt x="605176" y="0"/>
                </a:lnTo>
                <a:lnTo>
                  <a:pt x="605176" y="536337"/>
                </a:lnTo>
                <a:lnTo>
                  <a:pt x="0" y="5363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5504" y="-146153"/>
            <a:ext cx="2098131" cy="3302205"/>
          </a:xfrm>
          <a:custGeom>
            <a:avLst/>
            <a:gdLst/>
            <a:ahLst/>
            <a:cxnLst/>
            <a:rect r="r" b="b" t="t" l="l"/>
            <a:pathLst>
              <a:path h="3302205" w="2098131">
                <a:moveTo>
                  <a:pt x="0" y="0"/>
                </a:moveTo>
                <a:lnTo>
                  <a:pt x="2098131" y="0"/>
                </a:lnTo>
                <a:lnTo>
                  <a:pt x="2098131" y="3302206"/>
                </a:lnTo>
                <a:lnTo>
                  <a:pt x="0" y="33022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7659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1427" y="2523620"/>
            <a:ext cx="1262754" cy="451485"/>
            <a:chOff x="0" y="0"/>
            <a:chExt cx="1136656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6656" cy="406400"/>
            </a:xfrm>
            <a:custGeom>
              <a:avLst/>
              <a:gdLst/>
              <a:ahLst/>
              <a:cxnLst/>
              <a:rect r="r" b="b" t="t" l="l"/>
              <a:pathLst>
                <a:path h="406400" w="1136656">
                  <a:moveTo>
                    <a:pt x="91965" y="0"/>
                  </a:moveTo>
                  <a:lnTo>
                    <a:pt x="1044691" y="0"/>
                  </a:lnTo>
                  <a:cubicBezTo>
                    <a:pt x="1095482" y="0"/>
                    <a:pt x="1136656" y="41174"/>
                    <a:pt x="1136656" y="91965"/>
                  </a:cubicBezTo>
                  <a:lnTo>
                    <a:pt x="1136656" y="314435"/>
                  </a:lnTo>
                  <a:cubicBezTo>
                    <a:pt x="1136656" y="338826"/>
                    <a:pt x="1126967" y="362217"/>
                    <a:pt x="1109720" y="379464"/>
                  </a:cubicBezTo>
                  <a:cubicBezTo>
                    <a:pt x="1092474" y="396711"/>
                    <a:pt x="1069082" y="406400"/>
                    <a:pt x="1044691" y="406400"/>
                  </a:cubicBezTo>
                  <a:lnTo>
                    <a:pt x="91965" y="406400"/>
                  </a:lnTo>
                  <a:cubicBezTo>
                    <a:pt x="67574" y="406400"/>
                    <a:pt x="44183" y="396711"/>
                    <a:pt x="26936" y="379464"/>
                  </a:cubicBezTo>
                  <a:cubicBezTo>
                    <a:pt x="9689" y="362217"/>
                    <a:pt x="0" y="338826"/>
                    <a:pt x="0" y="314435"/>
                  </a:cubicBezTo>
                  <a:lnTo>
                    <a:pt x="0" y="91965"/>
                  </a:lnTo>
                  <a:cubicBezTo>
                    <a:pt x="0" y="67574"/>
                    <a:pt x="9689" y="44183"/>
                    <a:pt x="26936" y="26936"/>
                  </a:cubicBezTo>
                  <a:cubicBezTo>
                    <a:pt x="44183" y="9689"/>
                    <a:pt x="67574" y="0"/>
                    <a:pt x="91965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136656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82796" y="35793"/>
            <a:ext cx="1603665" cy="186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6"/>
              </a:lnSpc>
            </a:pPr>
            <a:r>
              <a:rPr lang="en-US" sz="1493" spc="-8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Un client doit être exposée </a:t>
            </a:r>
          </a:p>
          <a:p>
            <a:pPr algn="ctr">
              <a:lnSpc>
                <a:spcPts val="1866"/>
              </a:lnSpc>
            </a:pPr>
            <a:r>
              <a:rPr lang="en-US" sz="1493" spc="-8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sept fois au message pour qu’il associe spontanément </a:t>
            </a:r>
          </a:p>
          <a:p>
            <a:pPr algn="ctr">
              <a:lnSpc>
                <a:spcPts val="1866"/>
              </a:lnSpc>
            </a:pPr>
            <a:r>
              <a:rPr lang="en-US" sz="1493" spc="-8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 produit à la marque.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92627" y="1798392"/>
            <a:ext cx="536492" cy="596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1"/>
              </a:lnSpc>
            </a:pPr>
            <a:r>
              <a:rPr lang="en-US" sz="3809" spc="-220">
                <a:solidFill>
                  <a:srgbClr val="FF66C4"/>
                </a:solidFill>
                <a:latin typeface="Black Ops One"/>
                <a:ea typeface="Black Ops One"/>
                <a:cs typeface="Black Ops One"/>
                <a:sym typeface="Black Ops One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2666" y="2586990"/>
            <a:ext cx="1080274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1"/>
              </a:lnSpc>
            </a:pPr>
            <a:r>
              <a:rPr lang="en-US" sz="1677" spc="-97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Il faut</a:t>
            </a:r>
          </a:p>
          <a:p>
            <a:pPr algn="ctr">
              <a:lnSpc>
                <a:spcPts val="1661"/>
              </a:lnSpc>
            </a:pPr>
            <a:r>
              <a:rPr lang="en-US" sz="1677" spc="-97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marteler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DAF7KUmGcAM</dc:identifier>
  <dcterms:modified xsi:type="dcterms:W3CDTF">2011-08-01T06:04:30Z</dcterms:modified>
  <cp:revision>1</cp:revision>
  <dc:title>Simple exposition</dc:title>
</cp:coreProperties>
</file>