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7" r:id="rId2"/>
    <p:sldId id="258" r:id="rId3"/>
    <p:sldId id="259" r:id="rId4"/>
    <p:sldId id="260" r:id="rId5"/>
    <p:sldId id="269"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50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DFFB78-D8E7-4390-B272-8C749822FD14}" type="datetimeFigureOut">
              <a:rPr lang="en-US" smtClean="0"/>
              <a:t>10/6/2020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67780F-C4C0-4B93-930C-291697288F2A}" type="slidenum">
              <a:rPr lang="en-US" smtClean="0"/>
              <a:t>‹#›</a:t>
            </a:fld>
            <a:endParaRPr lang="en-US"/>
          </a:p>
        </p:txBody>
      </p:sp>
    </p:spTree>
    <p:extLst>
      <p:ext uri="{BB962C8B-B14F-4D97-AF65-F5344CB8AC3E}">
        <p14:creationId xmlns:p14="http://schemas.microsoft.com/office/powerpoint/2010/main" val="335841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67780F-C4C0-4B93-930C-291697288F2A}" type="slidenum">
              <a:rPr lang="en-US" smtClean="0"/>
              <a:t>12</a:t>
            </a:fld>
            <a:endParaRPr lang="en-US"/>
          </a:p>
        </p:txBody>
      </p:sp>
    </p:spTree>
    <p:extLst>
      <p:ext uri="{BB962C8B-B14F-4D97-AF65-F5344CB8AC3E}">
        <p14:creationId xmlns:p14="http://schemas.microsoft.com/office/powerpoint/2010/main" val="3738034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10/6/2020</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10/6/2020</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10/6/2020</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10/6/2020</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10/6/2020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10/6/2020</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10/6/2020</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33000"/>
          </a:schemeClr>
        </a:solidFill>
        <a:effectLst/>
      </p:bgPr>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10/6/2020</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4191000"/>
            <a:ext cx="7162800" cy="1969770"/>
          </a:xfrm>
        </p:spPr>
        <p:txBody>
          <a:bodyPr>
            <a:normAutofit/>
          </a:bodyPr>
          <a:lstStyle/>
          <a:p>
            <a:pPr algn="ctr"/>
            <a:r>
              <a:rPr lang="en-US" b="1" dirty="0" smtClean="0">
                <a:solidFill>
                  <a:schemeClr val="tx1"/>
                </a:solidFill>
              </a:rPr>
              <a:t>Dr. </a:t>
            </a:r>
            <a:r>
              <a:rPr lang="en-US" b="1" dirty="0" err="1" smtClean="0">
                <a:solidFill>
                  <a:schemeClr val="tx1"/>
                </a:solidFill>
              </a:rPr>
              <a:t>Vinayak</a:t>
            </a:r>
            <a:r>
              <a:rPr lang="en-US" b="1" dirty="0" smtClean="0">
                <a:solidFill>
                  <a:schemeClr val="tx1"/>
                </a:solidFill>
              </a:rPr>
              <a:t> V. </a:t>
            </a:r>
            <a:r>
              <a:rPr lang="en-US" b="1" dirty="0" err="1" smtClean="0">
                <a:solidFill>
                  <a:schemeClr val="tx1"/>
                </a:solidFill>
              </a:rPr>
              <a:t>Pathak</a:t>
            </a:r>
            <a:r>
              <a:rPr lang="en-US" b="1" dirty="0" smtClean="0">
                <a:solidFill>
                  <a:schemeClr val="tx1"/>
                </a:solidFill>
              </a:rPr>
              <a:t> </a:t>
            </a:r>
          </a:p>
          <a:p>
            <a:pPr algn="ctr"/>
            <a:r>
              <a:rPr lang="en-US" b="1" dirty="0" smtClean="0">
                <a:solidFill>
                  <a:schemeClr val="tx1"/>
                </a:solidFill>
              </a:rPr>
              <a:t>Assistant Professor </a:t>
            </a:r>
          </a:p>
          <a:p>
            <a:pPr algn="ctr"/>
            <a:r>
              <a:rPr lang="en-US" b="1" dirty="0" smtClean="0">
                <a:solidFill>
                  <a:schemeClr val="tx1"/>
                </a:solidFill>
              </a:rPr>
              <a:t>Department of Chemistry </a:t>
            </a:r>
          </a:p>
          <a:p>
            <a:pPr algn="ctr"/>
            <a:r>
              <a:rPr lang="en-US" b="1" dirty="0" err="1" smtClean="0">
                <a:solidFill>
                  <a:schemeClr val="tx1"/>
                </a:solidFill>
              </a:rPr>
              <a:t>Manav</a:t>
            </a:r>
            <a:r>
              <a:rPr lang="en-US" b="1" dirty="0" smtClean="0">
                <a:solidFill>
                  <a:schemeClr val="tx1"/>
                </a:solidFill>
              </a:rPr>
              <a:t>  </a:t>
            </a:r>
            <a:r>
              <a:rPr lang="en-US" b="1" dirty="0" err="1" smtClean="0">
                <a:solidFill>
                  <a:schemeClr val="tx1"/>
                </a:solidFill>
              </a:rPr>
              <a:t>Rachna</a:t>
            </a:r>
            <a:r>
              <a:rPr lang="en-US" b="1" dirty="0" smtClean="0">
                <a:solidFill>
                  <a:schemeClr val="tx1"/>
                </a:solidFill>
              </a:rPr>
              <a:t> University, Faridabad </a:t>
            </a:r>
            <a:endParaRPr lang="en-US" b="1" dirty="0">
              <a:solidFill>
                <a:schemeClr val="tx1"/>
              </a:solidFill>
            </a:endParaRPr>
          </a:p>
        </p:txBody>
      </p:sp>
      <p:sp>
        <p:nvSpPr>
          <p:cNvPr id="2" name="Title 1"/>
          <p:cNvSpPr>
            <a:spLocks noGrp="1"/>
          </p:cNvSpPr>
          <p:nvPr>
            <p:ph type="ctrTitle"/>
          </p:nvPr>
        </p:nvSpPr>
        <p:spPr>
          <a:xfrm>
            <a:off x="685800" y="1219200"/>
            <a:ext cx="7772400" cy="1470025"/>
          </a:xfrm>
        </p:spPr>
        <p:txBody>
          <a:bodyPr>
            <a:normAutofit fontScale="90000"/>
          </a:bodyPr>
          <a:lstStyle/>
          <a:p>
            <a:r>
              <a:rPr lang="en-IN" b="1" dirty="0"/>
              <a:t>Unit 1: Multidisciplinary Nature of Environmental </a:t>
            </a:r>
            <a:r>
              <a:rPr lang="en-IN" b="1" dirty="0" smtClean="0"/>
              <a:t>Studies : </a:t>
            </a:r>
            <a:r>
              <a:rPr lang="en-IN" b="1" dirty="0" smtClean="0"/>
              <a:t>L-02</a:t>
            </a:r>
            <a:r>
              <a:rPr lang="en-US" dirty="0"/>
              <a:t/>
            </a:r>
            <a:br>
              <a:rPr lang="en-US" dirty="0"/>
            </a:br>
            <a:endParaRPr lang="en-US" dirty="0"/>
          </a:p>
        </p:txBody>
      </p:sp>
    </p:spTree>
    <p:extLst>
      <p:ext uri="{BB962C8B-B14F-4D97-AF65-F5344CB8AC3E}">
        <p14:creationId xmlns:p14="http://schemas.microsoft.com/office/powerpoint/2010/main" val="2119502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95000"/>
                    <a:lumOff val="5000"/>
                  </a:schemeClr>
                </a:solidFill>
              </a:rPr>
              <a:t>STRATOSPHERE </a:t>
            </a:r>
            <a:endParaRPr lang="en-US" b="1" dirty="0">
              <a:solidFill>
                <a:schemeClr val="tx1">
                  <a:lumMod val="95000"/>
                  <a:lumOff val="5000"/>
                </a:schemeClr>
              </a:solidFill>
            </a:endParaRPr>
          </a:p>
        </p:txBody>
      </p:sp>
      <p:sp>
        <p:nvSpPr>
          <p:cNvPr id="3" name="Content Placeholder 2"/>
          <p:cNvSpPr>
            <a:spLocks noGrp="1"/>
          </p:cNvSpPr>
          <p:nvPr>
            <p:ph sz="quarter" idx="1"/>
          </p:nvPr>
        </p:nvSpPr>
        <p:spPr/>
        <p:txBody>
          <a:bodyPr>
            <a:normAutofit/>
          </a:bodyPr>
          <a:lstStyle/>
          <a:p>
            <a:pPr marL="0" indent="0" algn="just">
              <a:buNone/>
            </a:pPr>
            <a:r>
              <a:rPr lang="en-US" sz="2400" dirty="0" smtClean="0">
                <a:latin typeface="Times New Roman" pitchFamily="18" charset="0"/>
                <a:cs typeface="Times New Roman" pitchFamily="18" charset="0"/>
              </a:rPr>
              <a:t>(i)This </a:t>
            </a:r>
            <a:r>
              <a:rPr lang="en-US" sz="2400" dirty="0">
                <a:latin typeface="Times New Roman" pitchFamily="18" charset="0"/>
                <a:cs typeface="Times New Roman" pitchFamily="18" charset="0"/>
              </a:rPr>
              <a:t>layer is above the troposphere</a:t>
            </a:r>
            <a:r>
              <a:rPr lang="en-US" sz="2400" dirty="0" smtClean="0">
                <a:latin typeface="Times New Roman" pitchFamily="18" charset="0"/>
                <a:cs typeface="Times New Roman" pitchFamily="18" charset="0"/>
              </a:rPr>
              <a:t>.</a:t>
            </a:r>
          </a:p>
          <a:p>
            <a:pPr marL="0" indent="0" algn="just">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(ii) This layer is spread </a:t>
            </a:r>
            <a:r>
              <a:rPr lang="en-US" sz="2400" dirty="0" err="1">
                <a:latin typeface="Times New Roman" pitchFamily="18" charset="0"/>
                <a:cs typeface="Times New Roman" pitchFamily="18" charset="0"/>
              </a:rPr>
              <a:t>upto</a:t>
            </a:r>
            <a:r>
              <a:rPr lang="en-US" sz="2400" dirty="0">
                <a:latin typeface="Times New Roman" pitchFamily="18" charset="0"/>
                <a:cs typeface="Times New Roman" pitchFamily="18" charset="0"/>
              </a:rPr>
              <a:t> the height of 50 </a:t>
            </a:r>
            <a:r>
              <a:rPr lang="en-US" sz="2400" dirty="0" err="1">
                <a:latin typeface="Times New Roman" pitchFamily="18" charset="0"/>
                <a:cs typeface="Times New Roman" pitchFamily="18" charset="0"/>
              </a:rPr>
              <a:t>kms</a:t>
            </a:r>
            <a:r>
              <a:rPr lang="en-US" sz="2400" dirty="0">
                <a:latin typeface="Times New Roman" pitchFamily="18" charset="0"/>
                <a:cs typeface="Times New Roman" pitchFamily="18" charset="0"/>
              </a:rPr>
              <a:t> from the Earth’s surface. Its average extent 40 </a:t>
            </a:r>
            <a:r>
              <a:rPr lang="en-US" sz="2400" dirty="0" err="1">
                <a:latin typeface="Times New Roman" pitchFamily="18" charset="0"/>
                <a:cs typeface="Times New Roman" pitchFamily="18" charset="0"/>
              </a:rPr>
              <a:t>kms</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iii) The temperature remains almost the same in the lower part of this layer </a:t>
            </a:r>
            <a:r>
              <a:rPr lang="en-US" sz="2400" dirty="0" err="1">
                <a:latin typeface="Times New Roman" pitchFamily="18" charset="0"/>
                <a:cs typeface="Times New Roman" pitchFamily="18" charset="0"/>
              </a:rPr>
              <a:t>upto</a:t>
            </a:r>
            <a:r>
              <a:rPr lang="en-US" sz="2400" dirty="0">
                <a:latin typeface="Times New Roman" pitchFamily="18" charset="0"/>
                <a:cs typeface="Times New Roman" pitchFamily="18" charset="0"/>
              </a:rPr>
              <a:t> the height of 20 </a:t>
            </a:r>
            <a:r>
              <a:rPr lang="en-US" sz="2400" dirty="0" err="1">
                <a:latin typeface="Times New Roman" pitchFamily="18" charset="0"/>
                <a:cs typeface="Times New Roman" pitchFamily="18" charset="0"/>
              </a:rPr>
              <a:t>kms</a:t>
            </a:r>
            <a:r>
              <a:rPr lang="en-US" sz="2400" dirty="0">
                <a:latin typeface="Times New Roman" pitchFamily="18" charset="0"/>
                <a:cs typeface="Times New Roman" pitchFamily="18" charset="0"/>
              </a:rPr>
              <a:t>. After this the temperature increases slowly with the increase in the height. The temperature increases due to the presence of ozone gas in the upper part of this layer. </a:t>
            </a:r>
            <a:endParaRPr lang="en-US" sz="2400" dirty="0" smtClean="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iv) Weather related incidents do not take place in this layer. The air blows horizontally here. Therefore this layer is considered ideal for flying of aircrafts. </a:t>
            </a:r>
          </a:p>
        </p:txBody>
      </p:sp>
    </p:spTree>
    <p:extLst>
      <p:ext uri="{BB962C8B-B14F-4D97-AF65-F5344CB8AC3E}">
        <p14:creationId xmlns:p14="http://schemas.microsoft.com/office/powerpoint/2010/main" val="2597582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95000"/>
                    <a:lumOff val="5000"/>
                  </a:schemeClr>
                </a:solidFill>
                <a:latin typeface="Times New Roman" pitchFamily="18" charset="0"/>
                <a:cs typeface="Times New Roman" pitchFamily="18" charset="0"/>
              </a:rPr>
              <a:t>Mesosphere </a:t>
            </a:r>
            <a:endParaRPr lang="en-US" b="1" dirty="0">
              <a:solidFill>
                <a:schemeClr val="tx1">
                  <a:lumMod val="95000"/>
                  <a:lumOff val="5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marL="571500" indent="-571500">
              <a:buAutoNum type="romanLcParenBoth"/>
            </a:pPr>
            <a:r>
              <a:rPr lang="en-US" dirty="0" smtClean="0"/>
              <a:t>It </a:t>
            </a:r>
            <a:r>
              <a:rPr lang="en-US" dirty="0"/>
              <a:t>is the third layer of the atmosphere spreading over stratosphere</a:t>
            </a:r>
            <a:r>
              <a:rPr lang="en-US" dirty="0" smtClean="0"/>
              <a:t>.</a:t>
            </a:r>
          </a:p>
          <a:p>
            <a:pPr marL="571500" indent="-571500">
              <a:buAutoNum type="romanLcParenBoth"/>
            </a:pPr>
            <a:r>
              <a:rPr lang="en-US" dirty="0" smtClean="0"/>
              <a:t> </a:t>
            </a:r>
            <a:r>
              <a:rPr lang="en-US" dirty="0"/>
              <a:t>It spreads </a:t>
            </a:r>
            <a:r>
              <a:rPr lang="en-US" dirty="0" err="1"/>
              <a:t>upto</a:t>
            </a:r>
            <a:r>
              <a:rPr lang="en-US" dirty="0"/>
              <a:t> the height of 80 </a:t>
            </a:r>
            <a:r>
              <a:rPr lang="en-US" dirty="0" err="1"/>
              <a:t>kms</a:t>
            </a:r>
            <a:r>
              <a:rPr lang="en-US" dirty="0"/>
              <a:t>. from the surface of the earth. It’s extent is 30 </a:t>
            </a:r>
            <a:r>
              <a:rPr lang="en-US" dirty="0" err="1"/>
              <a:t>kms</a:t>
            </a:r>
            <a:r>
              <a:rPr lang="en-US" dirty="0"/>
              <a:t>. </a:t>
            </a:r>
            <a:endParaRPr lang="en-US" dirty="0" smtClean="0"/>
          </a:p>
          <a:p>
            <a:pPr marL="571500" indent="-571500">
              <a:buAutoNum type="romanLcParenBoth"/>
            </a:pPr>
            <a:r>
              <a:rPr lang="en-US" dirty="0" smtClean="0"/>
              <a:t>Temperature </a:t>
            </a:r>
            <a:r>
              <a:rPr lang="en-US" dirty="0"/>
              <a:t>goes on decreasing and drops </a:t>
            </a:r>
            <a:r>
              <a:rPr lang="en-US" dirty="0" err="1"/>
              <a:t>upto</a:t>
            </a:r>
            <a:r>
              <a:rPr lang="en-US" dirty="0"/>
              <a:t> – 1000C</a:t>
            </a:r>
            <a:r>
              <a:rPr lang="en-US" dirty="0" smtClean="0"/>
              <a:t>.</a:t>
            </a:r>
          </a:p>
          <a:p>
            <a:pPr marL="571500" indent="-571500">
              <a:buAutoNum type="romanLcParenBoth"/>
            </a:pPr>
            <a:r>
              <a:rPr lang="en-US" dirty="0" smtClean="0"/>
              <a:t> ‘</a:t>
            </a:r>
            <a:r>
              <a:rPr lang="en-US" dirty="0"/>
              <a:t>Meteors’ or falling stars occur in this layer.</a:t>
            </a:r>
          </a:p>
        </p:txBody>
      </p:sp>
    </p:spTree>
    <p:extLst>
      <p:ext uri="{BB962C8B-B14F-4D97-AF65-F5344CB8AC3E}">
        <p14:creationId xmlns:p14="http://schemas.microsoft.com/office/powerpoint/2010/main" val="2284886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Times New Roman" pitchFamily="18" charset="0"/>
                <a:cs typeface="Times New Roman" pitchFamily="18" charset="0"/>
              </a:rPr>
              <a:t>Ionosphere </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571500" indent="-571500" algn="just">
              <a:buAutoNum type="romanLcParenBoth"/>
            </a:pPr>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is the fourth layer of the atmosphere. It is located above the mesosphere. </a:t>
            </a:r>
            <a:endParaRPr lang="en-US" sz="2400" dirty="0" smtClean="0">
              <a:latin typeface="Times New Roman" pitchFamily="18" charset="0"/>
              <a:cs typeface="Times New Roman" pitchFamily="18" charset="0"/>
            </a:endParaRPr>
          </a:p>
          <a:p>
            <a:pPr marL="571500" indent="-571500" algn="just">
              <a:buAutoNum type="romanLcParenBoth"/>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This layer spreads </a:t>
            </a:r>
            <a:r>
              <a:rPr lang="en-US" sz="2400" dirty="0" err="1">
                <a:latin typeface="Times New Roman" pitchFamily="18" charset="0"/>
                <a:cs typeface="Times New Roman" pitchFamily="18" charset="0"/>
              </a:rPr>
              <a:t>upto</a:t>
            </a:r>
            <a:r>
              <a:rPr lang="en-US" sz="2400" dirty="0">
                <a:latin typeface="Times New Roman" pitchFamily="18" charset="0"/>
                <a:cs typeface="Times New Roman" pitchFamily="18" charset="0"/>
              </a:rPr>
              <a:t> the height of 400 </a:t>
            </a:r>
            <a:r>
              <a:rPr lang="en-US" sz="2400" dirty="0" err="1">
                <a:latin typeface="Times New Roman" pitchFamily="18" charset="0"/>
                <a:cs typeface="Times New Roman" pitchFamily="18" charset="0"/>
              </a:rPr>
              <a:t>kms</a:t>
            </a:r>
            <a:r>
              <a:rPr lang="en-US" sz="2400" dirty="0">
                <a:latin typeface="Times New Roman" pitchFamily="18" charset="0"/>
                <a:cs typeface="Times New Roman" pitchFamily="18" charset="0"/>
              </a:rPr>
              <a:t>. from the surface of the earth. The width of this layer is about 300 </a:t>
            </a:r>
            <a:r>
              <a:rPr lang="en-US" sz="2400" dirty="0" err="1">
                <a:latin typeface="Times New Roman" pitchFamily="18" charset="0"/>
                <a:cs typeface="Times New Roman" pitchFamily="18" charset="0"/>
              </a:rPr>
              <a:t>kms</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571500" indent="-571500" algn="just">
              <a:buAutoNum type="romanLcParenBoth"/>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The temperature starts increasing again with increasing height in this layer. </a:t>
            </a:r>
            <a:endParaRPr lang="en-US" sz="2400" dirty="0" smtClean="0">
              <a:latin typeface="Times New Roman" pitchFamily="18" charset="0"/>
              <a:cs typeface="Times New Roman" pitchFamily="18" charset="0"/>
            </a:endParaRPr>
          </a:p>
          <a:p>
            <a:pPr marL="571500" indent="-571500" algn="just">
              <a:buAutoNum type="romanLcParenBoth"/>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Electrically charged currents flows in the air in this sphere. Radio waves are reflected back on the earth from this sphere and due to this radio broadcasting has become possible</a:t>
            </a:r>
          </a:p>
        </p:txBody>
      </p:sp>
    </p:spTree>
    <p:extLst>
      <p:ext uri="{BB962C8B-B14F-4D97-AF65-F5344CB8AC3E}">
        <p14:creationId xmlns:p14="http://schemas.microsoft.com/office/powerpoint/2010/main" val="1272177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Exosphere </a:t>
            </a:r>
            <a:endParaRPr lang="en-US" b="1" dirty="0">
              <a:solidFill>
                <a:schemeClr val="tx1"/>
              </a:solidFill>
            </a:endParaRPr>
          </a:p>
        </p:txBody>
      </p:sp>
      <p:sp>
        <p:nvSpPr>
          <p:cNvPr id="3" name="Content Placeholder 2"/>
          <p:cNvSpPr>
            <a:spLocks noGrp="1"/>
          </p:cNvSpPr>
          <p:nvPr>
            <p:ph sz="quarter" idx="1"/>
          </p:nvPr>
        </p:nvSpPr>
        <p:spPr/>
        <p:txBody>
          <a:bodyPr/>
          <a:lstStyle/>
          <a:p>
            <a:r>
              <a:rPr lang="en-US" dirty="0"/>
              <a:t>This is the last layer of the atmosphere located above ionosphere and extends to beyond 400 km above the earth. </a:t>
            </a:r>
            <a:endParaRPr lang="en-US" dirty="0" smtClean="0"/>
          </a:p>
          <a:p>
            <a:r>
              <a:rPr lang="en-US" dirty="0" smtClean="0"/>
              <a:t>Gases </a:t>
            </a:r>
            <a:r>
              <a:rPr lang="en-US" dirty="0"/>
              <a:t>are very sparse in this sphere due to the lack of gravitational force. Therefore, the density of air is very less here</a:t>
            </a:r>
            <a:r>
              <a:rPr lang="en-US" dirty="0" smtClean="0"/>
              <a:t>.</a:t>
            </a:r>
          </a:p>
          <a:p>
            <a:r>
              <a:rPr lang="en-US" dirty="0"/>
              <a:t>Density of air is the least in the exosphere</a:t>
            </a:r>
            <a:r>
              <a:rPr lang="en-US" dirty="0" smtClean="0"/>
              <a:t>. </a:t>
            </a:r>
            <a:endParaRPr lang="en-US" dirty="0"/>
          </a:p>
          <a:p>
            <a:endParaRPr lang="en-US" dirty="0"/>
          </a:p>
        </p:txBody>
      </p:sp>
    </p:spTree>
    <p:extLst>
      <p:ext uri="{BB962C8B-B14F-4D97-AF65-F5344CB8AC3E}">
        <p14:creationId xmlns:p14="http://schemas.microsoft.com/office/powerpoint/2010/main" val="460721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Times New Roman" pitchFamily="18" charset="0"/>
                <a:cs typeface="Times New Roman" pitchFamily="18" charset="0"/>
              </a:rPr>
              <a:t>First segment- ATMOSPHERE </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marL="0" indent="0" algn="just">
              <a:buNone/>
            </a:pPr>
            <a:r>
              <a:rPr lang="en-US" dirty="0" smtClean="0"/>
              <a:t>Definition: “ </a:t>
            </a:r>
            <a:r>
              <a:rPr lang="en-US" b="1" dirty="0" smtClean="0">
                <a:solidFill>
                  <a:srgbClr val="FF0000"/>
                </a:solidFill>
              </a:rPr>
              <a:t>The atmosphere is a mixture of numerous gases. This gaseous cover of the earth is held around it by gravitational attraction and rotate with it</a:t>
            </a:r>
            <a:r>
              <a:rPr lang="en-US" dirty="0" smtClean="0"/>
              <a:t>”. </a:t>
            </a:r>
          </a:p>
          <a:p>
            <a:pPr marL="0" indent="0" algn="just">
              <a:buNone/>
            </a:pPr>
            <a:endParaRPr lang="en-US" dirty="0"/>
          </a:p>
          <a:p>
            <a:pPr algn="just"/>
            <a:r>
              <a:rPr lang="en-US" sz="2400" dirty="0" smtClean="0"/>
              <a:t>It is integral part of earth and is inseparable. </a:t>
            </a:r>
          </a:p>
          <a:p>
            <a:pPr algn="just"/>
            <a:r>
              <a:rPr lang="en-US" sz="2400" dirty="0" smtClean="0"/>
              <a:t>Density of atmosphere rapidly decreases with altitude. </a:t>
            </a:r>
          </a:p>
          <a:p>
            <a:pPr algn="just"/>
            <a:r>
              <a:rPr lang="en-US" sz="2400" dirty="0" smtClean="0"/>
              <a:t>97% of air is concentrated in the lower 29 KM. </a:t>
            </a:r>
          </a:p>
          <a:p>
            <a:pPr algn="just"/>
            <a:r>
              <a:rPr lang="en-US" sz="2400" dirty="0" smtClean="0"/>
              <a:t>The atmosphere is present everywhere at every time</a:t>
            </a:r>
            <a:r>
              <a:rPr lang="en-US" dirty="0" smtClean="0"/>
              <a:t>. </a:t>
            </a:r>
            <a:endParaRPr lang="en-US" dirty="0"/>
          </a:p>
        </p:txBody>
      </p:sp>
    </p:spTree>
    <p:extLst>
      <p:ext uri="{BB962C8B-B14F-4D97-AF65-F5344CB8AC3E}">
        <p14:creationId xmlns:p14="http://schemas.microsoft.com/office/powerpoint/2010/main" val="229680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General characteristics </a:t>
            </a:r>
            <a:endParaRPr lang="en-US" b="1" dirty="0">
              <a:solidFill>
                <a:schemeClr val="tx1"/>
              </a:solidFill>
            </a:endParaRPr>
          </a:p>
        </p:txBody>
      </p:sp>
      <p:sp>
        <p:nvSpPr>
          <p:cNvPr id="3" name="Content Placeholder 2"/>
          <p:cNvSpPr>
            <a:spLocks noGrp="1"/>
          </p:cNvSpPr>
          <p:nvPr>
            <p:ph sz="quarter" idx="1"/>
          </p:nvPr>
        </p:nvSpPr>
        <p:spPr/>
        <p:txBody>
          <a:bodyPr>
            <a:normAutofit/>
          </a:bodyPr>
          <a:lstStyle/>
          <a:p>
            <a:pPr marL="0" indent="0">
              <a:buNone/>
            </a:pPr>
            <a:r>
              <a:rPr lang="en-US" b="1" dirty="0" smtClean="0"/>
              <a:t>The atmosphere is different from lithosphere and hydrosphere in many ways: </a:t>
            </a:r>
          </a:p>
          <a:p>
            <a:pPr algn="just"/>
            <a:r>
              <a:rPr lang="en-US" sz="2400" dirty="0" smtClean="0"/>
              <a:t>Air is colourless, odorless and tasteless substance. </a:t>
            </a:r>
          </a:p>
          <a:p>
            <a:pPr algn="just"/>
            <a:r>
              <a:rPr lang="en-US" sz="2400" dirty="0" smtClean="0"/>
              <a:t>It is mobile, elastic and compressible. </a:t>
            </a:r>
          </a:p>
          <a:p>
            <a:pPr algn="just"/>
            <a:r>
              <a:rPr lang="en-US" sz="2400" dirty="0" smtClean="0"/>
              <a:t>We do not feel the presence of air unless it is in horizontal motion. </a:t>
            </a:r>
          </a:p>
          <a:p>
            <a:pPr algn="just"/>
            <a:r>
              <a:rPr lang="en-US" sz="2400" dirty="0" smtClean="0"/>
              <a:t>The pressure exerted by air on earth surface is known as atmospheric pressure. </a:t>
            </a:r>
          </a:p>
          <a:p>
            <a:pPr algn="just"/>
            <a:r>
              <a:rPr lang="en-US" sz="2400" dirty="0" smtClean="0"/>
              <a:t>The atmospheric pressure at sea level is about 1034 </a:t>
            </a:r>
            <a:r>
              <a:rPr lang="en-US" sz="2400" dirty="0" err="1" smtClean="0"/>
              <a:t>gm</a:t>
            </a:r>
            <a:r>
              <a:rPr lang="en-US" sz="2400" dirty="0" smtClean="0"/>
              <a:t>/</a:t>
            </a:r>
            <a:r>
              <a:rPr lang="en-US" sz="2400" dirty="0" err="1" smtClean="0"/>
              <a:t>sq</a:t>
            </a:r>
            <a:r>
              <a:rPr lang="en-US" sz="2400" dirty="0" smtClean="0"/>
              <a:t> cm or 14.7 pounds / </a:t>
            </a:r>
            <a:r>
              <a:rPr lang="en-US" sz="2400" dirty="0" err="1" smtClean="0"/>
              <a:t>sq</a:t>
            </a:r>
            <a:r>
              <a:rPr lang="en-US" sz="2400" dirty="0" smtClean="0"/>
              <a:t> inch. </a:t>
            </a:r>
          </a:p>
          <a:p>
            <a:pPr marL="0" indent="0">
              <a:buNone/>
            </a:pPr>
            <a:endParaRPr lang="en-US" dirty="0"/>
          </a:p>
        </p:txBody>
      </p:sp>
    </p:spTree>
    <p:extLst>
      <p:ext uri="{BB962C8B-B14F-4D97-AF65-F5344CB8AC3E}">
        <p14:creationId xmlns:p14="http://schemas.microsoft.com/office/powerpoint/2010/main" val="2324564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Significance of atmosphere </a:t>
            </a:r>
            <a:endParaRPr lang="en-US" b="1" dirty="0">
              <a:solidFill>
                <a:schemeClr val="tx1"/>
              </a:solidFill>
            </a:endParaRPr>
          </a:p>
        </p:txBody>
      </p:sp>
      <p:sp>
        <p:nvSpPr>
          <p:cNvPr id="3" name="Content Placeholder 2"/>
          <p:cNvSpPr>
            <a:spLocks noGrp="1"/>
          </p:cNvSpPr>
          <p:nvPr>
            <p:ph sz="quarter" idx="1"/>
          </p:nvPr>
        </p:nvSpPr>
        <p:spPr/>
        <p:txBody>
          <a:bodyPr>
            <a:noAutofit/>
          </a:bodyPr>
          <a:lstStyle/>
          <a:p>
            <a:pPr algn="just"/>
            <a:r>
              <a:rPr lang="en-US" sz="2400" b="1" dirty="0" smtClean="0"/>
              <a:t>The existence of human and other living organisms depends on the availability of air. </a:t>
            </a:r>
          </a:p>
          <a:p>
            <a:pPr algn="just"/>
            <a:r>
              <a:rPr lang="en-US" sz="2400" b="1" dirty="0" smtClean="0"/>
              <a:t>Animal need oxygen while plant need carbon dioxide. </a:t>
            </a:r>
          </a:p>
          <a:p>
            <a:pPr algn="just"/>
            <a:r>
              <a:rPr lang="en-US" sz="2400" b="1" dirty="0" smtClean="0"/>
              <a:t>Atmosphere act as barrier to the harmful radiation of sun. </a:t>
            </a:r>
          </a:p>
          <a:p>
            <a:pPr algn="just"/>
            <a:r>
              <a:rPr lang="en-US" sz="2400" b="1" dirty="0" smtClean="0"/>
              <a:t>In absence  of atmosphere there would have been great extremes of temperature to the tune of 260 degree Celsius between day and night. </a:t>
            </a:r>
          </a:p>
          <a:p>
            <a:pPr algn="just"/>
            <a:r>
              <a:rPr lang="en-US" sz="2400" b="1" dirty="0" smtClean="0"/>
              <a:t>All of our activities are governed directly or indirectly by the conditions found in the atmosphere. </a:t>
            </a:r>
          </a:p>
          <a:p>
            <a:pPr marL="0" indent="0" algn="just">
              <a:buNone/>
            </a:pPr>
            <a:endParaRPr lang="en-US" sz="2400" b="1" dirty="0" smtClean="0"/>
          </a:p>
          <a:p>
            <a:endParaRPr lang="en-US" sz="2800" dirty="0"/>
          </a:p>
        </p:txBody>
      </p:sp>
    </p:spTree>
    <p:extLst>
      <p:ext uri="{BB962C8B-B14F-4D97-AF65-F5344CB8AC3E}">
        <p14:creationId xmlns:p14="http://schemas.microsoft.com/office/powerpoint/2010/main" val="4092576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1752" y="533400"/>
            <a:ext cx="8503920" cy="5565648"/>
          </a:xfrm>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600"/>
            <a:ext cx="88392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871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Times New Roman" pitchFamily="18" charset="0"/>
                <a:cs typeface="Times New Roman" pitchFamily="18" charset="0"/>
              </a:rPr>
              <a:t>Composition of atmosphere </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b="1" dirty="0" smtClean="0">
                <a:solidFill>
                  <a:srgbClr val="C00000"/>
                </a:solidFill>
              </a:rPr>
              <a:t>The principal gases comprising dry air in the lower atmosphere are: </a:t>
            </a:r>
          </a:p>
          <a:p>
            <a:pPr algn="just"/>
            <a:r>
              <a:rPr lang="en-US" sz="2000" b="1" dirty="0" smtClean="0"/>
              <a:t>Nitrogen (78.08 %) </a:t>
            </a:r>
          </a:p>
          <a:p>
            <a:pPr algn="just"/>
            <a:r>
              <a:rPr lang="en-US" sz="2000" b="1" dirty="0" smtClean="0"/>
              <a:t>Oxygen (20.94%) </a:t>
            </a:r>
          </a:p>
          <a:p>
            <a:pPr algn="just"/>
            <a:r>
              <a:rPr lang="en-US" sz="2000" b="1" dirty="0" smtClean="0"/>
              <a:t>Argon (0.93 %) </a:t>
            </a:r>
          </a:p>
          <a:p>
            <a:pPr algn="just"/>
            <a:r>
              <a:rPr lang="en-US" sz="2000" b="1" dirty="0" smtClean="0"/>
              <a:t>Carbon dioxide (0.03%)</a:t>
            </a:r>
          </a:p>
          <a:p>
            <a:pPr algn="just"/>
            <a:r>
              <a:rPr lang="en-US" sz="2000" b="1" dirty="0" smtClean="0"/>
              <a:t>Neon (0.0018%)</a:t>
            </a:r>
          </a:p>
          <a:p>
            <a:pPr algn="just"/>
            <a:r>
              <a:rPr lang="en-US" sz="2000" b="1" dirty="0" smtClean="0"/>
              <a:t>Helium (0.00005%)</a:t>
            </a:r>
          </a:p>
          <a:p>
            <a:pPr algn="just"/>
            <a:r>
              <a:rPr lang="en-US" sz="2000" b="1" dirty="0" smtClean="0"/>
              <a:t>Ozone (0.00006%)</a:t>
            </a:r>
          </a:p>
          <a:p>
            <a:pPr algn="just"/>
            <a:r>
              <a:rPr lang="en-US" sz="2000" b="1" dirty="0" smtClean="0"/>
              <a:t>Hydrogen (0.00005%)</a:t>
            </a:r>
          </a:p>
          <a:p>
            <a:pPr algn="just"/>
            <a:r>
              <a:rPr lang="en-US" sz="2000" b="1" dirty="0" smtClean="0"/>
              <a:t>Krypton (trace)/ Xenon (Trace)/ Methane (Trace) </a:t>
            </a:r>
          </a:p>
          <a:p>
            <a:pPr algn="just"/>
            <a:r>
              <a:rPr lang="en-US" sz="2000" b="1" dirty="0" smtClean="0"/>
              <a:t>Water vapor and dust particle </a:t>
            </a:r>
          </a:p>
          <a:p>
            <a:endParaRPr lang="en-US" dirty="0"/>
          </a:p>
        </p:txBody>
      </p:sp>
    </p:spTree>
    <p:extLst>
      <p:ext uri="{BB962C8B-B14F-4D97-AF65-F5344CB8AC3E}">
        <p14:creationId xmlns:p14="http://schemas.microsoft.com/office/powerpoint/2010/main" val="3502118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Structure  of atmosphere </a:t>
            </a:r>
            <a:endParaRPr lang="en-US" b="1" dirty="0">
              <a:solidFill>
                <a:schemeClr val="tx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47800"/>
            <a:ext cx="7924800" cy="4774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7342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Structure  of atmosphere </a:t>
            </a:r>
            <a:r>
              <a:rPr lang="en-US" b="1" dirty="0" smtClean="0">
                <a:solidFill>
                  <a:schemeClr val="tx1"/>
                </a:solidFill>
              </a:rPr>
              <a:t> </a:t>
            </a:r>
            <a:endParaRPr lang="en-US" dirty="0"/>
          </a:p>
        </p:txBody>
      </p:sp>
      <p:sp>
        <p:nvSpPr>
          <p:cNvPr id="3" name="Content Placeholder 2"/>
          <p:cNvSpPr>
            <a:spLocks noGrp="1"/>
          </p:cNvSpPr>
          <p:nvPr>
            <p:ph sz="quarter" idx="1"/>
          </p:nvPr>
        </p:nvSpPr>
        <p:spPr/>
        <p:txBody>
          <a:bodyPr>
            <a:normAutofit fontScale="92500" lnSpcReduction="20000"/>
          </a:bodyPr>
          <a:lstStyle/>
          <a:p>
            <a:r>
              <a:rPr lang="en-US" b="1" dirty="0" smtClean="0"/>
              <a:t>Earth’s atmosphere extends up to 1600 km from the </a:t>
            </a:r>
            <a:r>
              <a:rPr lang="en-US" b="1" dirty="0"/>
              <a:t>earth surface. 97 percent of the total amount of weight of the atmosphere is limited </a:t>
            </a:r>
            <a:r>
              <a:rPr lang="en-US" b="1" dirty="0" err="1"/>
              <a:t>upto</a:t>
            </a:r>
            <a:r>
              <a:rPr lang="en-US" b="1" dirty="0"/>
              <a:t> the height of about 30 </a:t>
            </a:r>
            <a:r>
              <a:rPr lang="en-US" b="1" dirty="0" smtClean="0"/>
              <a:t>kilometers. </a:t>
            </a:r>
          </a:p>
          <a:p>
            <a:r>
              <a:rPr lang="en-US" b="1" dirty="0" smtClean="0"/>
              <a:t>The </a:t>
            </a:r>
            <a:r>
              <a:rPr lang="en-US" b="1" dirty="0"/>
              <a:t>atmosphere can be divided into five layers according to the diversity of temperature and density</a:t>
            </a:r>
            <a:r>
              <a:rPr lang="en-US" b="1" dirty="0" smtClean="0"/>
              <a:t>.</a:t>
            </a:r>
          </a:p>
          <a:p>
            <a:pPr marL="571500" indent="-571500">
              <a:buAutoNum type="romanLcParenBoth"/>
            </a:pPr>
            <a:r>
              <a:rPr lang="en-US" sz="2600" b="1" dirty="0" smtClean="0"/>
              <a:t>Troposphere </a:t>
            </a:r>
          </a:p>
          <a:p>
            <a:pPr marL="571500" indent="-571500">
              <a:buAutoNum type="romanLcParenBoth"/>
            </a:pPr>
            <a:r>
              <a:rPr lang="en-US" sz="2600" b="1" dirty="0" smtClean="0"/>
              <a:t> Stratosphere </a:t>
            </a:r>
          </a:p>
          <a:p>
            <a:pPr marL="571500" indent="-571500">
              <a:buAutoNum type="romanLcParenBoth"/>
            </a:pPr>
            <a:r>
              <a:rPr lang="en-US" sz="2600" b="1" dirty="0" smtClean="0"/>
              <a:t> Mesosphere  </a:t>
            </a:r>
          </a:p>
          <a:p>
            <a:pPr marL="571500" indent="-571500">
              <a:buAutoNum type="romanLcParenBoth"/>
            </a:pPr>
            <a:r>
              <a:rPr lang="en-US" sz="2600" b="1" dirty="0" smtClean="0"/>
              <a:t>Ionosphere</a:t>
            </a:r>
          </a:p>
          <a:p>
            <a:pPr marL="571500" indent="-571500">
              <a:buAutoNum type="romanLcParenBoth"/>
            </a:pPr>
            <a:r>
              <a:rPr lang="en-US" sz="2600" b="1" dirty="0" smtClean="0"/>
              <a:t> Exosphere </a:t>
            </a:r>
            <a:endParaRPr lang="en-US" sz="2600" b="1" dirty="0"/>
          </a:p>
        </p:txBody>
      </p:sp>
    </p:spTree>
    <p:extLst>
      <p:ext uri="{BB962C8B-B14F-4D97-AF65-F5344CB8AC3E}">
        <p14:creationId xmlns:p14="http://schemas.microsoft.com/office/powerpoint/2010/main" val="2993552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533400"/>
          </a:xfrm>
        </p:spPr>
        <p:txBody>
          <a:bodyPr>
            <a:normAutofit fontScale="90000"/>
          </a:bodyPr>
          <a:lstStyle/>
          <a:p>
            <a:r>
              <a:rPr lang="en-US" b="1" dirty="0" smtClean="0">
                <a:solidFill>
                  <a:schemeClr val="tx1"/>
                </a:solidFill>
              </a:rPr>
              <a:t>Troposphere </a:t>
            </a:r>
            <a:endParaRPr lang="en-US" b="1" dirty="0">
              <a:solidFill>
                <a:schemeClr val="tx1"/>
              </a:solidFill>
            </a:endParaRPr>
          </a:p>
        </p:txBody>
      </p:sp>
      <p:sp>
        <p:nvSpPr>
          <p:cNvPr id="3" name="Content Placeholder 2"/>
          <p:cNvSpPr>
            <a:spLocks noGrp="1"/>
          </p:cNvSpPr>
          <p:nvPr>
            <p:ph sz="quarter" idx="1"/>
          </p:nvPr>
        </p:nvSpPr>
        <p:spPr>
          <a:xfrm>
            <a:off x="301752" y="1066800"/>
            <a:ext cx="8503920" cy="5181600"/>
          </a:xfrm>
        </p:spPr>
        <p:txBody>
          <a:bodyPr>
            <a:normAutofit fontScale="92500" lnSpcReduction="10000"/>
          </a:bodyPr>
          <a:lstStyle/>
          <a:p>
            <a:pPr algn="just"/>
            <a:r>
              <a:rPr lang="en-US" sz="2400" dirty="0">
                <a:solidFill>
                  <a:schemeClr val="tx1">
                    <a:lumMod val="95000"/>
                    <a:lumOff val="5000"/>
                  </a:schemeClr>
                </a:solidFill>
                <a:latin typeface="Times New Roman" pitchFamily="18" charset="0"/>
                <a:cs typeface="Times New Roman" pitchFamily="18" charset="0"/>
              </a:rPr>
              <a:t>This is the lowest layer of the atmosphere</a:t>
            </a:r>
            <a:r>
              <a:rPr lang="en-US" sz="2400" dirty="0" smtClean="0">
                <a:solidFill>
                  <a:schemeClr val="tx1">
                    <a:lumMod val="95000"/>
                    <a:lumOff val="5000"/>
                  </a:schemeClr>
                </a:solidFill>
                <a:latin typeface="Times New Roman" pitchFamily="18" charset="0"/>
                <a:cs typeface="Times New Roman" pitchFamily="18" charset="0"/>
              </a:rPr>
              <a:t>.</a:t>
            </a:r>
          </a:p>
          <a:p>
            <a:pPr algn="just"/>
            <a:r>
              <a:rPr lang="en-US" sz="2400" dirty="0">
                <a:solidFill>
                  <a:schemeClr val="tx1">
                    <a:lumMod val="95000"/>
                    <a:lumOff val="5000"/>
                  </a:schemeClr>
                </a:solidFill>
                <a:latin typeface="Times New Roman" pitchFamily="18" charset="0"/>
                <a:cs typeface="Times New Roman" pitchFamily="18" charset="0"/>
              </a:rPr>
              <a:t>The height of this layer is about 18 </a:t>
            </a:r>
            <a:r>
              <a:rPr lang="en-US" sz="2400" dirty="0" err="1">
                <a:solidFill>
                  <a:schemeClr val="tx1">
                    <a:lumMod val="95000"/>
                    <a:lumOff val="5000"/>
                  </a:schemeClr>
                </a:solidFill>
                <a:latin typeface="Times New Roman" pitchFamily="18" charset="0"/>
                <a:cs typeface="Times New Roman" pitchFamily="18" charset="0"/>
              </a:rPr>
              <a:t>kms</a:t>
            </a:r>
            <a:r>
              <a:rPr lang="en-US" sz="2400" dirty="0">
                <a:solidFill>
                  <a:schemeClr val="tx1">
                    <a:lumMod val="95000"/>
                    <a:lumOff val="5000"/>
                  </a:schemeClr>
                </a:solidFill>
                <a:latin typeface="Times New Roman" pitchFamily="18" charset="0"/>
                <a:cs typeface="Times New Roman" pitchFamily="18" charset="0"/>
              </a:rPr>
              <a:t> on the equator and 8 </a:t>
            </a:r>
            <a:r>
              <a:rPr lang="en-US" sz="2400" dirty="0" err="1">
                <a:solidFill>
                  <a:schemeClr val="tx1">
                    <a:lumMod val="95000"/>
                    <a:lumOff val="5000"/>
                  </a:schemeClr>
                </a:solidFill>
                <a:latin typeface="Times New Roman" pitchFamily="18" charset="0"/>
                <a:cs typeface="Times New Roman" pitchFamily="18" charset="0"/>
              </a:rPr>
              <a:t>kms</a:t>
            </a:r>
            <a:r>
              <a:rPr lang="en-US" sz="2400" dirty="0">
                <a:solidFill>
                  <a:schemeClr val="tx1">
                    <a:lumMod val="95000"/>
                    <a:lumOff val="5000"/>
                  </a:schemeClr>
                </a:solidFill>
                <a:latin typeface="Times New Roman" pitchFamily="18" charset="0"/>
                <a:cs typeface="Times New Roman" pitchFamily="18" charset="0"/>
              </a:rPr>
              <a:t> on the poles. The main reason of higher height at the equator is due to presence of hot convection currents that push the gases upward</a:t>
            </a:r>
            <a:r>
              <a:rPr lang="en-US" sz="2400" dirty="0" smtClean="0">
                <a:solidFill>
                  <a:schemeClr val="tx1">
                    <a:lumMod val="95000"/>
                    <a:lumOff val="5000"/>
                  </a:schemeClr>
                </a:solidFill>
                <a:latin typeface="Times New Roman" pitchFamily="18" charset="0"/>
                <a:cs typeface="Times New Roman" pitchFamily="18" charset="0"/>
              </a:rPr>
              <a:t>.</a:t>
            </a:r>
          </a:p>
          <a:p>
            <a:pPr algn="just"/>
            <a:r>
              <a:rPr lang="en-US" sz="2400" dirty="0">
                <a:solidFill>
                  <a:schemeClr val="tx1">
                    <a:lumMod val="95000"/>
                    <a:lumOff val="5000"/>
                  </a:schemeClr>
                </a:solidFill>
                <a:latin typeface="Times New Roman" pitchFamily="18" charset="0"/>
                <a:cs typeface="Times New Roman" pitchFamily="18" charset="0"/>
              </a:rPr>
              <a:t>This is the most important layer of the atmosphere because all kinds of weather changes take place only in this layer. Due to these changes development of living world take place on the earth. The air never remains static in this layer. Therefore this layer is called changing sphere or troposphere</a:t>
            </a:r>
            <a:r>
              <a:rPr lang="en-US" sz="2400" dirty="0" smtClean="0">
                <a:solidFill>
                  <a:schemeClr val="tx1">
                    <a:lumMod val="95000"/>
                    <a:lumOff val="5000"/>
                  </a:schemeClr>
                </a:solidFill>
                <a:latin typeface="Times New Roman" pitchFamily="18" charset="0"/>
                <a:cs typeface="Times New Roman" pitchFamily="18" charset="0"/>
              </a:rPr>
              <a:t>.</a:t>
            </a:r>
          </a:p>
          <a:p>
            <a:pPr algn="just"/>
            <a:r>
              <a:rPr lang="en-US" sz="2400" dirty="0"/>
              <a:t>The environmental temperature decreases with increasing height of atmosphere. It decreases at the rate of 10C at the height of 165 </a:t>
            </a:r>
            <a:r>
              <a:rPr lang="en-US" sz="2400" dirty="0" err="1"/>
              <a:t>metre</a:t>
            </a:r>
            <a:r>
              <a:rPr lang="en-US" sz="2400" dirty="0"/>
              <a:t>. This is called Normal lapse rate</a:t>
            </a:r>
            <a:r>
              <a:rPr lang="en-US" sz="2400" dirty="0" smtClean="0"/>
              <a:t>.</a:t>
            </a:r>
          </a:p>
          <a:p>
            <a:pPr algn="just"/>
            <a:r>
              <a:rPr lang="en-US" sz="2400" dirty="0"/>
              <a:t>The upper limit of the troposphere is called </a:t>
            </a:r>
            <a:r>
              <a:rPr lang="en-US" sz="2400" dirty="0" err="1"/>
              <a:t>tropopause</a:t>
            </a:r>
            <a:r>
              <a:rPr lang="en-US" sz="2400" dirty="0"/>
              <a:t>. This is a transitional zone. In this zone characteristics of both the troposphere and ionosphere are found</a:t>
            </a:r>
            <a:r>
              <a:rPr lang="en-US" sz="2400" dirty="0" smtClean="0"/>
              <a:t>. </a:t>
            </a:r>
            <a:endParaRPr lang="en-US" sz="2400" dirty="0" smtClean="0">
              <a:solidFill>
                <a:schemeClr val="tx1">
                  <a:lumMod val="95000"/>
                  <a:lumOff val="5000"/>
                </a:schemeClr>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53874066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95</TotalTime>
  <Words>877</Words>
  <Application>Microsoft Office PowerPoint</Application>
  <PresentationFormat>On-screen Show (4:3)</PresentationFormat>
  <Paragraphs>72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Civic</vt:lpstr>
      <vt:lpstr>Unit 1: Multidisciplinary Nature of Environmental Studies : L-02 </vt:lpstr>
      <vt:lpstr>First segment- ATMOSPHERE </vt:lpstr>
      <vt:lpstr>General characteristics </vt:lpstr>
      <vt:lpstr>Significance of atmosphere </vt:lpstr>
      <vt:lpstr>PowerPoint Presentation</vt:lpstr>
      <vt:lpstr>Composition of atmosphere </vt:lpstr>
      <vt:lpstr>Structure  of atmosphere </vt:lpstr>
      <vt:lpstr>Structure  of atmosphere  </vt:lpstr>
      <vt:lpstr>Troposphere </vt:lpstr>
      <vt:lpstr>STRATOSPHERE </vt:lpstr>
      <vt:lpstr>Mesosphere </vt:lpstr>
      <vt:lpstr>Ionosphere </vt:lpstr>
      <vt:lpstr>Exosphere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Multidisciplinary Nature of Environmental Studies : L-02 </dc:title>
  <dc:creator>linovo</dc:creator>
  <cp:lastModifiedBy>linovo</cp:lastModifiedBy>
  <cp:revision>10</cp:revision>
  <dcterms:created xsi:type="dcterms:W3CDTF">2006-08-16T00:00:00Z</dcterms:created>
  <dcterms:modified xsi:type="dcterms:W3CDTF">2020-10-06T06:46:42Z</dcterms:modified>
</cp:coreProperties>
</file>