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1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07EBB-C9F8-4D17-9C99-2D4DEF75CCF7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2463E-C6D4-46D1-9C6D-725690712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6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2463E-C6D4-46D1-9C6D-725690712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050" y="4800600"/>
            <a:ext cx="8610600" cy="1828800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Vinayak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V. Pathak </a:t>
            </a:r>
          </a:p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Chemistry </a:t>
            </a:r>
          </a:p>
          <a:p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Manav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rachna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Faridabad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8305800" cy="8382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Resources and associated problems  </a:t>
            </a: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2950" y="2819400"/>
            <a:ext cx="733425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Science: Unit 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26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8577072" cy="594664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Pesticide contamination has been found in Ganga River basin. </a:t>
            </a:r>
          </a:p>
          <a:p>
            <a:pPr marL="514350" indent="-514350" algn="just">
              <a:buAutoNum type="arabicPeriod"/>
            </a:pPr>
            <a:r>
              <a:rPr lang="en-US" sz="2000" dirty="0" smtClean="0"/>
              <a:t>DDT </a:t>
            </a:r>
            <a:r>
              <a:rPr lang="en-US" sz="2000" dirty="0"/>
              <a:t>(</a:t>
            </a:r>
            <a:r>
              <a:rPr lang="en-US" sz="2000" dirty="0" err="1" smtClean="0"/>
              <a:t>DichloroDiphenylTrichloroethane</a:t>
            </a:r>
            <a:r>
              <a:rPr lang="en-US" sz="2000" dirty="0" smtClean="0"/>
              <a:t>): Organochlorine pesticide, insoluble in water and soluble in organic solvent. </a:t>
            </a:r>
            <a:r>
              <a:rPr lang="en-US" sz="2000" dirty="0" err="1" smtClean="0"/>
              <a:t>Persistant</a:t>
            </a:r>
            <a:r>
              <a:rPr lang="en-US" sz="2000" dirty="0" smtClean="0"/>
              <a:t> in </a:t>
            </a:r>
            <a:r>
              <a:rPr lang="en-US" sz="2000" dirty="0" err="1" smtClean="0"/>
              <a:t>natur</a:t>
            </a:r>
            <a:r>
              <a:rPr lang="en-US" sz="2000" dirty="0" smtClean="0"/>
              <a:t>. </a:t>
            </a:r>
          </a:p>
          <a:p>
            <a:pPr marL="514350" indent="-514350" algn="just">
              <a:buAutoNum type="arabicPeriod"/>
            </a:pPr>
            <a:r>
              <a:rPr lang="en-US" sz="2000" dirty="0" err="1" smtClean="0"/>
              <a:t>Endosulfan</a:t>
            </a:r>
            <a:r>
              <a:rPr lang="en-US" sz="2000" dirty="0" smtClean="0"/>
              <a:t> : Organochlorine insecticide, Acute toxic, potential for bioaccumulation. </a:t>
            </a:r>
          </a:p>
          <a:p>
            <a:pPr marL="514350" indent="-514350" algn="just">
              <a:buAutoNum type="arabicPeriod"/>
            </a:pPr>
            <a:r>
              <a:rPr lang="en-US" sz="2000" dirty="0" err="1" smtClean="0"/>
              <a:t>Lindane</a:t>
            </a:r>
            <a:r>
              <a:rPr lang="en-US" sz="2000" dirty="0" smtClean="0"/>
              <a:t>: organochlorine, volatile in nature, potential to </a:t>
            </a:r>
            <a:r>
              <a:rPr lang="en-US" sz="2000" dirty="0" err="1" smtClean="0"/>
              <a:t>bioaccumulate</a:t>
            </a:r>
            <a:r>
              <a:rPr lang="en-US" sz="2000" dirty="0" smtClean="0"/>
              <a:t>. </a:t>
            </a:r>
          </a:p>
          <a:p>
            <a:pPr marL="514350" indent="-514350" algn="just">
              <a:buAutoNum type="arabicPeriod"/>
            </a:pPr>
            <a:r>
              <a:rPr lang="en-US" sz="2000" dirty="0" smtClean="0"/>
              <a:t>Aldrin: Organochlorine, it is banned in most countries, </a:t>
            </a:r>
            <a:r>
              <a:rPr lang="en-US" sz="2000" dirty="0" err="1" smtClean="0"/>
              <a:t>persistant</a:t>
            </a:r>
            <a:r>
              <a:rPr lang="en-US" sz="2000" dirty="0" smtClean="0"/>
              <a:t> organic pollutants. </a:t>
            </a:r>
          </a:p>
          <a:p>
            <a:pPr marL="514350" indent="-514350" algn="just">
              <a:buAutoNum type="arabicPeriod"/>
            </a:pPr>
            <a:r>
              <a:rPr lang="en-US" sz="2000" dirty="0" err="1" smtClean="0"/>
              <a:t>Dieldrin</a:t>
            </a:r>
            <a:r>
              <a:rPr lang="en-US" sz="2000" dirty="0" smtClean="0"/>
              <a:t>: chlorinated hydrocarbon, toxic in chronic exposure to many animals. </a:t>
            </a:r>
          </a:p>
          <a:p>
            <a:pPr marL="514350" indent="-514350" algn="just">
              <a:buAutoNum type="arabicPeriod"/>
            </a:pPr>
            <a:r>
              <a:rPr lang="en-US" sz="2000" dirty="0" smtClean="0"/>
              <a:t>Malathion: Organophosphate, low human toxicity  but induces lack of attention in children. </a:t>
            </a:r>
          </a:p>
          <a:p>
            <a:pPr marL="514350" indent="-514350" algn="just">
              <a:buAutoNum type="arabicPeriod"/>
            </a:pPr>
            <a:r>
              <a:rPr lang="en-US" sz="2000" dirty="0" smtClean="0"/>
              <a:t>Parathion: Organophosphate compound, it disrupts nervous system. 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2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Bioaccumulation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127248" cy="487375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Bioaccumulation refers to gradual increase of pesticide, chemical substance in an organism. </a:t>
            </a:r>
          </a:p>
          <a:p>
            <a:pPr algn="just"/>
            <a:r>
              <a:rPr lang="en-US" sz="2000" b="1" dirty="0"/>
              <a:t>Bioaccumulation</a:t>
            </a:r>
            <a:r>
              <a:rPr lang="en-US" sz="2000" dirty="0"/>
              <a:t> occurs when an organism absorbs a substance at a rate faster than that at which the substance is lost or eliminated by catabolism and excretion.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0"/>
            <a:ext cx="5461289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0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Biomagnification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051048" cy="1978152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process by which a compound (such as a pollutant or pesticide) increases its concentration in the tissues of organisms as it travels up the food </a:t>
            </a:r>
            <a:r>
              <a:rPr lang="en-US" sz="2000" dirty="0" smtClean="0"/>
              <a:t>chain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5491162" cy="4627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67100"/>
            <a:ext cx="2895600" cy="291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63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Sustainable Agriculture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/>
          <a:lstStyle/>
          <a:p>
            <a:pPr algn="just"/>
            <a:r>
              <a:rPr lang="en-US" sz="2000" b="1" dirty="0" smtClean="0"/>
              <a:t>A landscape approach</a:t>
            </a:r>
            <a:r>
              <a:rPr lang="en-US" dirty="0" smtClean="0"/>
              <a:t>: </a:t>
            </a:r>
            <a:r>
              <a:rPr lang="en-US" sz="2000" dirty="0" smtClean="0"/>
              <a:t>By</a:t>
            </a:r>
            <a:r>
              <a:rPr lang="en-US" sz="2000" dirty="0"/>
              <a:t> fostering biodiversity and providing habitat for pollinators and other beneficial wildlife, such as birds, bats, and bees, uncultivated areas can boost farm productivity and reduce costs.  </a:t>
            </a:r>
          </a:p>
          <a:p>
            <a:pPr algn="just"/>
            <a:r>
              <a:rPr lang="en-US" sz="2000" b="1" dirty="0" smtClean="0"/>
              <a:t>Crop diversity and rotation. </a:t>
            </a:r>
          </a:p>
          <a:p>
            <a:pPr algn="just"/>
            <a:r>
              <a:rPr lang="en-US" sz="2000" b="1" dirty="0" smtClean="0"/>
              <a:t>Cover crops: </a:t>
            </a:r>
            <a:r>
              <a:rPr lang="en-US" sz="1800" dirty="0"/>
              <a:t>Some farmers grow plants known as </a:t>
            </a:r>
            <a:r>
              <a:rPr lang="en-US" sz="1800" b="1" dirty="0"/>
              <a:t>cover crops</a:t>
            </a:r>
            <a:r>
              <a:rPr lang="en-US" sz="1800" dirty="0"/>
              <a:t> to protect and build their soil during the off-season, or for livestock grazing or forage. Commonly planted cover crops include hairy vetch, annual ryegrass, and crimson clover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b="1" dirty="0" smtClean="0"/>
              <a:t>Integrated farming </a:t>
            </a:r>
          </a:p>
          <a:p>
            <a:pPr algn="just"/>
            <a:r>
              <a:rPr lang="en-US" sz="1800" b="1" dirty="0" smtClean="0"/>
              <a:t>Drip irrigation 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29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Globally India is the third largest producer of cereals. </a:t>
            </a:r>
          </a:p>
          <a:p>
            <a:pPr algn="just"/>
            <a:r>
              <a:rPr lang="en-US" sz="2400" dirty="0" smtClean="0"/>
              <a:t>India occupies first position in milk production. </a:t>
            </a:r>
          </a:p>
          <a:p>
            <a:pPr algn="just"/>
            <a:r>
              <a:rPr lang="en-US" sz="2400" dirty="0" smtClean="0"/>
              <a:t>India is the third largest producer of fish and second in inland fisheries production. </a:t>
            </a:r>
          </a:p>
          <a:p>
            <a:pPr algn="just"/>
            <a:r>
              <a:rPr lang="en-US" sz="2400" dirty="0" smtClean="0"/>
              <a:t>About 11 million people are directly/ partially involve in the fisheries sector. </a:t>
            </a:r>
          </a:p>
          <a:p>
            <a:pPr algn="just"/>
            <a:r>
              <a:rPr lang="en-US" sz="2400" dirty="0" smtClean="0"/>
              <a:t>India ranks first in respect of cattle's and buffalos , second in goat, third in sheep and seventh in poultry.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030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Estimated production of major crops during 2020-2021</a:t>
            </a:r>
            <a:endParaRPr lang="en-US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57214774"/>
              </p:ext>
            </p:extLst>
          </p:nvPr>
        </p:nvGraphicFramePr>
        <p:xfrm>
          <a:off x="301625" y="1527175"/>
          <a:ext cx="853757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788"/>
                <a:gridCol w="42687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Estimated production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 Grains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144.52 million </a:t>
                      </a:r>
                      <a:r>
                        <a:rPr lang="en-US" dirty="0" err="1" smtClean="0"/>
                        <a:t>tonnes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102.36 Million </a:t>
                      </a:r>
                      <a:r>
                        <a:rPr lang="en-US" dirty="0" err="1" smtClean="0"/>
                        <a:t>tonnes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Nutri/ Coarse</a:t>
                      </a:r>
                      <a:r>
                        <a:rPr lang="en-US" baseline="0" dirty="0" smtClean="0"/>
                        <a:t> cereals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32.84 million </a:t>
                      </a:r>
                      <a:r>
                        <a:rPr lang="en-US" dirty="0" err="1" smtClean="0"/>
                        <a:t>tonnes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19.88 million </a:t>
                      </a:r>
                      <a:r>
                        <a:rPr lang="en-US" dirty="0" err="1" smtClean="0"/>
                        <a:t>tonnes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Pulses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9.31 million </a:t>
                      </a:r>
                      <a:r>
                        <a:rPr lang="en-US" dirty="0" err="1" smtClean="0"/>
                        <a:t>tonnes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Oilseed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25.73</a:t>
                      </a:r>
                      <a:r>
                        <a:rPr lang="en-US" baseline="0" dirty="0" smtClean="0"/>
                        <a:t> million </a:t>
                      </a:r>
                      <a:r>
                        <a:rPr lang="en-US" baseline="0" dirty="0" err="1" smtClean="0"/>
                        <a:t>tonnes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Ground nut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9.54 million </a:t>
                      </a:r>
                      <a:r>
                        <a:rPr lang="en-US" dirty="0" err="1" smtClean="0"/>
                        <a:t>tonnes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Soyabean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13.58 billion </a:t>
                      </a:r>
                      <a:r>
                        <a:rPr lang="en-US" dirty="0" err="1" smtClean="0"/>
                        <a:t>tonnes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Cotton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37.12 million bales (170 g of each)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Jute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9.66 million bales ( 180 kg of each)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Sugarcane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399.83 million </a:t>
                      </a:r>
                      <a:r>
                        <a:rPr lang="en-US" dirty="0" err="1" smtClean="0"/>
                        <a:t>tonnes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Kharif</a:t>
            </a:r>
            <a:r>
              <a:rPr lang="en-US" b="1" dirty="0" smtClean="0"/>
              <a:t> and Rabi crop 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US" u="sng" dirty="0" err="1" smtClean="0"/>
              <a:t>Kharif</a:t>
            </a:r>
            <a:r>
              <a:rPr lang="en-US" u="sng" dirty="0" smtClean="0"/>
              <a:t> </a:t>
            </a:r>
          </a:p>
          <a:p>
            <a:pPr algn="just"/>
            <a:r>
              <a:rPr lang="en-US" sz="2400" dirty="0" err="1" smtClean="0"/>
              <a:t>Kharif</a:t>
            </a:r>
            <a:r>
              <a:rPr lang="en-US" sz="2400" dirty="0" smtClean="0"/>
              <a:t> crop is sown at the beginning of first monsoon. </a:t>
            </a:r>
          </a:p>
          <a:p>
            <a:pPr algn="just"/>
            <a:r>
              <a:rPr lang="en-US" sz="2400" dirty="0" smtClean="0"/>
              <a:t>Harvesting season begins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week of September to October. </a:t>
            </a:r>
          </a:p>
          <a:p>
            <a:pPr algn="just"/>
            <a:r>
              <a:rPr lang="en-US" sz="2400" dirty="0" err="1" smtClean="0"/>
              <a:t>Kharif</a:t>
            </a:r>
            <a:r>
              <a:rPr lang="en-US" sz="2400" dirty="0" smtClean="0"/>
              <a:t> crops require good rainfall. </a:t>
            </a:r>
          </a:p>
          <a:p>
            <a:pPr algn="just"/>
            <a:r>
              <a:rPr lang="en-US" sz="2400" dirty="0" smtClean="0"/>
              <a:t>Paddy, Maize, </a:t>
            </a:r>
            <a:r>
              <a:rPr lang="en-US" sz="2400" dirty="0" err="1" smtClean="0"/>
              <a:t>Jwar</a:t>
            </a:r>
            <a:r>
              <a:rPr lang="en-US" sz="2400" dirty="0" smtClean="0"/>
              <a:t>, </a:t>
            </a:r>
            <a:r>
              <a:rPr lang="en-US" sz="2400" dirty="0" err="1" smtClean="0"/>
              <a:t>Bajra</a:t>
            </a:r>
            <a:r>
              <a:rPr lang="en-US" sz="2400" dirty="0" smtClean="0"/>
              <a:t>, Cotton, Soybean.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b="1" dirty="0" smtClean="0"/>
              <a:t>Rabi</a:t>
            </a:r>
          </a:p>
          <a:p>
            <a:pPr algn="just"/>
            <a:r>
              <a:rPr lang="en-US" dirty="0" smtClean="0"/>
              <a:t>Rabi crops are known as winter crops. </a:t>
            </a:r>
          </a:p>
          <a:p>
            <a:pPr algn="just"/>
            <a:r>
              <a:rPr lang="en-US" dirty="0" smtClean="0"/>
              <a:t>They are grown in October or November. </a:t>
            </a:r>
          </a:p>
          <a:p>
            <a:pPr algn="just"/>
            <a:r>
              <a:rPr lang="en-US" dirty="0" smtClean="0"/>
              <a:t>These crop require frequent irrigation. </a:t>
            </a:r>
          </a:p>
          <a:p>
            <a:pPr algn="just"/>
            <a:r>
              <a:rPr lang="en-US" dirty="0" smtClean="0"/>
              <a:t>Wheat, Barley, Pulses etc.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Green Revolution 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37448" cy="4721352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Green revolution refers to the adaptation of modern farming practices ( high yielding seeds, tractors, fertilizers etc.) during the period of 1951 to 1960. </a:t>
            </a:r>
          </a:p>
          <a:p>
            <a:pPr algn="just"/>
            <a:r>
              <a:rPr lang="en-US" sz="2400" dirty="0" smtClean="0"/>
              <a:t>Mexico is called the birthplace and burial </a:t>
            </a:r>
            <a:r>
              <a:rPr lang="en-US" sz="2400" dirty="0" err="1" smtClean="0"/>
              <a:t>grond</a:t>
            </a:r>
            <a:r>
              <a:rPr lang="en-US" sz="2400" dirty="0" smtClean="0"/>
              <a:t> of the Green revolution. </a:t>
            </a:r>
          </a:p>
          <a:p>
            <a:pPr algn="just"/>
            <a:r>
              <a:rPr lang="en-US" sz="2400" dirty="0" err="1" smtClean="0"/>
              <a:t>Dr</a:t>
            </a:r>
            <a:r>
              <a:rPr lang="en-US" sz="2400" dirty="0" smtClean="0"/>
              <a:t> M.S. </a:t>
            </a:r>
            <a:r>
              <a:rPr lang="en-US" sz="2400" dirty="0" err="1" smtClean="0"/>
              <a:t>Swaminathan</a:t>
            </a:r>
            <a:r>
              <a:rPr lang="en-US" sz="2400" dirty="0" smtClean="0"/>
              <a:t> played lead role in Green revolution of India. </a:t>
            </a:r>
          </a:p>
          <a:p>
            <a:pPr algn="just"/>
            <a:r>
              <a:rPr lang="en-US" sz="2400" dirty="0" smtClean="0"/>
              <a:t>As a result of Green Revolution rice productivity increased from 2 </a:t>
            </a:r>
            <a:r>
              <a:rPr lang="en-US" sz="2400" dirty="0" err="1" smtClean="0"/>
              <a:t>tonnes</a:t>
            </a:r>
            <a:r>
              <a:rPr lang="en-US" sz="2400" dirty="0" smtClean="0"/>
              <a:t> (1960s) per hectare to 6 </a:t>
            </a:r>
            <a:r>
              <a:rPr lang="en-US" sz="2400" dirty="0" err="1" smtClean="0"/>
              <a:t>tonnes</a:t>
            </a:r>
            <a:r>
              <a:rPr lang="en-US" sz="2400" dirty="0" smtClean="0"/>
              <a:t>/ hectare ( mid 1990).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30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upload.wikimedia.org/wikipedia/commons/thumb/0/0b/Wheat_yields_in_Least_Developed_Countries.svg/220px-Wheat_yields_in_Least_Developed_Countri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"/>
            <a:ext cx="6783121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04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Crop productivity and food security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/>
          <a:lstStyle/>
          <a:p>
            <a:pPr algn="just"/>
            <a:r>
              <a:rPr lang="en-US" sz="2400" dirty="0" smtClean="0"/>
              <a:t>Growth rate of population in India is higher than the food grains production. </a:t>
            </a:r>
          </a:p>
          <a:p>
            <a:pPr algn="just"/>
            <a:r>
              <a:rPr lang="en-US" sz="2400" dirty="0" smtClean="0"/>
              <a:t>India ranks 67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 in Global hunger index among 87 countries of worst food security status.</a:t>
            </a:r>
          </a:p>
          <a:p>
            <a:pPr algn="just"/>
            <a:r>
              <a:rPr lang="en-US" sz="2400" dirty="0" smtClean="0"/>
              <a:t>Food security is becoming the most critical issue of the development agenda in India. </a:t>
            </a:r>
          </a:p>
          <a:p>
            <a:pPr algn="just"/>
            <a:r>
              <a:rPr lang="en-US" sz="2400" dirty="0" smtClean="0"/>
              <a:t>To meet the demand of increasing population we need about 1/4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billion </a:t>
            </a:r>
            <a:r>
              <a:rPr lang="en-US" sz="2400" dirty="0" err="1" smtClean="0"/>
              <a:t>tonnes</a:t>
            </a:r>
            <a:r>
              <a:rPr lang="en-US" sz="2400" dirty="0" smtClean="0"/>
              <a:t> of grain/ year. Which can be achieved either by cultivation on more land or increasing production efficiency.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Overgrazing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/>
          <a:lstStyle/>
          <a:p>
            <a:pPr algn="just"/>
            <a:r>
              <a:rPr lang="en-US" sz="2400" b="1" dirty="0"/>
              <a:t>Overgrazing</a:t>
            </a:r>
            <a:r>
              <a:rPr lang="en-US" sz="2400" dirty="0"/>
              <a:t> occurs when plants are exposed to intensive grazing for extended periods of time, or without sufficient recovery periods. It can be caused by either livestock in poorly managed agricultural </a:t>
            </a:r>
            <a:r>
              <a:rPr lang="en-US" sz="2400" dirty="0" smtClean="0"/>
              <a:t>applications. </a:t>
            </a:r>
          </a:p>
          <a:p>
            <a:pPr algn="just"/>
            <a:r>
              <a:rPr lang="en-US" sz="2400" dirty="0" smtClean="0"/>
              <a:t>Overgrazing is the primary cause of desertification. </a:t>
            </a:r>
          </a:p>
          <a:p>
            <a:pPr algn="just"/>
            <a:r>
              <a:rPr lang="en-US" sz="2400" dirty="0" smtClean="0"/>
              <a:t>Overgrazing affects water quality and hydrology. </a:t>
            </a:r>
          </a:p>
          <a:p>
            <a:pPr algn="just"/>
            <a:r>
              <a:rPr lang="en-US" sz="2400" dirty="0" smtClean="0"/>
              <a:t>Solution involves proper management of livestock,  land use management,  sustainable agriculture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6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Problems due to chemical fertilizers and pesticides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>
            <a:normAutofit fontScale="92500"/>
          </a:bodyPr>
          <a:lstStyle/>
          <a:p>
            <a:pPr algn="just"/>
            <a:r>
              <a:rPr lang="en-US" sz="2400" dirty="0" smtClean="0"/>
              <a:t>Fertilizers are intensively used to increase the crop production. </a:t>
            </a:r>
          </a:p>
          <a:p>
            <a:pPr algn="just"/>
            <a:r>
              <a:rPr lang="en-US" sz="2400" dirty="0" smtClean="0"/>
              <a:t>Pesticide </a:t>
            </a:r>
            <a:r>
              <a:rPr lang="en-US" sz="2400" dirty="0"/>
              <a:t>is any substance or mixture of substances intended for preventing, destroying, repelling or mitigating </a:t>
            </a:r>
            <a:r>
              <a:rPr lang="en-US" sz="2400" dirty="0" smtClean="0"/>
              <a:t>any </a:t>
            </a:r>
            <a:r>
              <a:rPr lang="en-US" sz="2400" dirty="0"/>
              <a:t>pest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M</a:t>
            </a:r>
            <a:r>
              <a:rPr lang="en-US" sz="2400" dirty="0" smtClean="0"/>
              <a:t>assive </a:t>
            </a:r>
            <a:r>
              <a:rPr lang="en-US" sz="2400" dirty="0"/>
              <a:t>use of inorganic fertilizers world-wide is associated with the accumulation of contaminants, e.g. arsenic (As), cadmium (Cd), fluorine (F), lead (</a:t>
            </a:r>
            <a:r>
              <a:rPr lang="en-US" sz="2400" dirty="0" err="1"/>
              <a:t>Pb</a:t>
            </a:r>
            <a:r>
              <a:rPr lang="en-US" sz="2400" dirty="0"/>
              <a:t>) and mercury (Hg) in agricultural </a:t>
            </a:r>
            <a:r>
              <a:rPr lang="en-US" sz="2400" dirty="0" smtClean="0"/>
              <a:t>soils. </a:t>
            </a:r>
          </a:p>
          <a:p>
            <a:pPr algn="just"/>
            <a:r>
              <a:rPr lang="en-US" sz="2400" dirty="0"/>
              <a:t>In the USA, according to a survey of 51 major river basins and aquifer systems by the US Geological Survey, pesticides were detected 97% of the time in samples from stream water in agricultural </a:t>
            </a:r>
            <a:r>
              <a:rPr lang="en-US" sz="2400" dirty="0" smtClean="0"/>
              <a:t>areas.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492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739</TotalTime>
  <Words>683</Words>
  <Application>Microsoft Office PowerPoint</Application>
  <PresentationFormat>On-screen Show (4:3)</PresentationFormat>
  <Paragraphs>87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Food Resources and associated problems  </vt:lpstr>
      <vt:lpstr>Introduction </vt:lpstr>
      <vt:lpstr>Estimated production of major crops during 2020-2021</vt:lpstr>
      <vt:lpstr>What is Kharif and Rabi crop </vt:lpstr>
      <vt:lpstr>Green Revolution </vt:lpstr>
      <vt:lpstr>PowerPoint Presentation</vt:lpstr>
      <vt:lpstr>Crop productivity and food security </vt:lpstr>
      <vt:lpstr>Overgrazing </vt:lpstr>
      <vt:lpstr>Problems due to chemical fertilizers and pesticides </vt:lpstr>
      <vt:lpstr>PowerPoint Presentation</vt:lpstr>
      <vt:lpstr>Bioaccumulation</vt:lpstr>
      <vt:lpstr>Biomagnification </vt:lpstr>
      <vt:lpstr>Sustainable Agriculture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Resources and associated problems  </dc:title>
  <dc:creator>linovo</dc:creator>
  <cp:lastModifiedBy>linovo</cp:lastModifiedBy>
  <cp:revision>21</cp:revision>
  <dcterms:created xsi:type="dcterms:W3CDTF">2006-08-16T00:00:00Z</dcterms:created>
  <dcterms:modified xsi:type="dcterms:W3CDTF">2021-03-20T10:08:01Z</dcterms:modified>
</cp:coreProperties>
</file>