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6"/>
  </p:handoutMasterIdLst>
  <p:sldIdLst>
    <p:sldId id="256" r:id="rId2"/>
    <p:sldId id="257" r:id="rId3"/>
    <p:sldId id="259" r:id="rId4"/>
    <p:sldId id="260" r:id="rId5"/>
    <p:sldId id="261" r:id="rId6"/>
    <p:sldId id="262" r:id="rId7"/>
    <p:sldId id="263" r:id="rId8"/>
    <p:sldId id="264" r:id="rId9"/>
    <p:sldId id="270" r:id="rId10"/>
    <p:sldId id="265" r:id="rId11"/>
    <p:sldId id="266" r:id="rId12"/>
    <p:sldId id="267" r:id="rId13"/>
    <p:sldId id="269" r:id="rId14"/>
    <p:sldId id="268" r:id="rId15"/>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2160" y="-588"/>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3264" y="-96"/>
      </p:cViewPr>
      <p:guideLst>
        <p:guide orient="horz" pos="2932"/>
        <p:guide pos="219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5455"/>
          </a:xfrm>
          <a:prstGeom prst="rect">
            <a:avLst/>
          </a:prstGeom>
        </p:spPr>
        <p:txBody>
          <a:bodyPr vert="horz" lIns="92930" tIns="46465" rIns="92930" bIns="46465" rtlCol="0"/>
          <a:lstStyle>
            <a:lvl1pPr algn="r">
              <a:defRPr sz="1200"/>
            </a:lvl1pPr>
          </a:lstStyle>
          <a:p>
            <a:fld id="{3BB70010-6126-46E7-86C4-C1994AC51558}" type="datetimeFigureOut">
              <a:rPr lang="en-US" smtClean="0"/>
              <a:t>3/10/2021</a:t>
            </a:fld>
            <a:endParaRPr lang="en-US"/>
          </a:p>
        </p:txBody>
      </p:sp>
      <p:sp>
        <p:nvSpPr>
          <p:cNvPr id="4" name="Footer Placeholder 3"/>
          <p:cNvSpPr>
            <a:spLocks noGrp="1"/>
          </p:cNvSpPr>
          <p:nvPr>
            <p:ph type="ftr" sz="quarter" idx="2"/>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29"/>
            <a:ext cx="3013763" cy="465455"/>
          </a:xfrm>
          <a:prstGeom prst="rect">
            <a:avLst/>
          </a:prstGeom>
        </p:spPr>
        <p:txBody>
          <a:bodyPr vert="horz" lIns="92930" tIns="46465" rIns="92930" bIns="46465" rtlCol="0" anchor="b"/>
          <a:lstStyle>
            <a:lvl1pPr algn="r">
              <a:defRPr sz="1200"/>
            </a:lvl1pPr>
          </a:lstStyle>
          <a:p>
            <a:fld id="{29B4CF7B-8EA3-4EB4-8AF7-B022D5AF7970}" type="slidenum">
              <a:rPr lang="en-US" smtClean="0"/>
              <a:t>‹#›</a:t>
            </a:fld>
            <a:endParaRPr lang="en-US"/>
          </a:p>
        </p:txBody>
      </p:sp>
    </p:spTree>
    <p:extLst>
      <p:ext uri="{BB962C8B-B14F-4D97-AF65-F5344CB8AC3E}">
        <p14:creationId xmlns:p14="http://schemas.microsoft.com/office/powerpoint/2010/main" val="35678366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0"/>
            <a:ext cx="7772400" cy="3352800"/>
          </a:xfrm>
        </p:spPr>
        <p:txBody>
          <a:bodyPr>
            <a:normAutofit/>
          </a:bodyPr>
          <a:lstStyle/>
          <a:p>
            <a:r>
              <a:rPr lang="en-US" sz="6600" b="1" dirty="0" smtClean="0">
                <a:latin typeface="Times New Roman" pitchFamily="18" charset="0"/>
                <a:cs typeface="Times New Roman" pitchFamily="18" charset="0"/>
              </a:rPr>
              <a:t>Forest resources </a:t>
            </a:r>
            <a:endParaRPr lang="en-US" sz="6600" b="1" dirty="0">
              <a:latin typeface="Times New Roman" pitchFamily="18" charset="0"/>
              <a:cs typeface="Times New Roman" pitchFamily="18" charset="0"/>
            </a:endParaRPr>
          </a:p>
        </p:txBody>
      </p:sp>
    </p:spTree>
    <p:extLst>
      <p:ext uri="{BB962C8B-B14F-4D97-AF65-F5344CB8AC3E}">
        <p14:creationId xmlns:p14="http://schemas.microsoft.com/office/powerpoint/2010/main" val="3963232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forest depletion</a:t>
            </a:r>
            <a:endParaRPr lang="en-US" dirty="0"/>
          </a:p>
        </p:txBody>
      </p:sp>
      <p:sp>
        <p:nvSpPr>
          <p:cNvPr id="3" name="Content Placeholder 2"/>
          <p:cNvSpPr>
            <a:spLocks noGrp="1"/>
          </p:cNvSpPr>
          <p:nvPr>
            <p:ph idx="1"/>
          </p:nvPr>
        </p:nvSpPr>
        <p:spPr>
          <a:xfrm>
            <a:off x="457200" y="1600200"/>
            <a:ext cx="4267200" cy="4525963"/>
          </a:xfrm>
        </p:spPr>
        <p:txBody>
          <a:bodyPr/>
          <a:lstStyle/>
          <a:p>
            <a:r>
              <a:rPr lang="en-US" dirty="0" smtClean="0"/>
              <a:t>Rapid Industrialization</a:t>
            </a:r>
          </a:p>
          <a:p>
            <a:r>
              <a:rPr lang="en-US" dirty="0" smtClean="0"/>
              <a:t>Urbanization</a:t>
            </a:r>
          </a:p>
          <a:p>
            <a:r>
              <a:rPr lang="en-US" dirty="0" smtClean="0"/>
              <a:t>Agriculture </a:t>
            </a:r>
          </a:p>
          <a:p>
            <a:r>
              <a:rPr lang="en-US" dirty="0" smtClean="0"/>
              <a:t>Mining </a:t>
            </a:r>
          </a:p>
          <a:p>
            <a:r>
              <a:rPr lang="en-US" dirty="0" smtClean="0"/>
              <a:t>Construction of DAM</a:t>
            </a:r>
          </a:p>
          <a:p>
            <a:r>
              <a:rPr lang="en-US" dirty="0" smtClean="0"/>
              <a:t>Overgrazing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5152" y="1371599"/>
            <a:ext cx="3200400" cy="198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152" y="3429000"/>
            <a:ext cx="3200400" cy="1994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260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Consequences of Forest depletion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400" b="1" dirty="0" smtClean="0">
                <a:latin typeface="Times New Roman" pitchFamily="18" charset="0"/>
                <a:cs typeface="Times New Roman" pitchFamily="18" charset="0"/>
              </a:rPr>
              <a:t>Food problems: </a:t>
            </a:r>
            <a:r>
              <a:rPr lang="en-US" sz="2400" dirty="0" smtClean="0">
                <a:latin typeface="Times New Roman" pitchFamily="18" charset="0"/>
                <a:cs typeface="Times New Roman" pitchFamily="18" charset="0"/>
              </a:rPr>
              <a:t>Most </a:t>
            </a:r>
            <a:r>
              <a:rPr lang="en-US" sz="2400" dirty="0">
                <a:latin typeface="Times New Roman" pitchFamily="18" charset="0"/>
                <a:cs typeface="Times New Roman" pitchFamily="18" charset="0"/>
              </a:rPr>
              <a:t>of the area that has undergone deforestation is actually unsuitable for long-term agricultural use such as ranching and forming. Once deprived of their forest cover, the lands rapidly degrade in quality, losing their fertility and arability</a:t>
            </a:r>
            <a:r>
              <a:rPr lang="en-US" sz="2400" dirty="0" smtClean="0">
                <a:latin typeface="Times New Roman" pitchFamily="18" charset="0"/>
                <a:cs typeface="Times New Roman" pitchFamily="18" charset="0"/>
              </a:rPr>
              <a:t>.</a:t>
            </a:r>
          </a:p>
          <a:p>
            <a:pPr algn="just"/>
            <a:r>
              <a:rPr lang="en-US" sz="2400" b="1" dirty="0" smtClean="0">
                <a:latin typeface="Times New Roman" pitchFamily="18" charset="0"/>
                <a:cs typeface="Times New Roman" pitchFamily="18" charset="0"/>
              </a:rPr>
              <a:t>Exposing Soil to heat and rain:</a:t>
            </a:r>
            <a:r>
              <a:rPr lang="en-US" sz="2400" dirty="0" smtClean="0">
                <a:latin typeface="Times New Roman" pitchFamily="18" charset="0"/>
                <a:cs typeface="Times New Roman" pitchFamily="18" charset="0"/>
              </a:rPr>
              <a:t> Heavy rainfall and intense sunlight damage the top soil. In such conditions, land loses its fertility. </a:t>
            </a:r>
          </a:p>
          <a:p>
            <a:pPr algn="just"/>
            <a:r>
              <a:rPr lang="en-US" sz="2400" b="1" dirty="0" smtClean="0">
                <a:latin typeface="Times New Roman" pitchFamily="18" charset="0"/>
                <a:cs typeface="Times New Roman" pitchFamily="18" charset="0"/>
              </a:rPr>
              <a:t>Flood</a:t>
            </a:r>
            <a:r>
              <a:rPr lang="en-US" sz="2400" dirty="0" smtClean="0">
                <a:latin typeface="Times New Roman" pitchFamily="18" charset="0"/>
                <a:cs typeface="Times New Roman" pitchFamily="18" charset="0"/>
              </a:rPr>
              <a:t> : Deforestation results to watersheds that are no longer able to sustain and regulate water flows from river to streams. Trees are highly effective in water absorption. In absence of forest too  much water can results to downstream flooding. </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6327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Loss of Biodiversity </a:t>
            </a:r>
          </a:p>
          <a:p>
            <a:r>
              <a:rPr lang="en-US" dirty="0" smtClean="0"/>
              <a:t>Displacement of Indigenous communities </a:t>
            </a:r>
          </a:p>
          <a:p>
            <a:r>
              <a:rPr lang="en-US" dirty="0" smtClean="0"/>
              <a:t>Economic loss</a:t>
            </a:r>
          </a:p>
          <a:p>
            <a:r>
              <a:rPr lang="en-US" dirty="0" smtClean="0"/>
              <a:t>Climate Change </a:t>
            </a:r>
          </a:p>
          <a:p>
            <a:r>
              <a:rPr lang="en-US" dirty="0" smtClean="0"/>
              <a:t>Health Issue </a:t>
            </a:r>
          </a:p>
          <a:p>
            <a:endParaRPr lang="en-US" dirty="0"/>
          </a:p>
        </p:txBody>
      </p:sp>
    </p:spTree>
    <p:extLst>
      <p:ext uri="{BB962C8B-B14F-4D97-AF65-F5344CB8AC3E}">
        <p14:creationId xmlns:p14="http://schemas.microsoft.com/office/powerpoint/2010/main" val="446131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3600" b="1" dirty="0" smtClean="0">
                <a:latin typeface="Times New Roman" panose="02020603050405020304" pitchFamily="18" charset="0"/>
                <a:cs typeface="Times New Roman" panose="02020603050405020304" pitchFamily="18" charset="0"/>
              </a:rPr>
              <a:t>Impact of Dams on Forest Cover</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28600" y="1447800"/>
            <a:ext cx="4572000" cy="2554545"/>
          </a:xfrm>
          <a:prstGeom prst="rect">
            <a:avLst/>
          </a:prstGeom>
        </p:spPr>
        <p:txBody>
          <a:bodyPr>
            <a:spAutoFit/>
          </a:bodyPr>
          <a:lstStyle/>
          <a:p>
            <a:pPr algn="just"/>
            <a:r>
              <a:rPr lang="en-US" sz="2000" b="1" i="1" dirty="0">
                <a:solidFill>
                  <a:srgbClr val="FF0000"/>
                </a:solidFill>
                <a:latin typeface="Times New Roman" panose="02020603050405020304" pitchFamily="18" charset="0"/>
                <a:cs typeface="Times New Roman" panose="02020603050405020304" pitchFamily="18" charset="0"/>
              </a:rPr>
              <a:t>While India has been pushing for hydropower development, a latest study in </a:t>
            </a:r>
            <a:r>
              <a:rPr lang="en-US" sz="2000" b="1" i="1" dirty="0" err="1">
                <a:solidFill>
                  <a:srgbClr val="FF0000"/>
                </a:solidFill>
                <a:latin typeface="Times New Roman" panose="02020603050405020304" pitchFamily="18" charset="0"/>
                <a:cs typeface="Times New Roman" panose="02020603050405020304" pitchFamily="18" charset="0"/>
              </a:rPr>
              <a:t>Kinnaur</a:t>
            </a:r>
            <a:r>
              <a:rPr lang="en-US" sz="2000" b="1" i="1" dirty="0">
                <a:solidFill>
                  <a:srgbClr val="FF0000"/>
                </a:solidFill>
                <a:latin typeface="Times New Roman" panose="02020603050405020304" pitchFamily="18" charset="0"/>
                <a:cs typeface="Times New Roman" panose="02020603050405020304" pitchFamily="18" charset="0"/>
              </a:rPr>
              <a:t> district of Himachal Pradesh on forest land diverted for hydropower projects has revealed that construction activities for hydropower are threatening biodiversity, impacting indigenous people and fragmenting critical wildlife habitats.</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36483" y="4010759"/>
            <a:ext cx="4572000" cy="2862322"/>
          </a:xfrm>
          <a:prstGeom prst="rect">
            <a:avLst/>
          </a:prstGeom>
        </p:spPr>
        <p:txBody>
          <a:bodyPr>
            <a:spAutoFit/>
          </a:bodyPr>
          <a:lstStyle/>
          <a:p>
            <a:pPr algn="just"/>
            <a:r>
              <a:rPr lang="en-US" b="1" i="1" dirty="0">
                <a:solidFill>
                  <a:srgbClr val="FF0000"/>
                </a:solidFill>
                <a:latin typeface="Times New Roman" panose="02020603050405020304" pitchFamily="18" charset="0"/>
                <a:cs typeface="Times New Roman" panose="02020603050405020304" pitchFamily="18" charset="0"/>
              </a:rPr>
              <a:t>Under the Forest Conservation Act 1980, forest areas are diverted for non-forest activities like hydropower projects and then plantation has to be carried out to compensate for the loss of the forest. The study revealed that in the area examined for the study, the plantations have so far, “only been undertaken over 12 percent of the planned area, and even these had a survival rate of less than 10 percent.”</a:t>
            </a:r>
            <a:endParaRPr lang="en-US" b="1" i="1" dirty="0">
              <a:solidFill>
                <a:srgbClr val="FF0000"/>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8482" y="949090"/>
            <a:ext cx="4183117" cy="5756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40094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plain any three method of conservation of forest and wildlife in lndia? -  Brainly.in"/>
          <p:cNvPicPr>
            <a:picLocks noChangeAspect="1" noChangeArrowheads="1"/>
          </p:cNvPicPr>
          <p:nvPr/>
        </p:nvPicPr>
        <p:blipFill rotWithShape="1">
          <a:blip r:embed="rId2">
            <a:extLst>
              <a:ext uri="{28A0092B-C50C-407E-A947-70E740481C1C}">
                <a14:useLocalDpi xmlns:a14="http://schemas.microsoft.com/office/drawing/2010/main" val="0"/>
              </a:ext>
            </a:extLst>
          </a:blip>
          <a:srcRect l="8773"/>
          <a:stretch/>
        </p:blipFill>
        <p:spPr bwMode="auto">
          <a:xfrm>
            <a:off x="609600" y="152400"/>
            <a:ext cx="7963203" cy="6587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483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Forest resources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smtClean="0">
                <a:latin typeface="Times New Roman" pitchFamily="18" charset="0"/>
                <a:cs typeface="Times New Roman" pitchFamily="18" charset="0"/>
              </a:rPr>
              <a:t>Forests are the most diverse ad widespread ecosystems on the earth and perform valuable functions. </a:t>
            </a:r>
          </a:p>
          <a:p>
            <a:pPr algn="just"/>
            <a:r>
              <a:rPr lang="en-US" sz="2400" dirty="0" smtClean="0">
                <a:latin typeface="Times New Roman" pitchFamily="18" charset="0"/>
                <a:cs typeface="Times New Roman" pitchFamily="18" charset="0"/>
              </a:rPr>
              <a:t>India should ideally have 33 percent of its land under forest cover. Today we have only 23 percent  land under forest cover.</a:t>
            </a:r>
          </a:p>
          <a:p>
            <a:pPr algn="just"/>
            <a:r>
              <a:rPr lang="en-US" sz="2400" dirty="0" smtClean="0">
                <a:latin typeface="Times New Roman" pitchFamily="18" charset="0"/>
                <a:cs typeface="Times New Roman" pitchFamily="18" charset="0"/>
              </a:rPr>
              <a:t>Thus we need not only to protect forest but also to increase our forest cover. </a:t>
            </a:r>
          </a:p>
          <a:p>
            <a:r>
              <a:rPr lang="en-US" sz="2400" dirty="0" smtClean="0">
                <a:latin typeface="Times New Roman" pitchFamily="18" charset="0"/>
                <a:cs typeface="Times New Roman" pitchFamily="18" charset="0"/>
              </a:rPr>
              <a:t>Forest resources provide valuable products such as timber, food , drugs as well as provide shelter for wild animal.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34780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lnSpcReduction="10000"/>
          </a:bodyPr>
          <a:lstStyle/>
          <a:p>
            <a:pPr algn="just"/>
            <a:r>
              <a:rPr lang="en-US" sz="2800" dirty="0" smtClean="0">
                <a:latin typeface="Times New Roman" pitchFamily="18" charset="0"/>
                <a:cs typeface="Times New Roman" pitchFamily="18" charset="0"/>
              </a:rPr>
              <a:t>Forest: It is defined as communities of plant predominantly of trees and other woody vegetation usually with a closed canopy.</a:t>
            </a:r>
          </a:p>
          <a:p>
            <a:pPr algn="just"/>
            <a:r>
              <a:rPr lang="en-US" sz="2800" dirty="0" smtClean="0">
                <a:latin typeface="Times New Roman" pitchFamily="18" charset="0"/>
                <a:cs typeface="Times New Roman" pitchFamily="18" charset="0"/>
              </a:rPr>
              <a:t>It is also defined as a area set aside for the production of timber and other forest products or maintained under woody vegetation for certain indirect benefits. </a:t>
            </a:r>
          </a:p>
          <a:p>
            <a:pPr algn="just"/>
            <a:r>
              <a:rPr lang="en-US" sz="2800" dirty="0" smtClean="0">
                <a:latin typeface="Times New Roman" pitchFamily="18" charset="0"/>
                <a:cs typeface="Times New Roman" pitchFamily="18" charset="0"/>
              </a:rPr>
              <a:t>Forest is composed of many plant species which may be of principal, accessory or auxiliary species</a:t>
            </a:r>
          </a:p>
          <a:p>
            <a:pPr algn="just"/>
            <a:r>
              <a:rPr lang="en-US" sz="2800" b="1" dirty="0" smtClean="0">
                <a:latin typeface="Times New Roman" pitchFamily="18" charset="0"/>
                <a:cs typeface="Times New Roman" pitchFamily="18" charset="0"/>
              </a:rPr>
              <a:t>Principal</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species</a:t>
            </a:r>
            <a:r>
              <a:rPr lang="en-US" sz="2800" dirty="0" smtClean="0">
                <a:latin typeface="Times New Roman" pitchFamily="18" charset="0"/>
                <a:cs typeface="Times New Roman" pitchFamily="18" charset="0"/>
              </a:rPr>
              <a:t> = Most important species in a mixed forest either by volume or value.  </a:t>
            </a:r>
          </a:p>
          <a:p>
            <a:pPr algn="just"/>
            <a:r>
              <a:rPr lang="en-US" sz="2800" b="1" dirty="0" smtClean="0">
                <a:latin typeface="Times New Roman" pitchFamily="18" charset="0"/>
                <a:cs typeface="Times New Roman" pitchFamily="18" charset="0"/>
              </a:rPr>
              <a:t>Accessory species </a:t>
            </a:r>
            <a:r>
              <a:rPr lang="en-US" sz="2800" dirty="0" smtClean="0">
                <a:latin typeface="Times New Roman" pitchFamily="18" charset="0"/>
                <a:cs typeface="Times New Roman" pitchFamily="18" charset="0"/>
              </a:rPr>
              <a:t>= Useful species less than principal species. </a:t>
            </a:r>
          </a:p>
          <a:p>
            <a:pPr algn="just"/>
            <a:r>
              <a:rPr lang="en-US" sz="2800" b="1" dirty="0" smtClean="0">
                <a:latin typeface="Times New Roman" pitchFamily="18" charset="0"/>
                <a:cs typeface="Times New Roman" pitchFamily="18" charset="0"/>
              </a:rPr>
              <a:t>Auxiliary species</a:t>
            </a:r>
            <a:r>
              <a:rPr lang="en-US" sz="2800" dirty="0" smtClean="0">
                <a:latin typeface="Times New Roman" pitchFamily="18" charset="0"/>
                <a:cs typeface="Times New Roman" pitchFamily="18" charset="0"/>
              </a:rPr>
              <a:t> = species of inferior quality in the forest.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63342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latin typeface="Times New Roman" pitchFamily="18" charset="0"/>
                <a:cs typeface="Times New Roman" pitchFamily="18" charset="0"/>
              </a:rPr>
              <a:t>Classification of forest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2400" dirty="0" smtClean="0">
                <a:latin typeface="Times New Roman" pitchFamily="18" charset="0"/>
                <a:cs typeface="Times New Roman" pitchFamily="18" charset="0"/>
              </a:rPr>
              <a:t>Classification is based on composition, age, climatic elements, structure , habitat etc. According to Champion and Seth classification 1935: </a:t>
            </a:r>
          </a:p>
          <a:p>
            <a:pPr marL="457200" indent="-457200">
              <a:buAutoNum type="arabicPeriod"/>
            </a:pPr>
            <a:r>
              <a:rPr lang="en-US" sz="2400" b="1" dirty="0" smtClean="0">
                <a:latin typeface="Times New Roman" pitchFamily="18" charset="0"/>
                <a:cs typeface="Times New Roman" pitchFamily="18" charset="0"/>
              </a:rPr>
              <a:t>Tropical wet evergreen forest </a:t>
            </a:r>
          </a:p>
          <a:p>
            <a:pPr marL="0" indent="0">
              <a:buNone/>
            </a:pPr>
            <a:r>
              <a:rPr lang="en-US" sz="2400" b="1" dirty="0" smtClean="0">
                <a:latin typeface="Times New Roman" pitchFamily="18" charset="0"/>
                <a:cs typeface="Times New Roman" pitchFamily="18" charset="0"/>
              </a:rPr>
              <a:t>1a.  Southern wet evergreen forest </a:t>
            </a:r>
            <a:r>
              <a:rPr lang="en-US" sz="2400" dirty="0" smtClean="0">
                <a:latin typeface="Times New Roman" pitchFamily="18" charset="0"/>
                <a:cs typeface="Times New Roman" pitchFamily="18" charset="0"/>
              </a:rPr>
              <a:t>= Maharashtra, TN, Kerala, Karnataka , </a:t>
            </a:r>
            <a:r>
              <a:rPr lang="en-US" sz="2400" dirty="0" err="1" smtClean="0">
                <a:latin typeface="Times New Roman" pitchFamily="18" charset="0"/>
                <a:cs typeface="Times New Roman" pitchFamily="18" charset="0"/>
              </a:rPr>
              <a:t>Andamans</a:t>
            </a:r>
            <a:r>
              <a:rPr lang="en-US" sz="2400" dirty="0" smtClean="0">
                <a:latin typeface="Times New Roman" pitchFamily="18" charset="0"/>
                <a:cs typeface="Times New Roman" pitchFamily="18" charset="0"/>
              </a:rPr>
              <a:t>. </a:t>
            </a:r>
          </a:p>
          <a:p>
            <a:pPr marL="0" indent="0">
              <a:buNone/>
            </a:pPr>
            <a:r>
              <a:rPr lang="en-US" sz="2400" b="1" dirty="0" smtClean="0">
                <a:latin typeface="Times New Roman" pitchFamily="18" charset="0"/>
                <a:cs typeface="Times New Roman" pitchFamily="18" charset="0"/>
              </a:rPr>
              <a:t>MAT</a:t>
            </a:r>
            <a:r>
              <a:rPr lang="en-US" sz="2400" dirty="0" smtClean="0">
                <a:latin typeface="Times New Roman" pitchFamily="18" charset="0"/>
                <a:cs typeface="Times New Roman" pitchFamily="18" charset="0"/>
              </a:rPr>
              <a:t> = 27 C</a:t>
            </a:r>
          </a:p>
          <a:p>
            <a:pPr marL="0" indent="0">
              <a:buNone/>
            </a:pPr>
            <a:r>
              <a:rPr lang="en-US" sz="2400" b="1" dirty="0" smtClean="0">
                <a:latin typeface="Times New Roman" pitchFamily="18" charset="0"/>
                <a:cs typeface="Times New Roman" pitchFamily="18" charset="0"/>
              </a:rPr>
              <a:t>MARF</a:t>
            </a:r>
            <a:r>
              <a:rPr lang="en-US" sz="2400" dirty="0" smtClean="0">
                <a:latin typeface="Times New Roman" pitchFamily="18" charset="0"/>
                <a:cs typeface="Times New Roman" pitchFamily="18" charset="0"/>
              </a:rPr>
              <a:t>= 2000 TO 3000 mm</a:t>
            </a:r>
          </a:p>
          <a:p>
            <a:pPr marL="0" indent="0">
              <a:buNone/>
            </a:pPr>
            <a:r>
              <a:rPr lang="en-US" sz="2400" b="1" dirty="0" smtClean="0">
                <a:latin typeface="Times New Roman" pitchFamily="18" charset="0"/>
                <a:cs typeface="Times New Roman" pitchFamily="18" charset="0"/>
              </a:rPr>
              <a:t>Species</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Dipteocarpus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Mesua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Hopea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Artocarpus</a:t>
            </a:r>
            <a:r>
              <a:rPr lang="en-US" sz="2400" dirty="0" smtClean="0">
                <a:latin typeface="Times New Roman" pitchFamily="18" charset="0"/>
                <a:cs typeface="Times New Roman" pitchFamily="18" charset="0"/>
              </a:rPr>
              <a:t>, Bamboo, Palms, Ferns, Orchids. </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89462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172200"/>
          </a:xfrm>
        </p:spPr>
        <p:txBody>
          <a:bodyPr>
            <a:normAutofit fontScale="92500" lnSpcReduction="20000"/>
          </a:bodyPr>
          <a:lstStyle/>
          <a:p>
            <a:pPr algn="just"/>
            <a:r>
              <a:rPr lang="en-US" sz="2000" b="1" dirty="0" smtClean="0">
                <a:latin typeface="Times New Roman" pitchFamily="18" charset="0"/>
                <a:cs typeface="Times New Roman" pitchFamily="18" charset="0"/>
              </a:rPr>
              <a:t>1b. Northern tropical wet evergreen forest</a:t>
            </a:r>
            <a:r>
              <a:rPr lang="en-US" sz="2000" dirty="0" smtClean="0">
                <a:latin typeface="Times New Roman" pitchFamily="18" charset="0"/>
                <a:cs typeface="Times New Roman" pitchFamily="18" charset="0"/>
              </a:rPr>
              <a:t> = NE India, West Bengal, Assam, </a:t>
            </a:r>
            <a:r>
              <a:rPr lang="en-US" sz="2000" dirty="0" err="1" smtClean="0">
                <a:latin typeface="Times New Roman" pitchFamily="18" charset="0"/>
                <a:cs typeface="Times New Roman" pitchFamily="18" charset="0"/>
              </a:rPr>
              <a:t>Odisha</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MAT </a:t>
            </a:r>
            <a:r>
              <a:rPr lang="en-US" sz="2000" dirty="0" smtClean="0">
                <a:latin typeface="Times New Roman" pitchFamily="18" charset="0"/>
                <a:cs typeface="Times New Roman" pitchFamily="18" charset="0"/>
              </a:rPr>
              <a:t>= 22- 26 C </a:t>
            </a:r>
          </a:p>
          <a:p>
            <a:pPr algn="just"/>
            <a:r>
              <a:rPr lang="en-US" sz="2000" b="1" dirty="0" smtClean="0">
                <a:latin typeface="Times New Roman" pitchFamily="18" charset="0"/>
                <a:cs typeface="Times New Roman" pitchFamily="18" charset="0"/>
              </a:rPr>
              <a:t>MARF</a:t>
            </a:r>
            <a:r>
              <a:rPr lang="en-US" sz="2000" dirty="0" smtClean="0">
                <a:latin typeface="Times New Roman" pitchFamily="18" charset="0"/>
                <a:cs typeface="Times New Roman" pitchFamily="18" charset="0"/>
              </a:rPr>
              <a:t> = 2500 – 6000 mm </a:t>
            </a:r>
          </a:p>
          <a:p>
            <a:pPr algn="just"/>
            <a:r>
              <a:rPr lang="en-US" sz="2000" b="1" dirty="0" smtClean="0">
                <a:latin typeface="Times New Roman" pitchFamily="18" charset="0"/>
                <a:cs typeface="Times New Roman" pitchFamily="18" charset="0"/>
              </a:rPr>
              <a:t>Species =</a:t>
            </a:r>
            <a:r>
              <a:rPr lang="en-US" sz="2000"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Dipterocarpus</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Mesua</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Michelia</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Dendrocalamus</a:t>
            </a:r>
            <a:r>
              <a:rPr lang="en-US" sz="2000" i="1" dirty="0" smtClean="0">
                <a:latin typeface="Times New Roman" pitchFamily="18" charset="0"/>
                <a:cs typeface="Times New Roman" pitchFamily="18" charset="0"/>
              </a:rPr>
              <a:t> etc. </a:t>
            </a:r>
          </a:p>
          <a:p>
            <a:pPr marL="0" indent="0" algn="just">
              <a:buNone/>
            </a:pPr>
            <a:r>
              <a:rPr lang="en-US" sz="2000" i="1" dirty="0" smtClean="0">
                <a:latin typeface="Times New Roman" pitchFamily="18" charset="0"/>
                <a:cs typeface="Times New Roman" pitchFamily="18" charset="0"/>
              </a:rPr>
              <a:t>2. </a:t>
            </a:r>
            <a:r>
              <a:rPr lang="en-US" sz="2000" b="1" dirty="0" smtClean="0">
                <a:latin typeface="Times New Roman" pitchFamily="18" charset="0"/>
                <a:cs typeface="Times New Roman" pitchFamily="18" charset="0"/>
              </a:rPr>
              <a:t>Tropical Semi Evergreen forest </a:t>
            </a:r>
          </a:p>
          <a:p>
            <a:pPr marL="0" indent="0" algn="just">
              <a:buNone/>
            </a:pPr>
            <a:r>
              <a:rPr lang="en-US" sz="2000" b="1" dirty="0" smtClean="0">
                <a:latin typeface="Times New Roman" pitchFamily="18" charset="0"/>
                <a:cs typeface="Times New Roman" pitchFamily="18" charset="0"/>
              </a:rPr>
              <a:t>2</a:t>
            </a:r>
            <a:r>
              <a:rPr lang="en-US" sz="2000" b="1" dirty="0">
                <a:latin typeface="Times New Roman" pitchFamily="18" charset="0"/>
                <a:cs typeface="Times New Roman" pitchFamily="18" charset="0"/>
              </a:rPr>
              <a:t>a</a:t>
            </a:r>
            <a:r>
              <a:rPr lang="en-US" sz="2000" b="1" dirty="0" smtClean="0">
                <a:latin typeface="Times New Roman" pitchFamily="18" charset="0"/>
                <a:cs typeface="Times New Roman" pitchFamily="18" charset="0"/>
              </a:rPr>
              <a:t>. Southern TSEF =  </a:t>
            </a:r>
            <a:r>
              <a:rPr lang="en-US" sz="2000" dirty="0" smtClean="0">
                <a:latin typeface="Times New Roman" pitchFamily="18" charset="0"/>
                <a:cs typeface="Times New Roman" pitchFamily="18" charset="0"/>
              </a:rPr>
              <a:t>Western </a:t>
            </a:r>
            <a:r>
              <a:rPr lang="en-US" sz="2000" dirty="0" err="1" smtClean="0">
                <a:latin typeface="Times New Roman" pitchFamily="18" charset="0"/>
                <a:cs typeface="Times New Roman" pitchFamily="18" charset="0"/>
              </a:rPr>
              <a:t>Ghat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Karnatka</a:t>
            </a:r>
            <a:r>
              <a:rPr lang="en-US" sz="2000" dirty="0" smtClean="0">
                <a:latin typeface="Times New Roman" pitchFamily="18" charset="0"/>
                <a:cs typeface="Times New Roman" pitchFamily="18" charset="0"/>
              </a:rPr>
              <a:t>, Kerala</a:t>
            </a:r>
          </a:p>
          <a:p>
            <a:pPr marL="0" indent="0" algn="just">
              <a:buNone/>
            </a:pPr>
            <a:r>
              <a:rPr lang="en-US" sz="2000" dirty="0" smtClean="0">
                <a:latin typeface="Times New Roman" pitchFamily="18" charset="0"/>
                <a:cs typeface="Times New Roman" pitchFamily="18" charset="0"/>
              </a:rPr>
              <a:t>MAT=26 C</a:t>
            </a:r>
            <a:r>
              <a:rPr lang="en-US" sz="2000" b="1" dirty="0" smtClean="0">
                <a:latin typeface="Times New Roman" pitchFamily="18" charset="0"/>
                <a:cs typeface="Times New Roman" pitchFamily="18" charset="0"/>
              </a:rPr>
              <a:t> </a:t>
            </a:r>
          </a:p>
          <a:p>
            <a:pPr marL="0" indent="0" algn="just">
              <a:buNone/>
            </a:pPr>
            <a:r>
              <a:rPr lang="en-US" sz="2000" b="1" dirty="0" smtClean="0">
                <a:latin typeface="Times New Roman" pitchFamily="18" charset="0"/>
                <a:cs typeface="Times New Roman" pitchFamily="18" charset="0"/>
              </a:rPr>
              <a:t>MARF= </a:t>
            </a:r>
            <a:r>
              <a:rPr lang="en-US" sz="2000" dirty="0" smtClean="0">
                <a:latin typeface="Times New Roman" pitchFamily="18" charset="0"/>
                <a:cs typeface="Times New Roman" pitchFamily="18" charset="0"/>
              </a:rPr>
              <a:t>2000 to 3000 mm </a:t>
            </a:r>
          </a:p>
          <a:p>
            <a:pPr marL="0" indent="0" algn="just">
              <a:buNone/>
            </a:pPr>
            <a:r>
              <a:rPr lang="en-US" sz="2000" b="1" dirty="0" smtClean="0">
                <a:latin typeface="Times New Roman" pitchFamily="18" charset="0"/>
                <a:cs typeface="Times New Roman" pitchFamily="18" charset="0"/>
              </a:rPr>
              <a:t>Species = </a:t>
            </a:r>
            <a:r>
              <a:rPr lang="en-US" sz="2000" dirty="0" err="1" smtClean="0">
                <a:latin typeface="Times New Roman" pitchFamily="18" charset="0"/>
                <a:cs typeface="Times New Roman" pitchFamily="18" charset="0"/>
              </a:rPr>
              <a:t>Diptercarpus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Hopea</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etc. </a:t>
            </a:r>
          </a:p>
          <a:p>
            <a:pPr marL="0" indent="0" algn="just">
              <a:buNone/>
            </a:pPr>
            <a:r>
              <a:rPr lang="en-US" sz="2000" b="1" dirty="0" smtClean="0">
                <a:latin typeface="Times New Roman" pitchFamily="18" charset="0"/>
                <a:cs typeface="Times New Roman" pitchFamily="18" charset="0"/>
              </a:rPr>
              <a:t>2</a:t>
            </a:r>
            <a:r>
              <a:rPr lang="en-US" sz="2000" b="1" dirty="0">
                <a:latin typeface="Times New Roman" pitchFamily="18" charset="0"/>
                <a:cs typeface="Times New Roman" pitchFamily="18" charset="0"/>
              </a:rPr>
              <a:t>b</a:t>
            </a:r>
            <a:r>
              <a:rPr lang="en-US" sz="2000" b="1" dirty="0" smtClean="0">
                <a:latin typeface="Times New Roman" pitchFamily="18" charset="0"/>
                <a:cs typeface="Times New Roman" pitchFamily="18" charset="0"/>
              </a:rPr>
              <a:t>. Northern TSEF= </a:t>
            </a:r>
            <a:r>
              <a:rPr lang="en-US" sz="2000" b="1" dirty="0" err="1" smtClean="0">
                <a:latin typeface="Times New Roman" pitchFamily="18" charset="0"/>
                <a:cs typeface="Times New Roman" pitchFamily="18" charset="0"/>
              </a:rPr>
              <a:t>Asaa</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West Bengal, Coastal part of </a:t>
            </a:r>
            <a:r>
              <a:rPr lang="en-US" sz="2000" dirty="0" err="1" smtClean="0">
                <a:latin typeface="Times New Roman" pitchFamily="18" charset="0"/>
                <a:cs typeface="Times New Roman" pitchFamily="18" charset="0"/>
              </a:rPr>
              <a:t>Odisha</a:t>
            </a:r>
            <a:endParaRPr lang="en-US" sz="2000"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MAT = </a:t>
            </a:r>
            <a:r>
              <a:rPr lang="en-US" sz="2000" dirty="0" smtClean="0">
                <a:latin typeface="Times New Roman" pitchFamily="18" charset="0"/>
                <a:cs typeface="Times New Roman" pitchFamily="18" charset="0"/>
              </a:rPr>
              <a:t>24 C</a:t>
            </a:r>
          </a:p>
          <a:p>
            <a:pPr marL="0" indent="0" algn="just">
              <a:buNone/>
            </a:pPr>
            <a:r>
              <a:rPr lang="en-US" sz="2000" b="1" dirty="0" smtClean="0">
                <a:latin typeface="Times New Roman" pitchFamily="18" charset="0"/>
                <a:cs typeface="Times New Roman" pitchFamily="18" charset="0"/>
              </a:rPr>
              <a:t>MARF= </a:t>
            </a:r>
            <a:r>
              <a:rPr lang="en-US" sz="2000" dirty="0" smtClean="0">
                <a:latin typeface="Times New Roman" pitchFamily="18" charset="0"/>
                <a:cs typeface="Times New Roman" pitchFamily="18" charset="0"/>
              </a:rPr>
              <a:t>1500 to 3000 mm. </a:t>
            </a:r>
          </a:p>
          <a:p>
            <a:pPr marL="0" indent="0" algn="just">
              <a:buNone/>
            </a:pPr>
            <a:r>
              <a:rPr lang="en-US" sz="2000" b="1" dirty="0" smtClean="0">
                <a:latin typeface="Times New Roman" pitchFamily="18" charset="0"/>
                <a:cs typeface="Times New Roman" pitchFamily="18" charset="0"/>
              </a:rPr>
              <a:t>Species = </a:t>
            </a:r>
            <a:r>
              <a:rPr lang="en-US" sz="2000" dirty="0" err="1" smtClean="0">
                <a:latin typeface="Times New Roman" pitchFamily="18" charset="0"/>
                <a:cs typeface="Times New Roman" pitchFamily="18" charset="0"/>
              </a:rPr>
              <a:t>Dipterocarpus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Michelia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Artocarpus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Polyalthia</a:t>
            </a:r>
            <a:endParaRPr lang="en-US" sz="2000" dirty="0" smtClean="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3. Tropical moist deciduous forest- </a:t>
            </a:r>
          </a:p>
          <a:p>
            <a:pPr marL="0" indent="0" algn="just">
              <a:buNone/>
            </a:pPr>
            <a:r>
              <a:rPr lang="en-US" sz="2000" b="1" dirty="0" smtClean="0">
                <a:latin typeface="Times New Roman" pitchFamily="18" charset="0"/>
                <a:cs typeface="Times New Roman" pitchFamily="18" charset="0"/>
              </a:rPr>
              <a:t>3a. </a:t>
            </a:r>
            <a:r>
              <a:rPr lang="en-US" sz="2000" b="1" dirty="0" err="1" smtClean="0">
                <a:latin typeface="Times New Roman" pitchFamily="18" charset="0"/>
                <a:cs typeface="Times New Roman" pitchFamily="18" charset="0"/>
              </a:rPr>
              <a:t>Andamans</a:t>
            </a:r>
            <a:r>
              <a:rPr lang="en-US" sz="2000" b="1" dirty="0" smtClean="0">
                <a:latin typeface="Times New Roman" pitchFamily="18" charset="0"/>
                <a:cs typeface="Times New Roman" pitchFamily="18" charset="0"/>
              </a:rPr>
              <a:t> TMDF = </a:t>
            </a:r>
            <a:r>
              <a:rPr lang="en-US" sz="2000" dirty="0" smtClean="0">
                <a:latin typeface="Times New Roman" pitchFamily="18" charset="0"/>
                <a:cs typeface="Times New Roman" pitchFamily="18" charset="0"/>
              </a:rPr>
              <a:t>Andaman Island  </a:t>
            </a:r>
          </a:p>
          <a:p>
            <a:pPr marL="0" indent="0" algn="just">
              <a:buNone/>
            </a:pPr>
            <a:r>
              <a:rPr lang="en-US" sz="2000" b="1" dirty="0" smtClean="0">
                <a:latin typeface="Times New Roman" pitchFamily="18" charset="0"/>
                <a:cs typeface="Times New Roman" pitchFamily="18" charset="0"/>
              </a:rPr>
              <a:t>= MAT = </a:t>
            </a:r>
            <a:r>
              <a:rPr lang="en-US" sz="2000" dirty="0" smtClean="0">
                <a:latin typeface="Times New Roman" pitchFamily="18" charset="0"/>
                <a:cs typeface="Times New Roman" pitchFamily="18" charset="0"/>
              </a:rPr>
              <a:t>26 C</a:t>
            </a:r>
            <a:r>
              <a:rPr lang="en-US" sz="2000" b="1" dirty="0" smtClean="0">
                <a:latin typeface="Times New Roman" pitchFamily="18" charset="0"/>
                <a:cs typeface="Times New Roman" pitchFamily="18" charset="0"/>
              </a:rPr>
              <a:t>, MARF = </a:t>
            </a:r>
            <a:r>
              <a:rPr lang="en-US" sz="2000" dirty="0" smtClean="0">
                <a:latin typeface="Times New Roman" pitchFamily="18" charset="0"/>
                <a:cs typeface="Times New Roman" pitchFamily="18" charset="0"/>
              </a:rPr>
              <a:t>3000 mm</a:t>
            </a:r>
          </a:p>
          <a:p>
            <a:pPr marL="0" indent="0" algn="just">
              <a:buNone/>
            </a:pPr>
            <a:r>
              <a:rPr lang="en-US" sz="2000" b="1" dirty="0" smtClean="0">
                <a:latin typeface="Times New Roman" pitchFamily="18" charset="0"/>
                <a:cs typeface="Times New Roman" pitchFamily="18" charset="0"/>
              </a:rPr>
              <a:t>Species = </a:t>
            </a:r>
            <a:r>
              <a:rPr lang="en-US" sz="2000" dirty="0" err="1" smtClean="0">
                <a:latin typeface="Times New Roman" pitchFamily="18" charset="0"/>
                <a:cs typeface="Times New Roman" pitchFamily="18" charset="0"/>
              </a:rPr>
              <a:t>Pterocarpus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Terminalia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Ixora</a:t>
            </a:r>
            <a:r>
              <a:rPr lang="en-US" sz="2000" dirty="0" smtClean="0">
                <a:latin typeface="Times New Roman" pitchFamily="18" charset="0"/>
                <a:cs typeface="Times New Roman" pitchFamily="18" charset="0"/>
              </a:rPr>
              <a:t> etc. </a:t>
            </a:r>
          </a:p>
          <a:p>
            <a:pPr marL="0" indent="0" algn="just">
              <a:buNone/>
            </a:pPr>
            <a:r>
              <a:rPr lang="en-US" sz="2000" b="1" dirty="0" smtClean="0">
                <a:latin typeface="Times New Roman" pitchFamily="18" charset="0"/>
                <a:cs typeface="Times New Roman" pitchFamily="18" charset="0"/>
              </a:rPr>
              <a:t>3b. South Indian TMDF=  </a:t>
            </a:r>
            <a:r>
              <a:rPr lang="en-US" sz="2000" dirty="0" err="1" smtClean="0">
                <a:latin typeface="Times New Roman" pitchFamily="18" charset="0"/>
                <a:cs typeface="Times New Roman" pitchFamily="18" charset="0"/>
              </a:rPr>
              <a:t>Gujrat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Karnatka</a:t>
            </a:r>
            <a:r>
              <a:rPr lang="en-US" sz="2000" dirty="0" smtClean="0">
                <a:latin typeface="Times New Roman" pitchFamily="18" charset="0"/>
                <a:cs typeface="Times New Roman" pitchFamily="18" charset="0"/>
              </a:rPr>
              <a:t>, Maharashtra, TN,</a:t>
            </a:r>
          </a:p>
          <a:p>
            <a:pPr marL="0" indent="0" algn="just">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MAT = </a:t>
            </a:r>
            <a:r>
              <a:rPr lang="en-US" sz="2000" dirty="0" smtClean="0">
                <a:latin typeface="Times New Roman" pitchFamily="18" charset="0"/>
                <a:cs typeface="Times New Roman" pitchFamily="18" charset="0"/>
              </a:rPr>
              <a:t>24 to 27 C</a:t>
            </a:r>
            <a:r>
              <a:rPr lang="en-US" sz="2000" b="1" dirty="0" smtClean="0">
                <a:latin typeface="Times New Roman" pitchFamily="18" charset="0"/>
                <a:cs typeface="Times New Roman" pitchFamily="18" charset="0"/>
              </a:rPr>
              <a:t>, MARF = </a:t>
            </a:r>
            <a:r>
              <a:rPr lang="en-US" sz="2000" dirty="0" smtClean="0">
                <a:latin typeface="Times New Roman" pitchFamily="18" charset="0"/>
                <a:cs typeface="Times New Roman" pitchFamily="18" charset="0"/>
              </a:rPr>
              <a:t>1200 to 3000 mm</a:t>
            </a:r>
          </a:p>
          <a:p>
            <a:pPr marL="0" indent="0" algn="just">
              <a:buNone/>
            </a:pPr>
            <a:r>
              <a:rPr lang="en-US" sz="2000" b="1" dirty="0" smtClean="0">
                <a:latin typeface="Times New Roman" pitchFamily="18" charset="0"/>
                <a:cs typeface="Times New Roman" pitchFamily="18" charset="0"/>
              </a:rPr>
              <a:t>Species: </a:t>
            </a:r>
            <a:r>
              <a:rPr lang="en-US" sz="2000" dirty="0" smtClean="0">
                <a:latin typeface="Times New Roman" pitchFamily="18" charset="0"/>
                <a:cs typeface="Times New Roman" pitchFamily="18" charset="0"/>
              </a:rPr>
              <a:t>Teak, </a:t>
            </a:r>
            <a:r>
              <a:rPr lang="en-US" sz="2000" dirty="0" err="1" smtClean="0">
                <a:latin typeface="Times New Roman" pitchFamily="18" charset="0"/>
                <a:cs typeface="Times New Roman" pitchFamily="18" charset="0"/>
              </a:rPr>
              <a:t>Grewia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Terminalia</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Dillenia</a:t>
            </a:r>
            <a:r>
              <a:rPr lang="en-US" sz="2000" dirty="0" smtClean="0">
                <a:latin typeface="Times New Roman" pitchFamily="18" charset="0"/>
                <a:cs typeface="Times New Roman" pitchFamily="18" charset="0"/>
              </a:rPr>
              <a:t> etc. </a:t>
            </a:r>
          </a:p>
          <a:p>
            <a:pPr marL="0" indent="0">
              <a:buNone/>
            </a:pPr>
            <a:endParaRPr lang="en-US" dirty="0"/>
          </a:p>
        </p:txBody>
      </p:sp>
    </p:spTree>
    <p:extLst>
      <p:ext uri="{BB962C8B-B14F-4D97-AF65-F5344CB8AC3E}">
        <p14:creationId xmlns:p14="http://schemas.microsoft.com/office/powerpoint/2010/main" val="13464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lnSpcReduction="10000"/>
          </a:bodyPr>
          <a:lstStyle/>
          <a:p>
            <a:r>
              <a:rPr lang="en-US" sz="2000" b="1" dirty="0" smtClean="0">
                <a:latin typeface="Times New Roman" pitchFamily="18" charset="0"/>
                <a:cs typeface="Times New Roman" pitchFamily="18" charset="0"/>
              </a:rPr>
              <a:t>3c. North India TMDF</a:t>
            </a:r>
            <a:r>
              <a:rPr lang="en-US" sz="2000" dirty="0" smtClean="0">
                <a:latin typeface="Times New Roman" pitchFamily="18" charset="0"/>
                <a:cs typeface="Times New Roman" pitchFamily="18" charset="0"/>
              </a:rPr>
              <a:t> = U.P. Bihar, </a:t>
            </a:r>
            <a:r>
              <a:rPr lang="en-US" sz="2000" dirty="0" err="1" smtClean="0">
                <a:latin typeface="Times New Roman" pitchFamily="18" charset="0"/>
                <a:cs typeface="Times New Roman" pitchFamily="18" charset="0"/>
              </a:rPr>
              <a:t>Odisha</a:t>
            </a:r>
            <a:r>
              <a:rPr lang="en-US" sz="2000" dirty="0" smtClean="0">
                <a:latin typeface="Times New Roman" pitchFamily="18" charset="0"/>
                <a:cs typeface="Times New Roman" pitchFamily="18" charset="0"/>
              </a:rPr>
              <a:t>, M.P., Bengal, Assam. </a:t>
            </a:r>
          </a:p>
          <a:p>
            <a:r>
              <a:rPr lang="en-US" sz="2000" b="1" dirty="0" smtClean="0">
                <a:latin typeface="Times New Roman" pitchFamily="18" charset="0"/>
                <a:cs typeface="Times New Roman" pitchFamily="18" charset="0"/>
              </a:rPr>
              <a:t>MAT</a:t>
            </a:r>
            <a:r>
              <a:rPr lang="en-US" sz="2000" dirty="0" smtClean="0">
                <a:latin typeface="Times New Roman" pitchFamily="18" charset="0"/>
                <a:cs typeface="Times New Roman" pitchFamily="18" charset="0"/>
              </a:rPr>
              <a:t>= 21 to 26 C, MARF = 1000 to 2000 mm</a:t>
            </a:r>
          </a:p>
          <a:p>
            <a:r>
              <a:rPr lang="en-US" sz="2000" b="1" dirty="0" smtClean="0">
                <a:latin typeface="Times New Roman" pitchFamily="18" charset="0"/>
                <a:cs typeface="Times New Roman" pitchFamily="18" charset="0"/>
              </a:rPr>
              <a:t>Species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Terminalia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Michellia</a:t>
            </a:r>
            <a:r>
              <a:rPr lang="en-US" sz="2000" dirty="0" smtClean="0">
                <a:latin typeface="Times New Roman" pitchFamily="18" charset="0"/>
                <a:cs typeface="Times New Roman" pitchFamily="18" charset="0"/>
              </a:rPr>
              <a:t>, Sal etc.</a:t>
            </a:r>
          </a:p>
          <a:p>
            <a:pPr marL="0" indent="0">
              <a:buNone/>
            </a:pPr>
            <a:r>
              <a:rPr lang="en-US" sz="2000" b="1" dirty="0" smtClean="0">
                <a:latin typeface="Times New Roman" pitchFamily="18" charset="0"/>
                <a:cs typeface="Times New Roman" pitchFamily="18" charset="0"/>
              </a:rPr>
              <a:t>4. Littoral and swamp forest </a:t>
            </a:r>
            <a:r>
              <a:rPr lang="en-US" sz="2000" dirty="0" smtClean="0">
                <a:latin typeface="Times New Roman" pitchFamily="18" charset="0"/>
                <a:cs typeface="Times New Roman" pitchFamily="18" charset="0"/>
              </a:rPr>
              <a:t>= coastal region, estuaries of river, Along  Ganga and Brahmaputra river.</a:t>
            </a:r>
          </a:p>
          <a:p>
            <a:pPr marL="0" indent="0">
              <a:buNone/>
            </a:pPr>
            <a:r>
              <a:rPr lang="en-US" sz="2000" b="1" dirty="0" smtClean="0">
                <a:latin typeface="Times New Roman" pitchFamily="18" charset="0"/>
                <a:cs typeface="Times New Roman" pitchFamily="18" charset="0"/>
              </a:rPr>
              <a:t>MAT</a:t>
            </a:r>
            <a:r>
              <a:rPr lang="en-US" sz="2000" dirty="0" smtClean="0">
                <a:latin typeface="Times New Roman" pitchFamily="18" charset="0"/>
                <a:cs typeface="Times New Roman" pitchFamily="18" charset="0"/>
              </a:rPr>
              <a:t>= 26 to 29 </a:t>
            </a:r>
          </a:p>
          <a:p>
            <a:pPr marL="0" indent="0">
              <a:buNone/>
            </a:pPr>
            <a:r>
              <a:rPr lang="en-US" sz="2000" b="1" dirty="0" smtClean="0">
                <a:latin typeface="Times New Roman" pitchFamily="18" charset="0"/>
                <a:cs typeface="Times New Roman" pitchFamily="18" charset="0"/>
              </a:rPr>
              <a:t>MARF</a:t>
            </a:r>
            <a:r>
              <a:rPr lang="en-US" sz="2000" dirty="0" smtClean="0">
                <a:latin typeface="Times New Roman" pitchFamily="18" charset="0"/>
                <a:cs typeface="Times New Roman" pitchFamily="18" charset="0"/>
              </a:rPr>
              <a:t>= 760- 5000 C </a:t>
            </a:r>
          </a:p>
          <a:p>
            <a:pPr marL="0" indent="0">
              <a:buNone/>
            </a:pPr>
            <a:r>
              <a:rPr lang="en-US" sz="2000" b="1" dirty="0" smtClean="0">
                <a:latin typeface="Times New Roman" pitchFamily="18" charset="0"/>
                <a:cs typeface="Times New Roman" pitchFamily="18" charset="0"/>
              </a:rPr>
              <a:t>Species</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Causarina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Manilkara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Calophyllum</a:t>
            </a:r>
            <a:r>
              <a:rPr lang="en-US" sz="2000" dirty="0" smtClean="0">
                <a:latin typeface="Times New Roman" pitchFamily="18" charset="0"/>
                <a:cs typeface="Times New Roman" pitchFamily="18" charset="0"/>
              </a:rPr>
              <a:t> etc. </a:t>
            </a:r>
          </a:p>
          <a:p>
            <a:pPr marL="0" indent="0">
              <a:buNone/>
            </a:pPr>
            <a:r>
              <a:rPr lang="en-US" sz="2000" b="1" dirty="0" smtClean="0">
                <a:latin typeface="Times New Roman" pitchFamily="18" charset="0"/>
                <a:cs typeface="Times New Roman" pitchFamily="18" charset="0"/>
              </a:rPr>
              <a:t>5. Tropical dry deciduous forest </a:t>
            </a:r>
            <a:r>
              <a:rPr lang="en-US" sz="2000" dirty="0" smtClean="0">
                <a:latin typeface="Times New Roman" pitchFamily="18" charset="0"/>
                <a:cs typeface="Times New Roman" pitchFamily="18" charset="0"/>
              </a:rPr>
              <a:t>=  M.P., A.P., Gujarat, </a:t>
            </a:r>
            <a:r>
              <a:rPr lang="en-US" sz="2000" dirty="0" err="1" smtClean="0">
                <a:latin typeface="Times New Roman" pitchFamily="18" charset="0"/>
                <a:cs typeface="Times New Roman" pitchFamily="18" charset="0"/>
              </a:rPr>
              <a:t>Karnatka</a:t>
            </a:r>
            <a:r>
              <a:rPr lang="en-US" sz="2000" dirty="0" smtClean="0">
                <a:latin typeface="Times New Roman" pitchFamily="18" charset="0"/>
                <a:cs typeface="Times New Roman" pitchFamily="18" charset="0"/>
              </a:rPr>
              <a:t>, U.P. , Bihar, </a:t>
            </a:r>
            <a:r>
              <a:rPr lang="en-US" sz="2000" dirty="0" err="1" smtClean="0">
                <a:latin typeface="Times New Roman" pitchFamily="18" charset="0"/>
                <a:cs typeface="Times New Roman" pitchFamily="18" charset="0"/>
              </a:rPr>
              <a:t>Odisha</a:t>
            </a:r>
            <a:r>
              <a:rPr lang="en-US" sz="2000" dirty="0" smtClean="0">
                <a:latin typeface="Times New Roman" pitchFamily="18" charset="0"/>
                <a:cs typeface="Times New Roman" pitchFamily="18" charset="0"/>
              </a:rPr>
              <a:t>, West Bengal. </a:t>
            </a:r>
          </a:p>
          <a:p>
            <a:pPr marL="0" indent="0">
              <a:buNone/>
            </a:pPr>
            <a:r>
              <a:rPr lang="en-US" sz="2000" dirty="0" smtClean="0">
                <a:latin typeface="Times New Roman" pitchFamily="18" charset="0"/>
                <a:cs typeface="Times New Roman" pitchFamily="18" charset="0"/>
              </a:rPr>
              <a:t>MAT= 23 to 29 C</a:t>
            </a:r>
          </a:p>
          <a:p>
            <a:pPr marL="0" indent="0">
              <a:buNone/>
            </a:pPr>
            <a:r>
              <a:rPr lang="en-US" sz="2000" dirty="0" smtClean="0">
                <a:latin typeface="Times New Roman" pitchFamily="18" charset="0"/>
                <a:cs typeface="Times New Roman" pitchFamily="18" charset="0"/>
              </a:rPr>
              <a:t>MARF= 750 to 1900 mm</a:t>
            </a:r>
          </a:p>
          <a:p>
            <a:pPr marL="0" indent="0">
              <a:buNone/>
            </a:pPr>
            <a:r>
              <a:rPr lang="en-US" sz="2000" dirty="0" smtClean="0">
                <a:latin typeface="Times New Roman" pitchFamily="18" charset="0"/>
                <a:cs typeface="Times New Roman" pitchFamily="18" charset="0"/>
              </a:rPr>
              <a:t>Species= Teak, Sal,   </a:t>
            </a:r>
          </a:p>
          <a:p>
            <a:pPr marL="0" indent="0">
              <a:buNone/>
            </a:pPr>
            <a:r>
              <a:rPr lang="en-US" sz="2000" dirty="0" smtClean="0">
                <a:latin typeface="Times New Roman" pitchFamily="18" charset="0"/>
                <a:cs typeface="Times New Roman" pitchFamily="18" charset="0"/>
              </a:rPr>
              <a:t>6. </a:t>
            </a:r>
            <a:r>
              <a:rPr lang="en-US" sz="2000" b="1" dirty="0" smtClean="0">
                <a:latin typeface="Times New Roman" pitchFamily="18" charset="0"/>
                <a:cs typeface="Times New Roman" pitchFamily="18" charset="0"/>
              </a:rPr>
              <a:t>Tropical Thorn Forest </a:t>
            </a:r>
            <a:r>
              <a:rPr lang="en-US" sz="2000" dirty="0" smtClean="0">
                <a:latin typeface="Times New Roman" pitchFamily="18" charset="0"/>
                <a:cs typeface="Times New Roman" pitchFamily="18" charset="0"/>
              </a:rPr>
              <a:t>= M.P., Semi Arid area of Punjab, Rajasthan </a:t>
            </a:r>
            <a:r>
              <a:rPr lang="en-US" sz="2000" dirty="0" err="1" smtClean="0">
                <a:latin typeface="Times New Roman" pitchFamily="18" charset="0"/>
                <a:cs typeface="Times New Roman" pitchFamily="18" charset="0"/>
              </a:rPr>
              <a:t>gujarat</a:t>
            </a:r>
            <a:endParaRPr lang="en-US" sz="2000" dirty="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MAT = </a:t>
            </a:r>
            <a:r>
              <a:rPr lang="en-US" sz="2000" dirty="0" smtClean="0">
                <a:latin typeface="Times New Roman" pitchFamily="18" charset="0"/>
                <a:cs typeface="Times New Roman" pitchFamily="18" charset="0"/>
              </a:rPr>
              <a:t>24 to  28 C </a:t>
            </a:r>
          </a:p>
          <a:p>
            <a:pPr marL="0" indent="0">
              <a:buNone/>
            </a:pPr>
            <a:r>
              <a:rPr lang="en-US" sz="2000" b="1" dirty="0" smtClean="0">
                <a:latin typeface="Times New Roman" pitchFamily="18" charset="0"/>
                <a:cs typeface="Times New Roman" pitchFamily="18" charset="0"/>
              </a:rPr>
              <a:t>MARF </a:t>
            </a:r>
            <a:r>
              <a:rPr lang="en-US" sz="2000" dirty="0" smtClean="0">
                <a:latin typeface="Times New Roman" pitchFamily="18" charset="0"/>
                <a:cs typeface="Times New Roman" pitchFamily="18" charset="0"/>
              </a:rPr>
              <a:t>= 460 to 1250 mm </a:t>
            </a:r>
          </a:p>
          <a:p>
            <a:pPr marL="0" indent="0">
              <a:buNone/>
            </a:pPr>
            <a:r>
              <a:rPr lang="en-US" sz="2000" b="1" dirty="0" smtClean="0">
                <a:latin typeface="Times New Roman" pitchFamily="18" charset="0"/>
                <a:cs typeface="Times New Roman" pitchFamily="18" charset="0"/>
              </a:rPr>
              <a:t>Species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Acacis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Prosopis</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0056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sz="2000" dirty="0" smtClean="0">
                <a:latin typeface="Times New Roman" pitchFamily="18" charset="0"/>
                <a:cs typeface="Times New Roman" pitchFamily="18" charset="0"/>
              </a:rPr>
              <a:t>7. </a:t>
            </a:r>
            <a:r>
              <a:rPr lang="en-US" sz="2000" b="1" dirty="0" smtClean="0">
                <a:latin typeface="Times New Roman" pitchFamily="18" charset="0"/>
                <a:cs typeface="Times New Roman" pitchFamily="18" charset="0"/>
              </a:rPr>
              <a:t>Tropical dry evergreen forest </a:t>
            </a:r>
            <a:r>
              <a:rPr lang="en-US" sz="2000" dirty="0" smtClean="0">
                <a:latin typeface="Times New Roman" pitchFamily="18" charset="0"/>
                <a:cs typeface="Times New Roman" pitchFamily="18" charset="0"/>
              </a:rPr>
              <a:t>= coastal belt from </a:t>
            </a:r>
            <a:r>
              <a:rPr lang="en-US" sz="2000" dirty="0" err="1" smtClean="0">
                <a:latin typeface="Times New Roman" pitchFamily="18" charset="0"/>
                <a:cs typeface="Times New Roman" pitchFamily="18" charset="0"/>
              </a:rPr>
              <a:t>Tirunveli</a:t>
            </a:r>
            <a:r>
              <a:rPr lang="en-US" sz="2000" dirty="0" smtClean="0">
                <a:latin typeface="Times New Roman" pitchFamily="18" charset="0"/>
                <a:cs typeface="Times New Roman" pitchFamily="18" charset="0"/>
              </a:rPr>
              <a:t> to Nellore </a:t>
            </a:r>
          </a:p>
          <a:p>
            <a:r>
              <a:rPr lang="en-US" sz="2000" b="1" dirty="0" smtClean="0">
                <a:latin typeface="Times New Roman" pitchFamily="18" charset="0"/>
                <a:cs typeface="Times New Roman" pitchFamily="18" charset="0"/>
              </a:rPr>
              <a:t>MAT</a:t>
            </a:r>
            <a:r>
              <a:rPr lang="en-US" sz="2000" dirty="0" smtClean="0">
                <a:latin typeface="Times New Roman" pitchFamily="18" charset="0"/>
                <a:cs typeface="Times New Roman" pitchFamily="18" charset="0"/>
              </a:rPr>
              <a:t>= 28 to 29 C</a:t>
            </a:r>
          </a:p>
          <a:p>
            <a:r>
              <a:rPr lang="en-US" sz="2000" b="1" dirty="0" smtClean="0">
                <a:latin typeface="Times New Roman" pitchFamily="18" charset="0"/>
                <a:cs typeface="Times New Roman" pitchFamily="18" charset="0"/>
              </a:rPr>
              <a:t>MARF= </a:t>
            </a:r>
            <a:r>
              <a:rPr lang="en-US" sz="2000" dirty="0" smtClean="0">
                <a:latin typeface="Times New Roman" pitchFamily="18" charset="0"/>
                <a:cs typeface="Times New Roman" pitchFamily="18" charset="0"/>
              </a:rPr>
              <a:t>870-1270 mm</a:t>
            </a:r>
          </a:p>
          <a:p>
            <a:r>
              <a:rPr lang="en-US" sz="2000" b="1" dirty="0" smtClean="0">
                <a:latin typeface="Times New Roman" pitchFamily="18" charset="0"/>
                <a:cs typeface="Times New Roman" pitchFamily="18" charset="0"/>
              </a:rPr>
              <a:t>Species = </a:t>
            </a:r>
            <a:r>
              <a:rPr lang="en-US" sz="2000" dirty="0" err="1" smtClean="0">
                <a:latin typeface="Times New Roman" pitchFamily="18" charset="0"/>
                <a:cs typeface="Times New Roman" pitchFamily="18" charset="0"/>
              </a:rPr>
              <a:t>Mailkara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Canthium</a:t>
            </a:r>
            <a:r>
              <a:rPr lang="en-US" sz="2000" dirty="0" smtClean="0">
                <a:latin typeface="Times New Roman" pitchFamily="18" charset="0"/>
                <a:cs typeface="Times New Roman" pitchFamily="18" charset="0"/>
              </a:rPr>
              <a:t> etc. </a:t>
            </a:r>
          </a:p>
          <a:p>
            <a:r>
              <a:rPr lang="en-US" sz="2000" dirty="0" smtClean="0">
                <a:latin typeface="Times New Roman" pitchFamily="18" charset="0"/>
                <a:cs typeface="Times New Roman" pitchFamily="18" charset="0"/>
              </a:rPr>
              <a:t>8</a:t>
            </a:r>
            <a:r>
              <a:rPr lang="en-US" sz="2000" b="1" dirty="0" smtClean="0">
                <a:latin typeface="Times New Roman" pitchFamily="18" charset="0"/>
                <a:cs typeface="Times New Roman" pitchFamily="18" charset="0"/>
              </a:rPr>
              <a:t>. Sub tropical Broad leave hill forest </a:t>
            </a:r>
            <a:r>
              <a:rPr lang="en-US" sz="2000" dirty="0" smtClean="0">
                <a:latin typeface="Times New Roman" pitchFamily="18" charset="0"/>
                <a:cs typeface="Times New Roman" pitchFamily="18" charset="0"/>
              </a:rPr>
              <a:t>= South </a:t>
            </a:r>
            <a:r>
              <a:rPr lang="en-US" sz="2000" dirty="0">
                <a:latin typeface="Times New Roman" pitchFamily="18" charset="0"/>
                <a:cs typeface="Times New Roman" pitchFamily="18" charset="0"/>
              </a:rPr>
              <a:t>I</a:t>
            </a:r>
            <a:r>
              <a:rPr lang="en-US" sz="2000" dirty="0" smtClean="0">
                <a:latin typeface="Times New Roman" pitchFamily="18" charset="0"/>
                <a:cs typeface="Times New Roman" pitchFamily="18" charset="0"/>
              </a:rPr>
              <a:t>ndian hills and eastern </a:t>
            </a:r>
            <a:r>
              <a:rPr lang="en-US" sz="2000" dirty="0" err="1" smtClean="0">
                <a:latin typeface="Times New Roman" pitchFamily="18" charset="0"/>
                <a:cs typeface="Times New Roman" pitchFamily="18" charset="0"/>
              </a:rPr>
              <a:t>himalayas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and </a:t>
            </a:r>
            <a:r>
              <a:rPr lang="en-US" sz="2000" dirty="0" err="1" smtClean="0">
                <a:latin typeface="Times New Roman" pitchFamily="18" charset="0"/>
                <a:cs typeface="Times New Roman" pitchFamily="18" charset="0"/>
              </a:rPr>
              <a:t>Khasi</a:t>
            </a:r>
            <a:r>
              <a:rPr lang="en-US" sz="2000" dirty="0" smtClean="0">
                <a:latin typeface="Times New Roman" pitchFamily="18" charset="0"/>
                <a:cs typeface="Times New Roman" pitchFamily="18" charset="0"/>
              </a:rPr>
              <a:t> hills. </a:t>
            </a:r>
          </a:p>
          <a:p>
            <a:r>
              <a:rPr lang="en-US" sz="2000" b="1" dirty="0" smtClean="0">
                <a:latin typeface="Times New Roman" pitchFamily="18" charset="0"/>
                <a:cs typeface="Times New Roman" pitchFamily="18" charset="0"/>
              </a:rPr>
              <a:t>MAT= </a:t>
            </a:r>
            <a:r>
              <a:rPr lang="en-US" sz="2000" dirty="0" smtClean="0">
                <a:latin typeface="Times New Roman" pitchFamily="18" charset="0"/>
                <a:cs typeface="Times New Roman" pitchFamily="18" charset="0"/>
              </a:rPr>
              <a:t>17 to 22 C</a:t>
            </a:r>
          </a:p>
          <a:p>
            <a:r>
              <a:rPr lang="en-US" sz="2000" b="1" dirty="0" smtClean="0">
                <a:latin typeface="Times New Roman" pitchFamily="18" charset="0"/>
                <a:cs typeface="Times New Roman" pitchFamily="18" charset="0"/>
              </a:rPr>
              <a:t>MARF= </a:t>
            </a:r>
            <a:r>
              <a:rPr lang="en-US" sz="2000" dirty="0" smtClean="0">
                <a:latin typeface="Times New Roman" pitchFamily="18" charset="0"/>
                <a:cs typeface="Times New Roman" pitchFamily="18" charset="0"/>
              </a:rPr>
              <a:t>1500-6600 mm</a:t>
            </a:r>
          </a:p>
          <a:p>
            <a:r>
              <a:rPr lang="en-US" sz="2000" b="1" dirty="0" smtClean="0">
                <a:latin typeface="Times New Roman" pitchFamily="18" charset="0"/>
                <a:cs typeface="Times New Roman" pitchFamily="18" charset="0"/>
              </a:rPr>
              <a:t>Species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Mangifera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Castonopis</a:t>
            </a:r>
            <a:r>
              <a:rPr lang="en-US" sz="2000" dirty="0" smtClean="0">
                <a:latin typeface="Times New Roman" pitchFamily="18" charset="0"/>
                <a:cs typeface="Times New Roman" pitchFamily="18" charset="0"/>
              </a:rPr>
              <a:t> etc. </a:t>
            </a:r>
          </a:p>
          <a:p>
            <a:r>
              <a:rPr lang="en-US" sz="2000" dirty="0" smtClean="0">
                <a:latin typeface="Times New Roman" pitchFamily="18" charset="0"/>
                <a:cs typeface="Times New Roman" pitchFamily="18" charset="0"/>
              </a:rPr>
              <a:t>9. Sub tropical pine forest = Central Himalayas, Manipur Hills</a:t>
            </a:r>
          </a:p>
          <a:p>
            <a:r>
              <a:rPr lang="en-US" sz="2000" b="1" dirty="0" smtClean="0">
                <a:latin typeface="Times New Roman" pitchFamily="18" charset="0"/>
                <a:cs typeface="Times New Roman" pitchFamily="18" charset="0"/>
              </a:rPr>
              <a:t>MAT = </a:t>
            </a:r>
            <a:r>
              <a:rPr lang="en-US" sz="2000" dirty="0" smtClean="0">
                <a:latin typeface="Times New Roman" pitchFamily="18" charset="0"/>
                <a:cs typeface="Times New Roman" pitchFamily="18" charset="0"/>
              </a:rPr>
              <a:t>16 to 20 C</a:t>
            </a:r>
          </a:p>
          <a:p>
            <a:r>
              <a:rPr lang="en-US" sz="2000" b="1" dirty="0" smtClean="0">
                <a:latin typeface="Times New Roman" pitchFamily="18" charset="0"/>
                <a:cs typeface="Times New Roman" pitchFamily="18" charset="0"/>
              </a:rPr>
              <a:t>MARF = </a:t>
            </a:r>
            <a:r>
              <a:rPr lang="en-US" sz="2000" dirty="0" smtClean="0">
                <a:latin typeface="Times New Roman" pitchFamily="18" charset="0"/>
                <a:cs typeface="Times New Roman" pitchFamily="18" charset="0"/>
              </a:rPr>
              <a:t>1000 to 3000 mm</a:t>
            </a:r>
          </a:p>
          <a:p>
            <a:r>
              <a:rPr lang="en-US" sz="2000" b="1" dirty="0" smtClean="0">
                <a:latin typeface="Times New Roman" pitchFamily="18" charset="0"/>
                <a:cs typeface="Times New Roman" pitchFamily="18" charset="0"/>
              </a:rPr>
              <a:t>Species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Chir</a:t>
            </a:r>
            <a:r>
              <a:rPr lang="en-US" sz="2000" dirty="0" smtClean="0">
                <a:latin typeface="Times New Roman" pitchFamily="18" charset="0"/>
                <a:cs typeface="Times New Roman" pitchFamily="18" charset="0"/>
              </a:rPr>
              <a:t>, Deodar, </a:t>
            </a:r>
            <a:r>
              <a:rPr lang="en-US" sz="2000" dirty="0" err="1" smtClean="0">
                <a:latin typeface="Times New Roman" pitchFamily="18" charset="0"/>
                <a:cs typeface="Times New Roman" pitchFamily="18" charset="0"/>
              </a:rPr>
              <a:t>Kail</a:t>
            </a:r>
            <a:r>
              <a:rPr lang="en-US" sz="2000" dirty="0" smtClean="0">
                <a:latin typeface="Times New Roman" pitchFamily="18" charset="0"/>
                <a:cs typeface="Times New Roman" pitchFamily="18" charset="0"/>
              </a:rPr>
              <a:t>, Rhododendron </a:t>
            </a:r>
          </a:p>
          <a:p>
            <a:r>
              <a:rPr lang="en-US" sz="2000" b="1" dirty="0" smtClean="0">
                <a:latin typeface="Times New Roman" pitchFamily="18" charset="0"/>
                <a:cs typeface="Times New Roman" pitchFamily="18" charset="0"/>
              </a:rPr>
              <a:t>10. Sub tropical dry evergreen forest = Himalayas </a:t>
            </a:r>
            <a:endParaRPr lang="en-US" sz="2000" b="1"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Species = </a:t>
            </a:r>
            <a:r>
              <a:rPr lang="en-US" sz="2000" i="1" dirty="0" smtClean="0">
                <a:latin typeface="Times New Roman" pitchFamily="18" charset="0"/>
                <a:cs typeface="Times New Roman" pitchFamily="18" charset="0"/>
              </a:rPr>
              <a:t>Acacia </a:t>
            </a:r>
            <a:r>
              <a:rPr lang="en-US" sz="2000" i="1" dirty="0" err="1" smtClean="0">
                <a:latin typeface="Times New Roman" pitchFamily="18" charset="0"/>
                <a:cs typeface="Times New Roman" pitchFamily="18" charset="0"/>
              </a:rPr>
              <a:t>modesta</a:t>
            </a:r>
            <a:r>
              <a:rPr lang="en-US" sz="2000" i="1" dirty="0" smtClean="0">
                <a:latin typeface="Times New Roman" pitchFamily="18" charset="0"/>
                <a:cs typeface="Times New Roman" pitchFamily="18" charset="0"/>
              </a:rPr>
              <a:t> </a:t>
            </a:r>
          </a:p>
        </p:txBody>
      </p:sp>
    </p:spTree>
    <p:extLst>
      <p:ext uri="{BB962C8B-B14F-4D97-AF65-F5344CB8AC3E}">
        <p14:creationId xmlns:p14="http://schemas.microsoft.com/office/powerpoint/2010/main" val="3120233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800" dirty="0" smtClean="0">
                <a:latin typeface="Times New Roman" pitchFamily="18" charset="0"/>
                <a:cs typeface="Times New Roman" pitchFamily="18" charset="0"/>
              </a:rPr>
              <a:t>11. </a:t>
            </a:r>
            <a:r>
              <a:rPr lang="en-US" sz="2800" dirty="0" err="1" smtClean="0">
                <a:latin typeface="Times New Roman" pitchFamily="18" charset="0"/>
                <a:cs typeface="Times New Roman" pitchFamily="18" charset="0"/>
              </a:rPr>
              <a:t>Montane</a:t>
            </a:r>
            <a:r>
              <a:rPr lang="en-US" sz="2800" dirty="0" smtClean="0">
                <a:latin typeface="Times New Roman" pitchFamily="18" charset="0"/>
                <a:cs typeface="Times New Roman" pitchFamily="18" charset="0"/>
              </a:rPr>
              <a:t> wet temperate forest= Hills of TN and Kerala</a:t>
            </a:r>
          </a:p>
          <a:p>
            <a:r>
              <a:rPr lang="en-US" sz="2800" dirty="0" smtClean="0">
                <a:latin typeface="Times New Roman" pitchFamily="18" charset="0"/>
                <a:cs typeface="Times New Roman" pitchFamily="18" charset="0"/>
              </a:rPr>
              <a:t>MAT= 14 TO 17 C</a:t>
            </a:r>
          </a:p>
          <a:p>
            <a:r>
              <a:rPr lang="en-US" sz="2800" dirty="0" smtClean="0">
                <a:latin typeface="Times New Roman" pitchFamily="18" charset="0"/>
                <a:cs typeface="Times New Roman" pitchFamily="18" charset="0"/>
              </a:rPr>
              <a:t>MARF= 1300 TO 6000 mm</a:t>
            </a:r>
          </a:p>
          <a:p>
            <a:r>
              <a:rPr lang="en-US" sz="2800" dirty="0" smtClean="0">
                <a:latin typeface="Times New Roman" pitchFamily="18" charset="0"/>
                <a:cs typeface="Times New Roman" pitchFamily="18" charset="0"/>
              </a:rPr>
              <a:t>Species = Rhododendron, </a:t>
            </a:r>
            <a:r>
              <a:rPr lang="en-US" sz="2800" dirty="0" err="1" smtClean="0">
                <a:latin typeface="Times New Roman" pitchFamily="18" charset="0"/>
                <a:cs typeface="Times New Roman" pitchFamily="18" charset="0"/>
              </a:rPr>
              <a:t>Michelia</a:t>
            </a:r>
            <a:endParaRPr lang="en-US" sz="2800" dirty="0">
              <a:latin typeface="Times New Roman" pitchFamily="18" charset="0"/>
              <a:cs typeface="Times New Roman" pitchFamily="18" charset="0"/>
            </a:endParaRPr>
          </a:p>
          <a:p>
            <a:r>
              <a:rPr lang="en-US" sz="2800" dirty="0" smtClean="0">
                <a:latin typeface="Times New Roman" pitchFamily="18" charset="0"/>
                <a:cs typeface="Times New Roman" pitchFamily="18" charset="0"/>
              </a:rPr>
              <a:t>12. Himalayan moist temperate forest</a:t>
            </a:r>
          </a:p>
          <a:p>
            <a:r>
              <a:rPr lang="en-US" sz="2800" dirty="0" smtClean="0">
                <a:latin typeface="Times New Roman" pitchFamily="18" charset="0"/>
                <a:cs typeface="Times New Roman" pitchFamily="18" charset="0"/>
              </a:rPr>
              <a:t>13. Himalayan dry temperate forest </a:t>
            </a:r>
          </a:p>
          <a:p>
            <a:r>
              <a:rPr lang="en-US" sz="2800" dirty="0" smtClean="0">
                <a:latin typeface="Times New Roman" pitchFamily="18" charset="0"/>
                <a:cs typeface="Times New Roman" pitchFamily="18" charset="0"/>
              </a:rPr>
              <a:t>14. Sub Alpine forest </a:t>
            </a:r>
          </a:p>
          <a:p>
            <a:r>
              <a:rPr lang="en-US" sz="2800" dirty="0" smtClean="0">
                <a:latin typeface="Times New Roman" pitchFamily="18" charset="0"/>
                <a:cs typeface="Times New Roman" pitchFamily="18" charset="0"/>
              </a:rPr>
              <a:t>15. Moist Alpine </a:t>
            </a:r>
          </a:p>
          <a:p>
            <a:r>
              <a:rPr lang="en-US" sz="2800" dirty="0" smtClean="0">
                <a:latin typeface="Times New Roman" pitchFamily="18" charset="0"/>
                <a:cs typeface="Times New Roman" pitchFamily="18" charset="0"/>
              </a:rPr>
              <a:t>16. Dry Alpine Scrub </a:t>
            </a:r>
          </a:p>
        </p:txBody>
      </p:sp>
    </p:spTree>
    <p:extLst>
      <p:ext uri="{BB962C8B-B14F-4D97-AF65-F5344CB8AC3E}">
        <p14:creationId xmlns:p14="http://schemas.microsoft.com/office/powerpoint/2010/main" val="249169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5" y="528291"/>
            <a:ext cx="3060527" cy="4348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200400" y="218090"/>
            <a:ext cx="5791200" cy="6555641"/>
          </a:xfrm>
          <a:prstGeom prst="rect">
            <a:avLst/>
          </a:prstGeom>
        </p:spPr>
        <p:txBody>
          <a:bodyPr wrap="square">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There are about 80 different species of mangrove trees. All of these trees grow in areas with low-oxygen soil, where slow-moving waters allow fine sediments to accumulate. </a:t>
            </a:r>
            <a:endParaRPr lang="en-US" sz="2000" b="1" dirty="0" smtClean="0">
              <a:solidFill>
                <a:srgbClr val="FF0000"/>
              </a:solidFill>
              <a:latin typeface="Times New Roman" panose="02020603050405020304" pitchFamily="18" charset="0"/>
              <a:cs typeface="Times New Roman" panose="02020603050405020304" pitchFamily="18" charset="0"/>
            </a:endParaRPr>
          </a:p>
          <a:p>
            <a:pPr algn="just"/>
            <a:r>
              <a:rPr lang="en-US" sz="2000" b="1" dirty="0" smtClean="0">
                <a:solidFill>
                  <a:srgbClr val="FF0000"/>
                </a:solidFill>
                <a:latin typeface="Times New Roman" panose="02020603050405020304" pitchFamily="18" charset="0"/>
                <a:cs typeface="Times New Roman" panose="02020603050405020304" pitchFamily="18" charset="0"/>
              </a:rPr>
              <a:t>Mangrove </a:t>
            </a:r>
            <a:r>
              <a:rPr lang="en-US" sz="2000" b="1" dirty="0">
                <a:solidFill>
                  <a:srgbClr val="FF0000"/>
                </a:solidFill>
                <a:latin typeface="Times New Roman" panose="02020603050405020304" pitchFamily="18" charset="0"/>
                <a:cs typeface="Times New Roman" panose="02020603050405020304" pitchFamily="18" charset="0"/>
              </a:rPr>
              <a:t>forests only grow at tropical and subtropical latitudes near the equator because they cannot withstand freezing temperatures.</a:t>
            </a:r>
          </a:p>
          <a:p>
            <a:pPr algn="just"/>
            <a:r>
              <a:rPr lang="en-US" sz="2000" b="1" dirty="0">
                <a:solidFill>
                  <a:srgbClr val="FF0000"/>
                </a:solidFill>
                <a:latin typeface="Times New Roman" panose="02020603050405020304" pitchFamily="18" charset="0"/>
                <a:cs typeface="Times New Roman" panose="02020603050405020304" pitchFamily="18" charset="0"/>
              </a:rPr>
              <a:t>Many mangrove forests can be recognized by their dense tangle of prop roots that make the trees appear to be standing on stilts above the water</a:t>
            </a:r>
            <a:r>
              <a:rPr lang="en-US" sz="2000" b="1" dirty="0" smtClean="0">
                <a:solidFill>
                  <a:srgbClr val="FF0000"/>
                </a:solidFill>
                <a:latin typeface="Times New Roman" panose="02020603050405020304" pitchFamily="18" charset="0"/>
                <a:cs typeface="Times New Roman" panose="02020603050405020304" pitchFamily="18" charset="0"/>
              </a:rPr>
              <a:t>.</a:t>
            </a:r>
          </a:p>
          <a:p>
            <a:pPr algn="just"/>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This tangle of roots allows the trees to handle the daily rise and fall of tides, which means that most mangroves get flooded at least twice per day.  The roots also slow the movement of tidal waters, causing sediments to settle out of the water and build up the muddy bottom.</a:t>
            </a:r>
          </a:p>
          <a:p>
            <a:pPr algn="just"/>
            <a:r>
              <a:rPr lang="en-US" sz="2000" b="1" dirty="0">
                <a:solidFill>
                  <a:srgbClr val="FF0000"/>
                </a:solidFill>
                <a:latin typeface="Times New Roman" panose="02020603050405020304" pitchFamily="18" charset="0"/>
                <a:cs typeface="Times New Roman" panose="02020603050405020304" pitchFamily="18" charset="0"/>
              </a:rPr>
              <a:t>Mangrove forests stabilize the coastline, reducing erosion from storm surges, currents, waves, and tides. The intricate root system of mangroves also makes these forests attractive to fish and other organisms seeking food </a:t>
            </a:r>
            <a:r>
              <a:rPr lang="en-US" sz="2000" b="1" dirty="0">
                <a:solidFill>
                  <a:srgbClr val="FF0000"/>
                </a:solidFill>
              </a:rPr>
              <a:t>and shelter from predators.</a:t>
            </a:r>
          </a:p>
        </p:txBody>
      </p:sp>
    </p:spTree>
    <p:extLst>
      <p:ext uri="{BB962C8B-B14F-4D97-AF65-F5344CB8AC3E}">
        <p14:creationId xmlns:p14="http://schemas.microsoft.com/office/powerpoint/2010/main" val="1449930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1138</Words>
  <Application>Microsoft Office PowerPoint</Application>
  <PresentationFormat>On-screen Show (4:3)</PresentationFormat>
  <Paragraphs>101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Forest resources </vt:lpstr>
      <vt:lpstr>Forest resources </vt:lpstr>
      <vt:lpstr>PowerPoint Presentation</vt:lpstr>
      <vt:lpstr>Classification of forest </vt:lpstr>
      <vt:lpstr>PowerPoint Presentation</vt:lpstr>
      <vt:lpstr>PowerPoint Presentation</vt:lpstr>
      <vt:lpstr>PowerPoint Presentation</vt:lpstr>
      <vt:lpstr>PowerPoint Presentation</vt:lpstr>
      <vt:lpstr>PowerPoint Presentation</vt:lpstr>
      <vt:lpstr>Causes of forest depletion</vt:lpstr>
      <vt:lpstr>Consequences of Forest depletion </vt:lpstr>
      <vt:lpstr>PowerPoint Presentation</vt:lpstr>
      <vt:lpstr>Impact of Dams on Forest Cover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Renewable and Non Renewable resources </dc:title>
  <dc:creator>linovo</dc:creator>
  <cp:lastModifiedBy>linovo</cp:lastModifiedBy>
  <cp:revision>23</cp:revision>
  <cp:lastPrinted>2021-03-09T03:57:08Z</cp:lastPrinted>
  <dcterms:created xsi:type="dcterms:W3CDTF">2006-08-16T00:00:00Z</dcterms:created>
  <dcterms:modified xsi:type="dcterms:W3CDTF">2021-03-10T08:17:22Z</dcterms:modified>
</cp:coreProperties>
</file>