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1" r:id="rId7"/>
    <p:sldId id="261"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50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50384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36492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2227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5592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12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6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3950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0241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01174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443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73604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11288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762000"/>
            <a:ext cx="7772400" cy="1470025"/>
          </a:xfrm>
        </p:spPr>
        <p:txBody>
          <a:bodyPr/>
          <a:lstStyle/>
          <a:p>
            <a:r>
              <a:rPr lang="en-US" b="1" dirty="0" smtClean="0">
                <a:solidFill>
                  <a:srgbClr val="FF0000"/>
                </a:solidFill>
                <a:latin typeface="Times New Roman" pitchFamily="18" charset="0"/>
                <a:cs typeface="Times New Roman" pitchFamily="18" charset="0"/>
              </a:rPr>
              <a:t>Energy Resources </a:t>
            </a:r>
            <a:endParaRPr lang="en-US"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609600" y="3886200"/>
            <a:ext cx="7848600" cy="1752600"/>
          </a:xfrm>
        </p:spPr>
        <p:txBody>
          <a:bodyPr/>
          <a:lstStyle/>
          <a:p>
            <a:r>
              <a:rPr lang="en-US" b="1" dirty="0" smtClean="0">
                <a:solidFill>
                  <a:schemeClr val="tx1"/>
                </a:solidFill>
                <a:latin typeface="Times New Roman" pitchFamily="18" charset="0"/>
                <a:cs typeface="Times New Roman" pitchFamily="18" charset="0"/>
              </a:rPr>
              <a:t>Dr. </a:t>
            </a:r>
            <a:r>
              <a:rPr lang="en-US" b="1" dirty="0" err="1" smtClean="0">
                <a:solidFill>
                  <a:schemeClr val="tx1"/>
                </a:solidFill>
                <a:latin typeface="Times New Roman" pitchFamily="18" charset="0"/>
                <a:cs typeface="Times New Roman" pitchFamily="18" charset="0"/>
              </a:rPr>
              <a:t>Vinayak</a:t>
            </a:r>
            <a:r>
              <a:rPr lang="en-US" b="1" dirty="0" smtClean="0">
                <a:solidFill>
                  <a:schemeClr val="tx1"/>
                </a:solidFill>
                <a:latin typeface="Times New Roman" pitchFamily="18" charset="0"/>
                <a:cs typeface="Times New Roman" pitchFamily="18" charset="0"/>
              </a:rPr>
              <a:t> V. </a:t>
            </a:r>
            <a:r>
              <a:rPr lang="en-US" b="1" dirty="0" err="1" smtClean="0">
                <a:solidFill>
                  <a:schemeClr val="tx1"/>
                </a:solidFill>
                <a:latin typeface="Times New Roman" pitchFamily="18" charset="0"/>
                <a:cs typeface="Times New Roman" pitchFamily="18" charset="0"/>
              </a:rPr>
              <a:t>Pathak</a:t>
            </a:r>
            <a:r>
              <a:rPr lang="en-US" b="1" dirty="0" smtClean="0">
                <a:solidFill>
                  <a:schemeClr val="tx1"/>
                </a:solidFill>
                <a:latin typeface="Times New Roman" pitchFamily="18" charset="0"/>
                <a:cs typeface="Times New Roman" pitchFamily="18" charset="0"/>
              </a:rPr>
              <a:t> </a:t>
            </a:r>
          </a:p>
          <a:p>
            <a:r>
              <a:rPr lang="en-US" b="1" dirty="0" smtClean="0">
                <a:solidFill>
                  <a:schemeClr val="tx1"/>
                </a:solidFill>
                <a:latin typeface="Times New Roman" pitchFamily="18" charset="0"/>
                <a:cs typeface="Times New Roman" pitchFamily="18" charset="0"/>
              </a:rPr>
              <a:t>Department of Chemistry </a:t>
            </a:r>
          </a:p>
          <a:p>
            <a:r>
              <a:rPr lang="en-US" b="1" dirty="0" err="1" smtClean="0">
                <a:solidFill>
                  <a:schemeClr val="tx1"/>
                </a:solidFill>
                <a:latin typeface="Times New Roman" pitchFamily="18" charset="0"/>
                <a:cs typeface="Times New Roman" pitchFamily="18" charset="0"/>
              </a:rPr>
              <a:t>Manav</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Rachna</a:t>
            </a:r>
            <a:r>
              <a:rPr lang="en-US" b="1" dirty="0" smtClean="0">
                <a:solidFill>
                  <a:schemeClr val="tx1"/>
                </a:solidFill>
                <a:latin typeface="Times New Roman" pitchFamily="18" charset="0"/>
                <a:cs typeface="Times New Roman" pitchFamily="18" charset="0"/>
              </a:rPr>
              <a:t> University </a:t>
            </a:r>
            <a:endParaRPr lang="en-US"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912060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Wind power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Air in motion is termed as Wind. Wind energy generation involves conversion of kinetic energy of wind in to electricity using MHD generator installed in a wind mill. </a:t>
            </a:r>
          </a:p>
          <a:p>
            <a:pPr algn="just"/>
            <a:r>
              <a:rPr lang="en-US" sz="2000" dirty="0" smtClean="0">
                <a:latin typeface="Times New Roman" pitchFamily="18" charset="0"/>
                <a:cs typeface="Times New Roman" pitchFamily="18" charset="0"/>
              </a:rPr>
              <a:t>Developing of wind power  in India was initiated by </a:t>
            </a:r>
            <a:r>
              <a:rPr lang="en-US" sz="2000" dirty="0" err="1" smtClean="0">
                <a:latin typeface="Times New Roman" pitchFamily="18" charset="0"/>
                <a:cs typeface="Times New Roman" pitchFamily="18" charset="0"/>
              </a:rPr>
              <a:t>Maneklal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sankalchand</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in 1952  through a project on exploring the possibilities of harnessing wind power in country. </a:t>
            </a:r>
          </a:p>
          <a:p>
            <a:pPr algn="just"/>
            <a:r>
              <a:rPr lang="en-US" sz="2000" dirty="0">
                <a:latin typeface="Times New Roman" pitchFamily="18" charset="0"/>
                <a:cs typeface="Times New Roman" pitchFamily="18" charset="0"/>
              </a:rPr>
              <a:t>As of 30 September 2020, the total installed wind power capacity was 38.124 GW, the fourth largest installed wind power capacity in the </a:t>
            </a:r>
            <a:r>
              <a:rPr lang="en-US" sz="2000" dirty="0" smtClean="0">
                <a:latin typeface="Times New Roman" pitchFamily="18" charset="0"/>
                <a:cs typeface="Times New Roman" pitchFamily="18" charset="0"/>
              </a:rPr>
              <a:t>world. </a:t>
            </a:r>
          </a:p>
          <a:p>
            <a:pPr algn="just"/>
            <a:r>
              <a:rPr lang="en-US" sz="2000" dirty="0" err="1" smtClean="0">
                <a:latin typeface="Times New Roman" pitchFamily="18" charset="0"/>
                <a:cs typeface="Times New Roman" pitchFamily="18" charset="0"/>
              </a:rPr>
              <a:t>Tamilnadu</a:t>
            </a:r>
            <a:r>
              <a:rPr lang="en-US" sz="2000" dirty="0" smtClean="0">
                <a:latin typeface="Times New Roman" pitchFamily="18" charset="0"/>
                <a:cs typeface="Times New Roman" pitchFamily="18" charset="0"/>
              </a:rPr>
              <a:t> holds first rank in  highest wind power generation followed by </a:t>
            </a:r>
            <a:r>
              <a:rPr lang="en-US" sz="2000" dirty="0" err="1" smtClean="0">
                <a:latin typeface="Times New Roman" pitchFamily="18" charset="0"/>
                <a:cs typeface="Times New Roman" pitchFamily="18" charset="0"/>
              </a:rPr>
              <a:t>Gujrat</a:t>
            </a:r>
            <a:r>
              <a:rPr lang="en-US" sz="2000" dirty="0" smtClean="0">
                <a:latin typeface="Times New Roman" pitchFamily="18" charset="0"/>
                <a:cs typeface="Times New Roman" pitchFamily="18" charset="0"/>
              </a:rPr>
              <a:t>, Maharashtra, </a:t>
            </a:r>
            <a:r>
              <a:rPr lang="en-US" sz="2000" dirty="0" err="1" smtClean="0">
                <a:latin typeface="Times New Roman" pitchFamily="18" charset="0"/>
                <a:cs typeface="Times New Roman" pitchFamily="18" charset="0"/>
              </a:rPr>
              <a:t>Karnatka</a:t>
            </a:r>
            <a:r>
              <a:rPr lang="en-US" sz="2000" dirty="0" smtClean="0">
                <a:latin typeface="Times New Roman" pitchFamily="18" charset="0"/>
                <a:cs typeface="Times New Roman" pitchFamily="18" charset="0"/>
              </a:rPr>
              <a:t>, Rajasthan, </a:t>
            </a:r>
            <a:r>
              <a:rPr lang="en-US" sz="2000" dirty="0" err="1" smtClean="0">
                <a:latin typeface="Times New Roman" pitchFamily="18" charset="0"/>
                <a:cs typeface="Times New Roman" pitchFamily="18" charset="0"/>
              </a:rPr>
              <a:t>Andhrapradesh</a:t>
            </a:r>
            <a:r>
              <a:rPr lang="en-US" sz="2000" dirty="0" smtClean="0">
                <a:latin typeface="Times New Roman" pitchFamily="18" charset="0"/>
                <a:cs typeface="Times New Roman" pitchFamily="18" charset="0"/>
              </a:rPr>
              <a:t>. </a:t>
            </a:r>
          </a:p>
          <a:p>
            <a:pPr algn="just"/>
            <a:endParaRPr lang="en-US" sz="2000" dirty="0" smtClean="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594563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Hydroelectric power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534400" cy="4525963"/>
          </a:xfrm>
        </p:spPr>
        <p:txBody>
          <a:bodyPr>
            <a:normAutofit/>
          </a:bodyPr>
          <a:lstStyle/>
          <a:p>
            <a:r>
              <a:rPr lang="en-US" sz="2400" dirty="0" smtClean="0">
                <a:latin typeface="Times New Roman" pitchFamily="18" charset="0"/>
                <a:cs typeface="Times New Roman" pitchFamily="18" charset="0"/>
              </a:rPr>
              <a:t>India is the 5</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globally for installed  hydro power capacity. </a:t>
            </a:r>
          </a:p>
          <a:p>
            <a:r>
              <a:rPr lang="en-US" sz="2400" dirty="0" smtClean="0">
                <a:latin typeface="Times New Roman" pitchFamily="18" charset="0"/>
                <a:cs typeface="Times New Roman" pitchFamily="18" charset="0"/>
              </a:rPr>
              <a:t>As  on March 2020, total installed capacity of hydropower was about 46000 W (12.3%). </a:t>
            </a:r>
          </a:p>
          <a:p>
            <a:r>
              <a:rPr lang="en-US" sz="2400" dirty="0" smtClean="0">
                <a:latin typeface="Times New Roman" pitchFamily="18" charset="0"/>
                <a:cs typeface="Times New Roman" pitchFamily="18" charset="0"/>
              </a:rPr>
              <a:t>The</a:t>
            </a:r>
            <a:r>
              <a:rPr lang="en-US" sz="2400" dirty="0">
                <a:latin typeface="Times New Roman" pitchFamily="18" charset="0"/>
                <a:cs typeface="Times New Roman" pitchFamily="18" charset="0"/>
              </a:rPr>
              <a:t> hydro-electric power </a:t>
            </a:r>
            <a:r>
              <a:rPr lang="en-US" sz="2400" dirty="0" smtClean="0">
                <a:latin typeface="Times New Roman" pitchFamily="18" charset="0"/>
                <a:cs typeface="Times New Roman" pitchFamily="18" charset="0"/>
              </a:rPr>
              <a:t>plant at</a:t>
            </a:r>
            <a:r>
              <a:rPr lang="en-US" sz="2400" dirty="0">
                <a:latin typeface="Times New Roman" pitchFamily="18" charset="0"/>
                <a:cs typeface="Times New Roman" pitchFamily="18" charset="0"/>
              </a:rPr>
              <a:t> Darjeeling and Shivanasamudram were established in 1898 and 1902, respectively. </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They </a:t>
            </a:r>
            <a:r>
              <a:rPr lang="en-US" sz="2400" dirty="0">
                <a:latin typeface="Times New Roman" pitchFamily="18" charset="0"/>
                <a:cs typeface="Times New Roman" pitchFamily="18" charset="0"/>
              </a:rPr>
              <a:t>were among the first in Asia and India has been a dominant player in global hydroelectric power development</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India also imports surplus hydroelectric power from Bhutan</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Small hydropower, defined to be generated at facilities with nameplate capacities up to 25 </a:t>
            </a:r>
            <a:r>
              <a:rPr lang="en-US" sz="2400" dirty="0" smtClean="0">
                <a:latin typeface="Times New Roman" pitchFamily="18" charset="0"/>
                <a:cs typeface="Times New Roman" pitchFamily="18" charset="0"/>
              </a:rPr>
              <a:t>MW.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084033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Geothermal Energy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sz="2400" b="1" dirty="0">
                <a:latin typeface="Times New Roman" pitchFamily="18" charset="0"/>
                <a:cs typeface="Times New Roman" pitchFamily="18" charset="0"/>
              </a:rPr>
              <a:t>Geothermal energy</a:t>
            </a:r>
            <a:r>
              <a:rPr lang="en-US" sz="2400" dirty="0">
                <a:latin typeface="Times New Roman" pitchFamily="18" charset="0"/>
                <a:cs typeface="Times New Roman" pitchFamily="18" charset="0"/>
              </a:rPr>
              <a:t> is heat derived within the sub-surface of the earth. Water and/or steam carry the </a:t>
            </a:r>
            <a:r>
              <a:rPr lang="en-US" sz="2400" b="1" dirty="0">
                <a:latin typeface="Times New Roman" pitchFamily="18" charset="0"/>
                <a:cs typeface="Times New Roman" pitchFamily="18" charset="0"/>
              </a:rPr>
              <a:t>geothermal energy</a:t>
            </a:r>
            <a:r>
              <a:rPr lang="en-US" sz="2400" dirty="0">
                <a:latin typeface="Times New Roman" pitchFamily="18" charset="0"/>
                <a:cs typeface="Times New Roman" pitchFamily="18" charset="0"/>
              </a:rPr>
              <a:t> to the Earth's surface. Depending on its characteristics, </a:t>
            </a:r>
            <a:r>
              <a:rPr lang="en-US" sz="2400" b="1" dirty="0">
                <a:latin typeface="Times New Roman" pitchFamily="18" charset="0"/>
                <a:cs typeface="Times New Roman" pitchFamily="18" charset="0"/>
              </a:rPr>
              <a:t>geothermal energy</a:t>
            </a:r>
            <a:r>
              <a:rPr lang="en-US" sz="2400" dirty="0">
                <a:latin typeface="Times New Roman" pitchFamily="18" charset="0"/>
                <a:cs typeface="Times New Roman" pitchFamily="18" charset="0"/>
              </a:rPr>
              <a:t> can be used for heating and cooling purposes or be harnessed to generate clean electricity</a:t>
            </a:r>
            <a:r>
              <a:rPr lang="en-US" sz="2400" dirty="0" smtClean="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The GSI (Geological Survey of </a:t>
            </a:r>
            <a:r>
              <a:rPr lang="en-US" sz="2400" b="1" dirty="0">
                <a:latin typeface="Times New Roman" pitchFamily="18" charset="0"/>
                <a:cs typeface="Times New Roman" pitchFamily="18" charset="0"/>
              </a:rPr>
              <a:t>India</a:t>
            </a:r>
            <a:r>
              <a:rPr lang="en-US" sz="2400" dirty="0">
                <a:latin typeface="Times New Roman" pitchFamily="18" charset="0"/>
                <a:cs typeface="Times New Roman" pitchFamily="18" charset="0"/>
              </a:rPr>
              <a:t>) has identified 350 </a:t>
            </a:r>
            <a:r>
              <a:rPr lang="en-US" sz="2400" b="1" dirty="0">
                <a:latin typeface="Times New Roman" pitchFamily="18" charset="0"/>
                <a:cs typeface="Times New Roman" pitchFamily="18" charset="0"/>
              </a:rPr>
              <a:t>geothermal energy</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locations in India. </a:t>
            </a:r>
          </a:p>
          <a:p>
            <a:pPr algn="just"/>
            <a:r>
              <a:rPr lang="en-US" sz="2400" dirty="0">
                <a:latin typeface="Times New Roman" pitchFamily="18" charset="0"/>
                <a:cs typeface="Times New Roman" pitchFamily="18" charset="0"/>
              </a:rPr>
              <a:t>The estimated potential for </a:t>
            </a:r>
            <a:r>
              <a:rPr lang="en-US" sz="2400" b="1" dirty="0">
                <a:latin typeface="Times New Roman" pitchFamily="18" charset="0"/>
                <a:cs typeface="Times New Roman" pitchFamily="18" charset="0"/>
              </a:rPr>
              <a:t>geothermal energy in India</a:t>
            </a:r>
            <a:r>
              <a:rPr lang="en-US" sz="2400" dirty="0">
                <a:latin typeface="Times New Roman" pitchFamily="18" charset="0"/>
                <a:cs typeface="Times New Roman" pitchFamily="18" charset="0"/>
              </a:rPr>
              <a:t> is about 10000 </a:t>
            </a:r>
            <a:r>
              <a:rPr lang="en-US" sz="2400" dirty="0" smtClean="0">
                <a:latin typeface="Times New Roman" pitchFamily="18" charset="0"/>
                <a:cs typeface="Times New Roman" pitchFamily="18" charset="0"/>
              </a:rPr>
              <a:t>MW.</a:t>
            </a:r>
          </a:p>
          <a:p>
            <a:pPr algn="just"/>
            <a:r>
              <a:rPr lang="en-US" sz="2400" dirty="0">
                <a:latin typeface="Times New Roman" pitchFamily="18" charset="0"/>
                <a:cs typeface="Times New Roman" pitchFamily="18" charset="0"/>
              </a:rPr>
              <a:t>There are seven </a:t>
            </a:r>
            <a:r>
              <a:rPr lang="en-US" sz="2400" b="1" dirty="0">
                <a:latin typeface="Times New Roman" pitchFamily="18" charset="0"/>
                <a:cs typeface="Times New Roman" pitchFamily="18" charset="0"/>
              </a:rPr>
              <a:t>geothermal</a:t>
            </a:r>
            <a:r>
              <a:rPr lang="en-US" sz="2400" dirty="0">
                <a:latin typeface="Times New Roman" pitchFamily="18" charset="0"/>
                <a:cs typeface="Times New Roman" pitchFamily="18" charset="0"/>
              </a:rPr>
              <a:t> provinces in </a:t>
            </a:r>
            <a:r>
              <a:rPr lang="en-US" sz="2400" b="1" dirty="0">
                <a:latin typeface="Times New Roman" pitchFamily="18" charset="0"/>
                <a:cs typeface="Times New Roman" pitchFamily="18" charset="0"/>
              </a:rPr>
              <a:t>India</a:t>
            </a:r>
            <a:r>
              <a:rPr lang="en-US" sz="2400" dirty="0">
                <a:latin typeface="Times New Roman" pitchFamily="18" charset="0"/>
                <a:cs typeface="Times New Roman" pitchFamily="18" charset="0"/>
              </a:rPr>
              <a:t> : the Himalayas, </a:t>
            </a:r>
            <a:r>
              <a:rPr lang="en-US" sz="2400" dirty="0" err="1">
                <a:latin typeface="Times New Roman" pitchFamily="18" charset="0"/>
                <a:cs typeface="Times New Roman" pitchFamily="18" charset="0"/>
              </a:rPr>
              <a:t>Sohana</a:t>
            </a:r>
            <a:r>
              <a:rPr lang="en-US" sz="2400" dirty="0">
                <a:latin typeface="Times New Roman" pitchFamily="18" charset="0"/>
                <a:cs typeface="Times New Roman" pitchFamily="18" charset="0"/>
              </a:rPr>
              <a:t>, West coast, Cambay, Son-Narmada-</a:t>
            </a:r>
            <a:r>
              <a:rPr lang="en-US" sz="2400" dirty="0" err="1">
                <a:latin typeface="Times New Roman" pitchFamily="18" charset="0"/>
                <a:cs typeface="Times New Roman" pitchFamily="18" charset="0"/>
              </a:rPr>
              <a:t>Tapi</a:t>
            </a:r>
            <a:r>
              <a:rPr lang="en-US" sz="2400" dirty="0">
                <a:latin typeface="Times New Roman" pitchFamily="18" charset="0"/>
                <a:cs typeface="Times New Roman" pitchFamily="18" charset="0"/>
              </a:rPr>
              <a:t> (SONATA), Godavari, and Mahanadi</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9155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04800"/>
            <a:ext cx="6477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157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Biomass energy </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b="1" dirty="0">
                <a:latin typeface="Times New Roman" pitchFamily="18" charset="0"/>
                <a:cs typeface="Times New Roman" pitchFamily="18" charset="0"/>
              </a:rPr>
              <a:t>Biomass energy</a:t>
            </a:r>
            <a:r>
              <a:rPr lang="en-US" sz="2000" dirty="0">
                <a:latin typeface="Times New Roman" pitchFamily="18" charset="0"/>
                <a:cs typeface="Times New Roman" pitchFamily="18" charset="0"/>
              </a:rPr>
              <a:t> is </a:t>
            </a:r>
            <a:r>
              <a:rPr lang="en-US" sz="2000" b="1" dirty="0">
                <a:latin typeface="Times New Roman" pitchFamily="18" charset="0"/>
                <a:cs typeface="Times New Roman" pitchFamily="18" charset="0"/>
              </a:rPr>
              <a:t>energy</a:t>
            </a:r>
            <a:r>
              <a:rPr lang="en-US" sz="2000" dirty="0">
                <a:latin typeface="Times New Roman" pitchFamily="18" charset="0"/>
                <a:cs typeface="Times New Roman" pitchFamily="18" charset="0"/>
              </a:rPr>
              <a:t> generated or produced by living or once-living organisms. The most common </a:t>
            </a:r>
            <a:r>
              <a:rPr lang="en-US" sz="2000" b="1" dirty="0">
                <a:latin typeface="Times New Roman" pitchFamily="18" charset="0"/>
                <a:cs typeface="Times New Roman" pitchFamily="18" charset="0"/>
              </a:rPr>
              <a:t>biomass</a:t>
            </a:r>
            <a:r>
              <a:rPr lang="en-US" sz="2000" dirty="0">
                <a:latin typeface="Times New Roman" pitchFamily="18" charset="0"/>
                <a:cs typeface="Times New Roman" pitchFamily="18" charset="0"/>
              </a:rPr>
              <a:t> materials used for </a:t>
            </a:r>
            <a:r>
              <a:rPr lang="en-US" sz="2000" b="1" dirty="0">
                <a:latin typeface="Times New Roman" pitchFamily="18" charset="0"/>
                <a:cs typeface="Times New Roman" pitchFamily="18" charset="0"/>
              </a:rPr>
              <a:t>energy</a:t>
            </a:r>
            <a:r>
              <a:rPr lang="en-US" sz="2000" dirty="0">
                <a:latin typeface="Times New Roman" pitchFamily="18" charset="0"/>
                <a:cs typeface="Times New Roman" pitchFamily="18" charset="0"/>
              </a:rPr>
              <a:t> are plants, such as corn and soy, above. The </a:t>
            </a:r>
            <a:r>
              <a:rPr lang="en-US" sz="2000" b="1" dirty="0">
                <a:latin typeface="Times New Roman" pitchFamily="18" charset="0"/>
                <a:cs typeface="Times New Roman" pitchFamily="18" charset="0"/>
              </a:rPr>
              <a:t>energy</a:t>
            </a:r>
            <a:r>
              <a:rPr lang="en-US" sz="2000" dirty="0">
                <a:latin typeface="Times New Roman" pitchFamily="18" charset="0"/>
                <a:cs typeface="Times New Roman" pitchFamily="18" charset="0"/>
              </a:rPr>
              <a:t> from these organisms can be burned to create heat or converted into electricity</a:t>
            </a:r>
            <a:r>
              <a:rPr lang="en-US" sz="2000" dirty="0" smtClean="0">
                <a:latin typeface="Times New Roman" pitchFamily="18" charset="0"/>
                <a:cs typeface="Times New Roman" pitchFamily="18" charset="0"/>
              </a:rPr>
              <a:t>. </a:t>
            </a:r>
          </a:p>
          <a:p>
            <a:pPr algn="just"/>
            <a:r>
              <a:rPr lang="en-US" sz="2000" b="1" dirty="0">
                <a:latin typeface="Times New Roman" pitchFamily="18" charset="0"/>
                <a:cs typeface="Times New Roman" pitchFamily="18" charset="0"/>
              </a:rPr>
              <a:t>India</a:t>
            </a:r>
            <a:r>
              <a:rPr lang="en-US" sz="2000" dirty="0">
                <a:latin typeface="Times New Roman" pitchFamily="18" charset="0"/>
                <a:cs typeface="Times New Roman" pitchFamily="18" charset="0"/>
              </a:rPr>
              <a:t> has a potential of about 18 GW of </a:t>
            </a:r>
            <a:r>
              <a:rPr lang="en-US" sz="2000" b="1" dirty="0">
                <a:latin typeface="Times New Roman" pitchFamily="18" charset="0"/>
                <a:cs typeface="Times New Roman" pitchFamily="18" charset="0"/>
              </a:rPr>
              <a:t>energy</a:t>
            </a:r>
            <a:r>
              <a:rPr lang="en-US" sz="2000" dirty="0">
                <a:latin typeface="Times New Roman" pitchFamily="18" charset="0"/>
                <a:cs typeface="Times New Roman" pitchFamily="18" charset="0"/>
              </a:rPr>
              <a:t> from </a:t>
            </a:r>
            <a:r>
              <a:rPr lang="en-US" sz="2000" b="1" dirty="0">
                <a:latin typeface="Times New Roman" pitchFamily="18" charset="0"/>
                <a:cs typeface="Times New Roman" pitchFamily="18" charset="0"/>
              </a:rPr>
              <a:t>Biomass</a:t>
            </a:r>
            <a:r>
              <a:rPr lang="en-US" sz="2000" dirty="0">
                <a:latin typeface="Times New Roman" pitchFamily="18" charset="0"/>
                <a:cs typeface="Times New Roman" pitchFamily="18" charset="0"/>
              </a:rPr>
              <a:t>. Currently, about 32% of total primary </a:t>
            </a:r>
            <a:r>
              <a:rPr lang="en-US" sz="2000" b="1" dirty="0">
                <a:latin typeface="Times New Roman" pitchFamily="18" charset="0"/>
                <a:cs typeface="Times New Roman" pitchFamily="18" charset="0"/>
              </a:rPr>
              <a:t>energy</a:t>
            </a:r>
            <a:r>
              <a:rPr lang="en-US" sz="2000" dirty="0">
                <a:latin typeface="Times New Roman" pitchFamily="18" charset="0"/>
                <a:cs typeface="Times New Roman" pitchFamily="18" charset="0"/>
              </a:rPr>
              <a:t> used in </a:t>
            </a:r>
            <a:r>
              <a:rPr lang="en-US" sz="2000" b="1" dirty="0">
                <a:latin typeface="Times New Roman" pitchFamily="18" charset="0"/>
                <a:cs typeface="Times New Roman" pitchFamily="18" charset="0"/>
              </a:rPr>
              <a:t>India</a:t>
            </a:r>
            <a:r>
              <a:rPr lang="en-US" sz="2000" dirty="0">
                <a:latin typeface="Times New Roman" pitchFamily="18" charset="0"/>
                <a:cs typeface="Times New Roman" pitchFamily="18" charset="0"/>
              </a:rPr>
              <a:t> is derived from </a:t>
            </a:r>
            <a:r>
              <a:rPr lang="en-US" sz="2000" b="1" dirty="0">
                <a:latin typeface="Times New Roman" pitchFamily="18" charset="0"/>
                <a:cs typeface="Times New Roman" pitchFamily="18" charset="0"/>
              </a:rPr>
              <a:t>Biomass</a:t>
            </a:r>
            <a:r>
              <a:rPr lang="en-US" sz="2000" dirty="0">
                <a:latin typeface="Times New Roman" pitchFamily="18" charset="0"/>
                <a:cs typeface="Times New Roman" pitchFamily="18" charset="0"/>
              </a:rPr>
              <a:t>. More than 70% of the country's population depends upon </a:t>
            </a:r>
            <a:r>
              <a:rPr lang="en-US" sz="2000" b="1" dirty="0">
                <a:latin typeface="Times New Roman" pitchFamily="18" charset="0"/>
                <a:cs typeface="Times New Roman" pitchFamily="18" charset="0"/>
              </a:rPr>
              <a:t>biomass</a:t>
            </a:r>
            <a:r>
              <a:rPr lang="en-US" sz="2000" dirty="0">
                <a:latin typeface="Times New Roman" pitchFamily="18" charset="0"/>
                <a:cs typeface="Times New Roman" pitchFamily="18" charset="0"/>
              </a:rPr>
              <a:t> for its </a:t>
            </a:r>
            <a:r>
              <a:rPr lang="en-US" sz="2000" b="1" dirty="0">
                <a:latin typeface="Times New Roman" pitchFamily="18" charset="0"/>
                <a:cs typeface="Times New Roman" pitchFamily="18" charset="0"/>
              </a:rPr>
              <a:t>energy</a:t>
            </a:r>
            <a:r>
              <a:rPr lang="en-US" sz="2000" dirty="0">
                <a:latin typeface="Times New Roman" pitchFamily="18" charset="0"/>
                <a:cs typeface="Times New Roman" pitchFamily="18" charset="0"/>
              </a:rPr>
              <a:t> needs</a:t>
            </a:r>
            <a:r>
              <a:rPr lang="en-US" sz="2000" dirty="0" smtClean="0">
                <a:latin typeface="Times New Roman" pitchFamily="18" charset="0"/>
                <a:cs typeface="Times New Roman" pitchFamily="18" charset="0"/>
              </a:rPr>
              <a:t>.</a:t>
            </a:r>
          </a:p>
          <a:p>
            <a:pPr algn="just"/>
            <a:r>
              <a:rPr lang="en-US" sz="2000" b="1" dirty="0" smtClean="0">
                <a:latin typeface="Times New Roman" pitchFamily="18" charset="0"/>
                <a:cs typeface="Times New Roman" pitchFamily="18" charset="0"/>
              </a:rPr>
              <a:t>Biomass feedstock</a:t>
            </a:r>
            <a:r>
              <a:rPr lang="en-US" sz="2000" dirty="0" smtClean="0">
                <a:latin typeface="Times New Roman" pitchFamily="18" charset="0"/>
                <a:cs typeface="Times New Roman" pitchFamily="18" charset="0"/>
              </a:rPr>
              <a:t>: biomass is a biologically produced matter which is composed of carbon, hydrogen and oxygen. </a:t>
            </a:r>
          </a:p>
          <a:p>
            <a:pPr algn="just"/>
            <a:r>
              <a:rPr lang="en-US" sz="2000" dirty="0" smtClean="0">
                <a:latin typeface="Times New Roman" pitchFamily="18" charset="0"/>
                <a:cs typeface="Times New Roman" pitchFamily="18" charset="0"/>
              </a:rPr>
              <a:t>Examples: wood, crop residues, birch, flower or plant waste, switch grass, sugarcane, bamboo, wheat straw, corn straw, rice husk etc.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58506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itchFamily="18" charset="0"/>
                <a:cs typeface="Times New Roman" pitchFamily="18" charset="0"/>
              </a:rPr>
              <a:t>Biomass to energy conversion </a:t>
            </a:r>
            <a:endParaRPr lang="en-US" sz="36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5400"/>
            <a:ext cx="76200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6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Tidal energy </a:t>
            </a:r>
            <a:endParaRPr lang="en-US" dirty="0"/>
          </a:p>
        </p:txBody>
      </p:sp>
      <p:sp>
        <p:nvSpPr>
          <p:cNvPr id="3" name="Content Placeholder 2"/>
          <p:cNvSpPr>
            <a:spLocks noGrp="1"/>
          </p:cNvSpPr>
          <p:nvPr>
            <p:ph idx="1"/>
          </p:nvPr>
        </p:nvSpPr>
        <p:spPr>
          <a:xfrm>
            <a:off x="457200" y="1524000"/>
            <a:ext cx="8229600" cy="4525963"/>
          </a:xfrm>
        </p:spPr>
        <p:txBody>
          <a:bodyPr/>
          <a:lstStyle/>
          <a:p>
            <a:r>
              <a:rPr lang="en-US" dirty="0" smtClean="0"/>
              <a:t> </a:t>
            </a:r>
            <a:r>
              <a:rPr lang="en-US" b="1" dirty="0"/>
              <a:t>Tidal power</a:t>
            </a:r>
            <a:r>
              <a:rPr lang="en-US" dirty="0"/>
              <a:t> or </a:t>
            </a:r>
            <a:r>
              <a:rPr lang="en-US" b="1" dirty="0"/>
              <a:t>tidal energy</a:t>
            </a:r>
            <a:r>
              <a:rPr lang="en-US" dirty="0"/>
              <a:t> </a:t>
            </a:r>
            <a:r>
              <a:rPr lang="en-US" sz="2800" dirty="0"/>
              <a:t>is harnessed by converting energy from tides into useful forms of power, mainly electricity using various methods</a:t>
            </a:r>
            <a:r>
              <a:rPr lang="en-US" sz="2800" dirty="0" smtClean="0"/>
              <a:t>. </a:t>
            </a:r>
            <a:endParaRPr lang="en-US" sz="2800" dirty="0" smtClean="0"/>
          </a:p>
          <a:p>
            <a:r>
              <a:rPr lang="en-US" sz="2800" dirty="0"/>
              <a:t>The potential capacity of electricity generation through tidal energy system in India is </a:t>
            </a:r>
            <a:r>
              <a:rPr lang="en-US" sz="2800" b="1" dirty="0"/>
              <a:t>10,000 MW</a:t>
            </a:r>
            <a:r>
              <a:rPr lang="en-US" sz="2800" dirty="0"/>
              <a:t>, in which highest potential site is the Gulf of Cambay has approximate 7200 MW and this is followed by the seashore of Kutch &amp; the Ganga delta of </a:t>
            </a:r>
            <a:r>
              <a:rPr lang="en-US" sz="2800" dirty="0" err="1"/>
              <a:t>Sunderbans</a:t>
            </a:r>
            <a:r>
              <a:rPr lang="en-US" sz="2800" dirty="0" smtClean="0"/>
              <a:t>. </a:t>
            </a:r>
            <a:endParaRPr lang="en-US" sz="2800" dirty="0"/>
          </a:p>
        </p:txBody>
      </p:sp>
    </p:spTree>
    <p:extLst>
      <p:ext uri="{BB962C8B-B14F-4D97-AF65-F5344CB8AC3E}">
        <p14:creationId xmlns:p14="http://schemas.microsoft.com/office/powerpoint/2010/main" val="162503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Energy resources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itchFamily="18" charset="0"/>
                <a:cs typeface="Times New Roman" pitchFamily="18" charset="0"/>
              </a:rPr>
              <a:t>Energy resources are all forms of fuels used in the modern world, either for heating, generation of electrical energy, or for other forms of energy conversion </a:t>
            </a:r>
            <a:r>
              <a:rPr lang="en-US" sz="2400" dirty="0" smtClean="0">
                <a:latin typeface="Times New Roman" pitchFamily="18" charset="0"/>
                <a:cs typeface="Times New Roman" pitchFamily="18" charset="0"/>
              </a:rPr>
              <a:t>processes.</a:t>
            </a:r>
          </a:p>
          <a:p>
            <a:pPr algn="just"/>
            <a:r>
              <a:rPr lang="en-US" sz="2400" dirty="0" smtClean="0">
                <a:latin typeface="Times New Roman" pitchFamily="18" charset="0"/>
                <a:cs typeface="Times New Roman" pitchFamily="18" charset="0"/>
              </a:rPr>
              <a:t>Energy resources can be classified as renewable and non renewable energy resources Renewable energy resources can be replenished or regenerated in short duration while non renewable resources are limited in quantity and prone to extinction due to their intensive exploitation. </a:t>
            </a:r>
          </a:p>
          <a:p>
            <a:pPr algn="just"/>
            <a:r>
              <a:rPr lang="en-US" sz="2400" dirty="0" smtClean="0">
                <a:latin typeface="Times New Roman" pitchFamily="18" charset="0"/>
                <a:cs typeface="Times New Roman" pitchFamily="18" charset="0"/>
              </a:rPr>
              <a:t>Energy is the key driver of our ecosystem which is received from the sun and transferred to other trophic levels. </a:t>
            </a:r>
          </a:p>
          <a:p>
            <a:pPr algn="just"/>
            <a:r>
              <a:rPr lang="en-US" sz="2400" dirty="0" smtClean="0">
                <a:latin typeface="Times New Roman" pitchFamily="18" charset="0"/>
                <a:cs typeface="Times New Roman" pitchFamily="18" charset="0"/>
              </a:rPr>
              <a:t>Energy is required to perform day to day activities, industrial operations, transportation etc. </a:t>
            </a:r>
          </a:p>
          <a:p>
            <a:pPr marL="0" indent="0">
              <a:buNone/>
            </a:pPr>
            <a:endParaRPr lang="en-US" dirty="0"/>
          </a:p>
        </p:txBody>
      </p:sp>
    </p:spTree>
    <p:extLst>
      <p:ext uri="{BB962C8B-B14F-4D97-AF65-F5344CB8AC3E}">
        <p14:creationId xmlns:p14="http://schemas.microsoft.com/office/powerpoint/2010/main" val="23178125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Growing energy needs </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sz="2400" dirty="0">
                <a:latin typeface="Times New Roman" pitchFamily="18" charset="0"/>
                <a:cs typeface="Times New Roman" pitchFamily="18" charset="0"/>
              </a:rPr>
              <a:t>Approximately 80% of the world’s energy is produced by fossil fuels</a:t>
            </a:r>
            <a:r>
              <a:rPr lang="en-US" sz="2400" dirty="0" smtClean="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World demand for oil (according to UN reports) rose from 436 million </a:t>
            </a:r>
            <a:r>
              <a:rPr lang="en-US" sz="2400" dirty="0" err="1">
                <a:latin typeface="Times New Roman" pitchFamily="18" charset="0"/>
                <a:cs typeface="Times New Roman" pitchFamily="18" charset="0"/>
              </a:rPr>
              <a:t>tonnes</a:t>
            </a:r>
            <a:r>
              <a:rPr lang="en-US" sz="2400" dirty="0">
                <a:latin typeface="Times New Roman" pitchFamily="18" charset="0"/>
                <a:cs typeface="Times New Roman" pitchFamily="18" charset="0"/>
              </a:rPr>
              <a:t> in 1960 to 2189 million </a:t>
            </a:r>
            <a:r>
              <a:rPr lang="en-US" sz="2400" dirty="0" err="1">
                <a:latin typeface="Times New Roman" pitchFamily="18" charset="0"/>
                <a:cs typeface="Times New Roman" pitchFamily="18" charset="0"/>
              </a:rPr>
              <a:t>tonnes</a:t>
            </a:r>
            <a:r>
              <a:rPr lang="en-US" sz="2400" dirty="0">
                <a:latin typeface="Times New Roman" pitchFamily="18" charset="0"/>
                <a:cs typeface="Times New Roman" pitchFamily="18" charset="0"/>
              </a:rPr>
              <a:t> in 1970 and to 3200 million </a:t>
            </a:r>
            <a:r>
              <a:rPr lang="en-US" sz="2400" dirty="0" err="1">
                <a:latin typeface="Times New Roman" pitchFamily="18" charset="0"/>
                <a:cs typeface="Times New Roman" pitchFamily="18" charset="0"/>
              </a:rPr>
              <a:t>tonnes</a:t>
            </a:r>
            <a:r>
              <a:rPr lang="en-US" sz="2400" dirty="0">
                <a:latin typeface="Times New Roman" pitchFamily="18" charset="0"/>
                <a:cs typeface="Times New Roman" pitchFamily="18" charset="0"/>
              </a:rPr>
              <a:t> in 1999</a:t>
            </a:r>
            <a:r>
              <a:rPr lang="en-US" sz="2400" dirty="0" smtClean="0">
                <a:latin typeface="Times New Roman" pitchFamily="18" charset="0"/>
                <a:cs typeface="Times New Roman" pitchFamily="18" charset="0"/>
              </a:rPr>
              <a:t>. In 2019 the global demand of oil was 100.1 billion barrel per day. </a:t>
            </a:r>
          </a:p>
          <a:p>
            <a:pPr algn="just"/>
            <a:r>
              <a:rPr lang="en-US" sz="2400" dirty="0" smtClean="0">
                <a:latin typeface="Times New Roman" pitchFamily="18" charset="0"/>
                <a:cs typeface="Times New Roman" pitchFamily="18" charset="0"/>
              </a:rPr>
              <a:t>Coal fired thermal power plants generate about  72% of electricity generation I India. </a:t>
            </a:r>
          </a:p>
          <a:p>
            <a:pPr algn="just"/>
            <a:r>
              <a:rPr lang="en-US" sz="2400" dirty="0" smtClean="0">
                <a:latin typeface="Times New Roman" pitchFamily="18" charset="0"/>
                <a:cs typeface="Times New Roman" pitchFamily="18" charset="0"/>
              </a:rPr>
              <a:t>India consumes about 96,62,88693 </a:t>
            </a:r>
            <a:r>
              <a:rPr lang="en-US" sz="2400" dirty="0" err="1" smtClean="0">
                <a:latin typeface="Times New Roman" pitchFamily="18" charset="0"/>
                <a:cs typeface="Times New Roman" pitchFamily="18" charset="0"/>
              </a:rPr>
              <a:t>tonnes</a:t>
            </a:r>
            <a:r>
              <a:rPr lang="en-US" sz="2400" dirty="0" smtClean="0">
                <a:latin typeface="Times New Roman" pitchFamily="18" charset="0"/>
                <a:cs typeface="Times New Roman" pitchFamily="18" charset="0"/>
              </a:rPr>
              <a:t> of coal per year. </a:t>
            </a:r>
          </a:p>
          <a:p>
            <a:pPr algn="just"/>
            <a:endParaRPr lang="en-US" dirty="0" smtClean="0"/>
          </a:p>
          <a:p>
            <a:pPr algn="just"/>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107072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sz="2400" dirty="0" smtClean="0">
                <a:latin typeface="Times New Roman" pitchFamily="18" charset="0"/>
                <a:cs typeface="Times New Roman" pitchFamily="18" charset="0"/>
              </a:rPr>
              <a:t>Total population of India =1.21 billion </a:t>
            </a:r>
          </a:p>
          <a:p>
            <a:pPr algn="just"/>
            <a:r>
              <a:rPr lang="en-US" sz="2400" dirty="0" smtClean="0">
                <a:latin typeface="Times New Roman" pitchFamily="18" charset="0"/>
                <a:cs typeface="Times New Roman" pitchFamily="18" charset="0"/>
              </a:rPr>
              <a:t>Rural population = 70% of total</a:t>
            </a:r>
          </a:p>
          <a:p>
            <a:pPr algn="just"/>
            <a:r>
              <a:rPr lang="en-US" sz="2400" dirty="0" smtClean="0">
                <a:latin typeface="Times New Roman" pitchFamily="18" charset="0"/>
                <a:cs typeface="Times New Roman" pitchFamily="18" charset="0"/>
              </a:rPr>
              <a:t>396 million of the rural population do not have access to electricity. </a:t>
            </a:r>
          </a:p>
          <a:p>
            <a:pPr algn="just"/>
            <a:r>
              <a:rPr lang="en-US" sz="2400" dirty="0" smtClean="0">
                <a:latin typeface="Times New Roman" pitchFamily="18" charset="0"/>
                <a:cs typeface="Times New Roman" pitchFamily="18" charset="0"/>
              </a:rPr>
              <a:t>592 million population still used firewood for cooking. </a:t>
            </a:r>
          </a:p>
          <a:p>
            <a:pPr algn="just"/>
            <a:r>
              <a:rPr lang="en-US" sz="2400" dirty="0" smtClean="0">
                <a:latin typeface="Times New Roman" pitchFamily="18" charset="0"/>
                <a:cs typeface="Times New Roman" pitchFamily="18" charset="0"/>
              </a:rPr>
              <a:t>Majority of the rural people dependent on non commercial energy resources. </a:t>
            </a:r>
          </a:p>
          <a:p>
            <a:pPr algn="just"/>
            <a:r>
              <a:rPr lang="en-US" sz="2400" dirty="0" smtClean="0">
                <a:latin typeface="Times New Roman" pitchFamily="18" charset="0"/>
                <a:cs typeface="Times New Roman" pitchFamily="18" charset="0"/>
              </a:rPr>
              <a:t>80 % of the total population still relies combustion of biomass to accomplish the cooking fuel requirements. </a:t>
            </a:r>
          </a:p>
          <a:p>
            <a:pPr algn="just"/>
            <a:r>
              <a:rPr lang="en-US" sz="2400" dirty="0" smtClean="0">
                <a:latin typeface="Times New Roman" pitchFamily="18" charset="0"/>
                <a:cs typeface="Times New Roman" pitchFamily="18" charset="0"/>
              </a:rPr>
              <a:t>Combustion of biomass causes indoor air pollution which caused 488200 deaths in 2004. </a:t>
            </a:r>
          </a:p>
        </p:txBody>
      </p:sp>
    </p:spTree>
    <p:extLst>
      <p:ext uri="{BB962C8B-B14F-4D97-AF65-F5344CB8AC3E}">
        <p14:creationId xmlns:p14="http://schemas.microsoft.com/office/powerpoint/2010/main" val="4155435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642" y="621030"/>
            <a:ext cx="3124200" cy="2479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974" y="621030"/>
            <a:ext cx="3369066" cy="2213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954" y="3352800"/>
            <a:ext cx="4219575" cy="2740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352800"/>
            <a:ext cx="3505200" cy="249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429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latin typeface="Times New Roman" panose="02020603050405020304" pitchFamily="18" charset="0"/>
                <a:cs typeface="Times New Roman" panose="02020603050405020304" pitchFamily="18" charset="0"/>
              </a:rPr>
              <a:t>Conventional energy and atmospheric pollution </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90" y="1905000"/>
            <a:ext cx="4724400" cy="4525963"/>
          </a:xfrm>
        </p:spPr>
        <p:txBody>
          <a:bodyPr>
            <a:normAutofit/>
          </a:bodyPr>
          <a:lstStyle/>
          <a:p>
            <a:pPr algn="just"/>
            <a:r>
              <a:rPr lang="en-US" sz="2400" dirty="0">
                <a:latin typeface="Times New Roman" panose="02020603050405020304" pitchFamily="18" charset="0"/>
                <a:cs typeface="Times New Roman" panose="02020603050405020304" pitchFamily="18" charset="0"/>
              </a:rPr>
              <a:t>A new study has found that air pollution from fossil fuels is </a:t>
            </a:r>
            <a:r>
              <a:rPr lang="en-US" sz="2400" b="1" dirty="0">
                <a:latin typeface="Times New Roman" panose="02020603050405020304" pitchFamily="18" charset="0"/>
                <a:cs typeface="Times New Roman" panose="02020603050405020304" pitchFamily="18" charset="0"/>
              </a:rPr>
              <a:t>responsible for nearly one in every five deaths </a:t>
            </a:r>
            <a:r>
              <a:rPr lang="en-US" sz="2400" b="1" dirty="0" smtClean="0">
                <a:latin typeface="Times New Roman" panose="02020603050405020304" pitchFamily="18" charset="0"/>
                <a:cs typeface="Times New Roman" panose="02020603050405020304" pitchFamily="18" charset="0"/>
              </a:rPr>
              <a:t>worldwide. </a:t>
            </a:r>
          </a:p>
          <a:p>
            <a:pPr algn="just"/>
            <a:r>
              <a:rPr lang="en-US" sz="2400" dirty="0">
                <a:latin typeface="Times New Roman" panose="02020603050405020304" pitchFamily="18" charset="0"/>
                <a:cs typeface="Times New Roman" panose="02020603050405020304" pitchFamily="18" charset="0"/>
              </a:rPr>
              <a:t>According to the research, exposure to fine particulate matter, or PM 2.5, from burning fossil fuels was responsible for about 8.7 million deaths globally in 2018</a:t>
            </a:r>
            <a:r>
              <a:rPr lang="en-US" sz="2400" dirty="0" smtClean="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053590"/>
            <a:ext cx="4267200" cy="4249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8663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Times New Roman" pitchFamily="18" charset="0"/>
                <a:cs typeface="Times New Roman" pitchFamily="18" charset="0"/>
              </a:rPr>
              <a:t>Renewable energy </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678363"/>
          </a:xfrm>
        </p:spPr>
        <p:txBody>
          <a:bodyPr>
            <a:normAutofit/>
          </a:bodyPr>
          <a:lstStyle/>
          <a:p>
            <a:pPr algn="just"/>
            <a:r>
              <a:rPr lang="en-US" sz="2800" dirty="0" smtClean="0">
                <a:latin typeface="Times New Roman" pitchFamily="18" charset="0"/>
                <a:cs typeface="Times New Roman" pitchFamily="18" charset="0"/>
              </a:rPr>
              <a:t>India has huge potential for generation of renewable energy. </a:t>
            </a:r>
          </a:p>
          <a:p>
            <a:pPr algn="just"/>
            <a:r>
              <a:rPr lang="en-US" sz="2800" dirty="0">
                <a:latin typeface="Times New Roman" pitchFamily="18" charset="0"/>
                <a:cs typeface="Times New Roman" pitchFamily="18" charset="0"/>
              </a:rPr>
              <a:t>the total installed capacity of grid connected renewable energy is 23.12 GW. </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Amongst </a:t>
            </a:r>
            <a:r>
              <a:rPr lang="en-US" sz="2800" dirty="0">
                <a:latin typeface="Times New Roman" pitchFamily="18" charset="0"/>
                <a:cs typeface="Times New Roman" pitchFamily="18" charset="0"/>
              </a:rPr>
              <a:t>this, the biggest chunk is from wind power, which stands at around 16, 000 MW. The wind energy sector is continuously increasing and around 2100 MW of wind power was added last year and is expected to continue because of the continued government supported schemes in this sector</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3882965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newables share in Ind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7543800" cy="58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045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a:latin typeface="Times New Roman" pitchFamily="18" charset="0"/>
                <a:cs typeface="Times New Roman" pitchFamily="18" charset="0"/>
              </a:rPr>
              <a:t>Solar Energy</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fontScale="92500"/>
          </a:bodyPr>
          <a:lstStyle/>
          <a:p>
            <a:pPr algn="just"/>
            <a:r>
              <a:rPr lang="en-US" sz="2400" dirty="0">
                <a:latin typeface="Times New Roman" pitchFamily="18" charset="0"/>
                <a:cs typeface="Times New Roman" pitchFamily="18" charset="0"/>
              </a:rPr>
              <a:t>Solar energy is radiant light and heat from the Sun that is harnessed using a range of ever-evolving technologies such as solar heating, </a:t>
            </a:r>
            <a:r>
              <a:rPr lang="en-US" sz="2400" dirty="0" err="1">
                <a:latin typeface="Times New Roman" pitchFamily="18" charset="0"/>
                <a:cs typeface="Times New Roman" pitchFamily="18" charset="0"/>
              </a:rPr>
              <a:t>photovoltaics</a:t>
            </a:r>
            <a:r>
              <a:rPr lang="en-US" sz="2400" dirty="0">
                <a:latin typeface="Times New Roman" pitchFamily="18" charset="0"/>
                <a:cs typeface="Times New Roman" pitchFamily="18" charset="0"/>
              </a:rPr>
              <a:t>, solar thermal energy, solar architecture, molten salt power plants and artificial photosynthesis. </a:t>
            </a:r>
            <a:r>
              <a:rPr lang="en-US" sz="2400" dirty="0" smtClean="0">
                <a:latin typeface="Times New Roman" pitchFamily="18" charset="0"/>
                <a:cs typeface="Times New Roman" pitchFamily="18" charset="0"/>
              </a:rPr>
              <a:t> </a:t>
            </a:r>
          </a:p>
          <a:p>
            <a:pPr algn="just"/>
            <a:r>
              <a:rPr lang="en-US" sz="2400" dirty="0">
                <a:latin typeface="Times New Roman" pitchFamily="18" charset="0"/>
                <a:cs typeface="Times New Roman" pitchFamily="18" charset="0"/>
              </a:rPr>
              <a:t>India has high Solar Insolation levels with about 300 clear sunny days –most parts of the country receive 4-7 Kwh/m²/day with about 1500-2000 sunshine hours per-week (depending upon location ) , which is far more than current total energy consumption </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Ministry of New and Renewable energy (MNRE), Government of India estimates solar potential at over 10000 MW. States on West part of India such as Rajasthan and </a:t>
            </a:r>
            <a:r>
              <a:rPr lang="en-US" sz="2400" dirty="0" err="1">
                <a:latin typeface="Times New Roman" pitchFamily="18" charset="0"/>
                <a:cs typeface="Times New Roman" pitchFamily="18" charset="0"/>
              </a:rPr>
              <a:t>Gujrat</a:t>
            </a:r>
            <a:r>
              <a:rPr lang="en-US" sz="2400" dirty="0">
                <a:latin typeface="Times New Roman" pitchFamily="18" charset="0"/>
                <a:cs typeface="Times New Roman" pitchFamily="18" charset="0"/>
              </a:rPr>
              <a:t> have the highest potential</a:t>
            </a:r>
            <a:r>
              <a:rPr lang="en-US" sz="2400" dirty="0" smtClean="0">
                <a:latin typeface="Times New Roman" pitchFamily="18" charset="0"/>
                <a:cs typeface="Times New Roman" pitchFamily="18" charset="0"/>
              </a:rPr>
              <a:t>. Parts </a:t>
            </a:r>
            <a:r>
              <a:rPr lang="en-US" sz="2400" dirty="0">
                <a:latin typeface="Times New Roman" pitchFamily="18" charset="0"/>
                <a:cs typeface="Times New Roman" pitchFamily="18" charset="0"/>
              </a:rPr>
              <a:t>of these states have the best solar irradiance in India with 4-7 Kwh/m²/day</a:t>
            </a:r>
            <a:r>
              <a:rPr lang="en-US" sz="2400" dirty="0"/>
              <a:t>.</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0347851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405</TotalTime>
  <Words>444</Words>
  <Application>Microsoft Office PowerPoint</Application>
  <PresentationFormat>On-screen Show (4:3)</PresentationFormat>
  <Paragraphs>57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Energy Resources </vt:lpstr>
      <vt:lpstr>Energy resources </vt:lpstr>
      <vt:lpstr>Growing energy needs </vt:lpstr>
      <vt:lpstr>PowerPoint Presentation</vt:lpstr>
      <vt:lpstr>PowerPoint Presentation</vt:lpstr>
      <vt:lpstr>Conventional energy and atmospheric pollution </vt:lpstr>
      <vt:lpstr>Renewable energy </vt:lpstr>
      <vt:lpstr>PowerPoint Presentation</vt:lpstr>
      <vt:lpstr>Solar Energy </vt:lpstr>
      <vt:lpstr>Wind power </vt:lpstr>
      <vt:lpstr> Hydroelectric power</vt:lpstr>
      <vt:lpstr>Geothermal Energy </vt:lpstr>
      <vt:lpstr>PowerPoint Presentation</vt:lpstr>
      <vt:lpstr>Biomass energy </vt:lpstr>
      <vt:lpstr>Biomass to energy conversion </vt:lpstr>
      <vt:lpstr>Tidal energy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Renewable and Non renewable resources L05 </dc:title>
  <dc:creator>linovo</dc:creator>
  <cp:lastModifiedBy>linovo</cp:lastModifiedBy>
  <cp:revision>22</cp:revision>
  <dcterms:created xsi:type="dcterms:W3CDTF">2006-08-16T00:00:00Z</dcterms:created>
  <dcterms:modified xsi:type="dcterms:W3CDTF">2021-08-09T07:37:01Z</dcterms:modified>
</cp:coreProperties>
</file>