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ECE9C6"/>
                </a:solidFill>
              </a:rPr>
              <a:pPr/>
              <a:t>8/4/2021</a:t>
            </a:fld>
            <a:endParaRPr lang="en-US">
              <a:solidFill>
                <a:srgbClr val="ECE9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ECE9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ECE9C6"/>
                </a:solidFill>
              </a:rPr>
              <a:pPr/>
              <a:t>‹#›</a:t>
            </a:fld>
            <a:endParaRPr lang="en-US">
              <a:solidFill>
                <a:srgbClr val="ECE9C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rgbClr val="ECE9C6">
                        <a:alpha val="60000"/>
                      </a:srgbClr>
                    </a:solidFill>
                  </a:ln>
                  <a:solidFill>
                    <a:srgbClr val="ECE9C6">
                      <a:lumMod val="90000"/>
                    </a:srgb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rgbClr val="ECE9C6">
                      <a:alpha val="60000"/>
                    </a:srgbClr>
                  </a:solidFill>
                </a:ln>
                <a:solidFill>
                  <a:srgbClr val="ECE9C6">
                    <a:lumMod val="90000"/>
                  </a:srgb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2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895D1D"/>
                </a:solidFill>
              </a:rPr>
              <a:pPr/>
              <a:t>8/4/2021</a:t>
            </a:fld>
            <a:endParaRPr 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895D1D"/>
                </a:solidFill>
              </a:rPr>
              <a:pPr/>
              <a:t>‹#›</a:t>
            </a:fld>
            <a:endParaRPr lang="en-US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1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895D1D"/>
                </a:solidFill>
              </a:rPr>
              <a:pPr/>
              <a:t>8/4/2021</a:t>
            </a:fld>
            <a:endParaRPr 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895D1D"/>
                </a:solidFill>
              </a:rPr>
              <a:pPr/>
              <a:t>‹#›</a:t>
            </a:fld>
            <a:endParaRPr lang="en-US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33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895D1D"/>
                </a:solidFill>
              </a:rPr>
              <a:pPr/>
              <a:t>8/4/2021</a:t>
            </a:fld>
            <a:endParaRPr 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895D1D"/>
                </a:solidFill>
              </a:rPr>
              <a:pPr/>
              <a:t>‹#›</a:t>
            </a:fld>
            <a:endParaRPr lang="en-US">
              <a:solidFill>
                <a:srgbClr val="895D1D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09555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895D1D"/>
                </a:solidFill>
              </a:rPr>
              <a:pPr/>
              <a:t>8/4/2021</a:t>
            </a:fld>
            <a:endParaRPr 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895D1D"/>
                </a:solidFill>
              </a:rPr>
              <a:pPr/>
              <a:t>‹#›</a:t>
            </a:fld>
            <a:endParaRPr 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0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895D1D"/>
                </a:solidFill>
              </a:rPr>
              <a:pPr/>
              <a:t>8/4/2021</a:t>
            </a:fld>
            <a:endParaRPr lang="en-US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895D1D"/>
                </a:solidFill>
              </a:rPr>
              <a:pPr/>
              <a:t>‹#›</a:t>
            </a:fld>
            <a:endParaRPr lang="en-US">
              <a:solidFill>
                <a:srgbClr val="895D1D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3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895D1D"/>
                </a:solidFill>
              </a:rPr>
              <a:pPr/>
              <a:t>8/4/2021</a:t>
            </a:fld>
            <a:endParaRPr lang="en-US">
              <a:solidFill>
                <a:srgbClr val="895D1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95D1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895D1D"/>
                </a:solidFill>
              </a:rPr>
              <a:pPr/>
              <a:t>‹#›</a:t>
            </a:fld>
            <a:endParaRPr lang="en-US">
              <a:solidFill>
                <a:srgbClr val="895D1D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134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895D1D"/>
                </a:solidFill>
              </a:rPr>
              <a:pPr/>
              <a:t>8/4/2021</a:t>
            </a:fld>
            <a:endParaRPr lang="en-US">
              <a:solidFill>
                <a:srgbClr val="895D1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95D1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895D1D"/>
                </a:solidFill>
              </a:rPr>
              <a:pPr/>
              <a:t>‹#›</a:t>
            </a:fld>
            <a:endParaRPr lang="en-US">
              <a:solidFill>
                <a:srgbClr val="895D1D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rgbClr val="895D1D">
                    <a:lumMod val="60000"/>
                    <a:lumOff val="40000"/>
                  </a:srgb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5464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895D1D"/>
                </a:solidFill>
              </a:rPr>
              <a:pPr/>
              <a:t>8/4/2021</a:t>
            </a:fld>
            <a:endParaRPr lang="en-US">
              <a:solidFill>
                <a:srgbClr val="895D1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95D1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895D1D"/>
                </a:solidFill>
              </a:rPr>
              <a:pPr/>
              <a:t>‹#›</a:t>
            </a:fld>
            <a:endParaRPr 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58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895D1D"/>
                </a:solidFill>
              </a:rPr>
              <a:pPr/>
              <a:t>8/4/2021</a:t>
            </a:fld>
            <a:endParaRPr lang="en-US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895D1D"/>
                </a:solidFill>
              </a:rPr>
              <a:pPr/>
              <a:t>‹#›</a:t>
            </a:fld>
            <a:endParaRPr 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78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895D1D"/>
                </a:solidFill>
              </a:rPr>
              <a:pPr/>
              <a:t>8/4/2021</a:t>
            </a:fld>
            <a:endParaRPr lang="en-US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895D1D"/>
                </a:solidFill>
              </a:rPr>
              <a:pPr/>
              <a:t>‹#›</a:t>
            </a:fld>
            <a:endParaRPr 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49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895D1D"/>
                </a:solidFill>
              </a:rPr>
              <a:pPr/>
              <a:t>8/4/2021</a:t>
            </a:fld>
            <a:endParaRPr lang="en-US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895D1D"/>
                </a:solidFill>
              </a:rPr>
              <a:pPr/>
              <a:t>‹#›</a:t>
            </a:fld>
            <a:endParaRPr lang="en-US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29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609600"/>
            <a:ext cx="6777318" cy="21336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Natural Resources: Introduction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Dr. Vinayak Vandan Pathak </a:t>
            </a:r>
          </a:p>
          <a:p>
            <a:r>
              <a:rPr lang="en-US" dirty="0" smtClean="0"/>
              <a:t>Assistant Professor </a:t>
            </a:r>
          </a:p>
          <a:p>
            <a:r>
              <a:rPr lang="en-US" dirty="0" smtClean="0"/>
              <a:t>Department of Chemistry </a:t>
            </a:r>
          </a:p>
          <a:p>
            <a:r>
              <a:rPr lang="en-US" dirty="0" err="1" smtClean="0"/>
              <a:t>Manav</a:t>
            </a:r>
            <a:r>
              <a:rPr lang="en-US" dirty="0" smtClean="0"/>
              <a:t> </a:t>
            </a:r>
            <a:r>
              <a:rPr lang="en-US" dirty="0" err="1" smtClean="0"/>
              <a:t>Rachna</a:t>
            </a:r>
            <a:r>
              <a:rPr lang="en-US" dirty="0" smtClean="0"/>
              <a:t> University, Faridabad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83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1" y="2248347"/>
            <a:ext cx="8382000" cy="415245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Minimum per capita energy requirement of a human is about 2000 kcal. </a:t>
            </a:r>
          </a:p>
          <a:p>
            <a:r>
              <a:rPr lang="en-US" sz="1800" dirty="0" smtClean="0"/>
              <a:t>Basic energy needs involve energy for cooking, lighting, heating etc. </a:t>
            </a:r>
          </a:p>
          <a:p>
            <a:r>
              <a:rPr lang="en-US" sz="1800" dirty="0" smtClean="0"/>
              <a:t>Industrial revolution has brought significant changes in energy requirements. </a:t>
            </a:r>
          </a:p>
          <a:p>
            <a:r>
              <a:rPr lang="en-US" sz="1800" dirty="0" smtClean="0"/>
              <a:t>Now the per capita energy consumption has increased up to 100 times in technologically advanced countries. </a:t>
            </a:r>
          </a:p>
          <a:p>
            <a:r>
              <a:rPr lang="en-US" sz="1800" dirty="0" smtClean="0"/>
              <a:t>Global energy consumption has increased rapidly since fossil came in to wide use. </a:t>
            </a:r>
          </a:p>
          <a:p>
            <a:r>
              <a:rPr lang="en-US" sz="1800" dirty="0" smtClean="0"/>
              <a:t>Per capita energy consumption is not equal throughout the globe, it is higher in advanced western countries. </a:t>
            </a:r>
          </a:p>
          <a:p>
            <a:r>
              <a:rPr lang="en-US" sz="1800" dirty="0" smtClean="0"/>
              <a:t>Only 20% of the world’s people consume about two third of the total energy produced by man while rest of the population has to live with only one third of the energy supply. 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RESOURCES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2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the energy sources which are in practice since log time and become a convention. </a:t>
            </a:r>
          </a:p>
          <a:p>
            <a:pPr marL="0" indent="0">
              <a:buNone/>
            </a:pPr>
            <a:r>
              <a:rPr lang="en-US" dirty="0" smtClean="0"/>
              <a:t>Conventional energy sources are:</a:t>
            </a:r>
          </a:p>
          <a:p>
            <a:pPr marL="0" indent="0">
              <a:buNone/>
            </a:pPr>
            <a:r>
              <a:rPr lang="en-US" dirty="0" smtClean="0"/>
              <a:t>Biomass or dried organic matter </a:t>
            </a:r>
          </a:p>
          <a:p>
            <a:pPr marL="0" indent="0">
              <a:buNone/>
            </a:pPr>
            <a:r>
              <a:rPr lang="en-US" dirty="0" smtClean="0"/>
              <a:t>Fossil fuels Hydro power </a:t>
            </a:r>
          </a:p>
          <a:p>
            <a:pPr marL="0" indent="0">
              <a:buNone/>
            </a:pPr>
            <a:r>
              <a:rPr lang="en-US" dirty="0" smtClean="0"/>
              <a:t>Nuclear energy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Conventional sources of energy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3267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Anything which is useful to human or can be transformed into a useful product is referred as a resource. </a:t>
            </a:r>
          </a:p>
          <a:p>
            <a:r>
              <a:rPr lang="en-US" dirty="0" smtClean="0"/>
              <a:t>A natural resource is the resource obtained from nature. Natural resource forms basics of the entire life on this planet  . We can classify natural resource as: 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(1) Biotic Resource (2) Abiotic resource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Resource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5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9247" y="2209799"/>
            <a:ext cx="7745505" cy="39163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It is the resource that is directly or indirectly derived from photosynthetic activity of green plants. </a:t>
            </a:r>
          </a:p>
          <a:p>
            <a:r>
              <a:rPr lang="en-US" dirty="0" smtClean="0"/>
              <a:t>For example : Food, fruits, Wood, fiber, ilk and other animal derived products. </a:t>
            </a:r>
          </a:p>
          <a:p>
            <a:r>
              <a:rPr lang="en-US" dirty="0" smtClean="0"/>
              <a:t>Biotic resources are also important for economic point of view as they offer various application in medicinal, cosmetic, </a:t>
            </a:r>
            <a:r>
              <a:rPr lang="en-US" dirty="0" err="1" smtClean="0"/>
              <a:t>nutraceutical</a:t>
            </a:r>
            <a:r>
              <a:rPr lang="en-US" dirty="0" smtClean="0"/>
              <a:t> and other industrial sector.</a:t>
            </a:r>
          </a:p>
          <a:p>
            <a:r>
              <a:rPr lang="en-US" dirty="0" smtClean="0"/>
              <a:t>Fossil fuels are also a part of biotic component as they were derived from photosynthetic activity directly or indirectly.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838200"/>
          </a:xfrm>
        </p:spPr>
        <p:txBody>
          <a:bodyPr/>
          <a:lstStyle/>
          <a:p>
            <a:r>
              <a:rPr lang="en-US" dirty="0" smtClean="0"/>
              <a:t>Biotic </a:t>
            </a:r>
            <a:r>
              <a:rPr lang="en-US" sz="4400" dirty="0" smtClean="0"/>
              <a:t>resource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2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Abiotic resources are  other than biotic resources and equally important  for the sustenance of life. </a:t>
            </a:r>
          </a:p>
          <a:p>
            <a:r>
              <a:rPr lang="en-US" dirty="0" smtClean="0"/>
              <a:t>These resources  involve minerals, metals and other valuable substance which are non living in origin. </a:t>
            </a:r>
          </a:p>
          <a:p>
            <a:r>
              <a:rPr lang="en-US" dirty="0" smtClean="0"/>
              <a:t> Abiotic resources plays significant role in nutrient recycling, supply valuable substances of economic importance.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Abiotic Resource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51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Renewable resources </a:t>
            </a:r>
            <a:r>
              <a:rPr lang="en-US" dirty="0" smtClean="0"/>
              <a:t>are those resources which can be regenerated or regained in short duration.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Non-renewable resources </a:t>
            </a:r>
            <a:r>
              <a:rPr lang="en-US" dirty="0" smtClean="0"/>
              <a:t>can not be regenerated and their quantities are limited in ecosystem. </a:t>
            </a:r>
          </a:p>
          <a:p>
            <a:r>
              <a:rPr lang="en-US" dirty="0" smtClean="0"/>
              <a:t>Our high grade mineral deposits and deposits of fossil fuels are non renewable resources. </a:t>
            </a:r>
          </a:p>
          <a:p>
            <a:r>
              <a:rPr lang="en-US" dirty="0" smtClean="0"/>
              <a:t>Wood fiber, fodder, fruits , vegetables, meat, milk products and products derived from plants and animals are  considered as renewable resource.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Renewable and Non-Renewable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8382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8229600" cy="552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883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57200"/>
            <a:ext cx="701992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096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Limitations of Renewable and Non Renewable resources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57400"/>
            <a:ext cx="3803904" cy="44958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Renewable </a:t>
            </a:r>
          </a:p>
          <a:p>
            <a:pPr algn="just"/>
            <a:r>
              <a:rPr lang="en-US" sz="1800" dirty="0" smtClean="0"/>
              <a:t>Growing more and more from same crop involves expensive  use of fertilizer, energy inputs, irrigations and high yielding varieties. </a:t>
            </a:r>
          </a:p>
          <a:p>
            <a:pPr algn="just"/>
            <a:r>
              <a:rPr lang="en-US" sz="1800" dirty="0" smtClean="0"/>
              <a:t>Global livestock and fisheries resources can also not be expanded beyond certain limits. </a:t>
            </a:r>
          </a:p>
          <a:p>
            <a:pPr algn="just"/>
            <a:r>
              <a:rPr lang="en-US" sz="1800" dirty="0" smtClean="0"/>
              <a:t>Products of forestry and wild life too cannot be extended indefinitely. </a:t>
            </a:r>
          </a:p>
          <a:p>
            <a:pPr algn="just"/>
            <a:r>
              <a:rPr lang="en-US" sz="1800" dirty="0" smtClean="0"/>
              <a:t>It is only up to a limited extent that resources of biosphere can be safely exploited. 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645151" y="2133600"/>
            <a:ext cx="3803904" cy="4191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 smtClean="0"/>
              <a:t>Non-renewable</a:t>
            </a:r>
          </a:p>
          <a:p>
            <a:pPr algn="just"/>
            <a:r>
              <a:rPr lang="en-US" sz="1800" dirty="0" smtClean="0"/>
              <a:t>Most of our mineral deposits and   deposits of fossil fuels are non-renewables in nature. </a:t>
            </a:r>
          </a:p>
          <a:p>
            <a:pPr algn="just"/>
            <a:r>
              <a:rPr lang="en-US" sz="1800" dirty="0" smtClean="0"/>
              <a:t>Long period of geological and biological activity have collected these materials to form concentrated deposits. </a:t>
            </a:r>
          </a:p>
          <a:p>
            <a:pPr algn="just"/>
            <a:r>
              <a:rPr lang="en-US" sz="1800" dirty="0" smtClean="0"/>
              <a:t>Consumption faster than there regeneration shall exhaust them at some point of time.</a:t>
            </a:r>
          </a:p>
          <a:p>
            <a:pPr algn="just"/>
            <a:r>
              <a:rPr lang="en-US" sz="1800" dirty="0" smtClean="0"/>
              <a:t>Non renewable resources can not be duplicated within the human scale of time. 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835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2133601"/>
            <a:ext cx="8305799" cy="4343400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FOOD RESOURCES </a:t>
            </a:r>
          </a:p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LAND RESOURCES </a:t>
            </a:r>
          </a:p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WATER RESOURCES </a:t>
            </a:r>
          </a:p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ENERGY RESOURCES </a:t>
            </a:r>
          </a:p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MINERAL RESOURCES </a:t>
            </a:r>
          </a:p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FORESTS AND WILD LIFE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Basic human requirement 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866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598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Hardcover</vt:lpstr>
      <vt:lpstr>Natural Resources: Introduction </vt:lpstr>
      <vt:lpstr>Natural Resource </vt:lpstr>
      <vt:lpstr>Biotic resource </vt:lpstr>
      <vt:lpstr>Abiotic Resource </vt:lpstr>
      <vt:lpstr>Renewable and Non-Renewable </vt:lpstr>
      <vt:lpstr>PowerPoint Presentation</vt:lpstr>
      <vt:lpstr>PowerPoint Presentation</vt:lpstr>
      <vt:lpstr>Limitations of Renewable and Non Renewable resources </vt:lpstr>
      <vt:lpstr>Basic human requirement </vt:lpstr>
      <vt:lpstr>ENERGY RESOURCES </vt:lpstr>
      <vt:lpstr>Conventional sources of energy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2: Renewable and Non-renewable resources: L 04</dc:title>
  <dc:creator>linovo</dc:creator>
  <cp:lastModifiedBy>linovo</cp:lastModifiedBy>
  <cp:revision>17</cp:revision>
  <dcterms:created xsi:type="dcterms:W3CDTF">2006-08-16T00:00:00Z</dcterms:created>
  <dcterms:modified xsi:type="dcterms:W3CDTF">2021-08-04T08:15:44Z</dcterms:modified>
</cp:coreProperties>
</file>