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7/26/2021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7/26/2021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7/26/2021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7/26/2021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rmAutofit fontScale="90000"/>
          </a:bodyPr>
          <a:lstStyle/>
          <a:p>
            <a:r>
              <a:rPr lang="en-IN" b="1" dirty="0"/>
              <a:t>Unit 1: Multidisciplinary Nature of Environmental </a:t>
            </a:r>
            <a:r>
              <a:rPr lang="en-IN" b="1" dirty="0" smtClean="0"/>
              <a:t>Studies : L01</a:t>
            </a:r>
            <a:r>
              <a:rPr lang="en-US" dirty="0"/>
              <a:t/>
            </a:r>
            <a:br>
              <a:rPr lang="en-US" dirty="0"/>
            </a:br>
            <a:endParaRPr lang="en-US" dirty="0"/>
          </a:p>
        </p:txBody>
      </p:sp>
      <p:sp>
        <p:nvSpPr>
          <p:cNvPr id="3" name="Subtitle 2"/>
          <p:cNvSpPr>
            <a:spLocks noGrp="1"/>
          </p:cNvSpPr>
          <p:nvPr>
            <p:ph type="subTitle" idx="1"/>
          </p:nvPr>
        </p:nvSpPr>
        <p:spPr>
          <a:xfrm>
            <a:off x="1219200" y="4191000"/>
            <a:ext cx="7162800" cy="1969770"/>
          </a:xfrm>
        </p:spPr>
        <p:txBody>
          <a:bodyPr>
            <a:normAutofit/>
          </a:bodyPr>
          <a:lstStyle/>
          <a:p>
            <a:pPr algn="ctr"/>
            <a:r>
              <a:rPr lang="en-US" b="1" dirty="0" smtClean="0"/>
              <a:t>Dr. </a:t>
            </a:r>
            <a:r>
              <a:rPr lang="en-US" b="1" dirty="0" err="1" smtClean="0"/>
              <a:t>Vinayak</a:t>
            </a:r>
            <a:r>
              <a:rPr lang="en-US" b="1" dirty="0" smtClean="0"/>
              <a:t> V. </a:t>
            </a:r>
            <a:r>
              <a:rPr lang="en-US" b="1" dirty="0" err="1" smtClean="0"/>
              <a:t>Pathak</a:t>
            </a:r>
            <a:r>
              <a:rPr lang="en-US" b="1" dirty="0" smtClean="0"/>
              <a:t> </a:t>
            </a:r>
          </a:p>
          <a:p>
            <a:pPr algn="ctr"/>
            <a:r>
              <a:rPr lang="en-US" b="1" dirty="0" smtClean="0"/>
              <a:t>Assistant Professor </a:t>
            </a:r>
          </a:p>
          <a:p>
            <a:pPr algn="ctr"/>
            <a:r>
              <a:rPr lang="en-US" b="1" dirty="0" smtClean="0"/>
              <a:t>Department of Chemistry </a:t>
            </a:r>
          </a:p>
          <a:p>
            <a:pPr algn="ctr"/>
            <a:r>
              <a:rPr lang="en-US" b="1" dirty="0" err="1" smtClean="0"/>
              <a:t>Manav</a:t>
            </a:r>
            <a:r>
              <a:rPr lang="en-US" b="1" dirty="0" smtClean="0"/>
              <a:t>  </a:t>
            </a:r>
            <a:r>
              <a:rPr lang="en-US" b="1" dirty="0" err="1" smtClean="0"/>
              <a:t>Rachna</a:t>
            </a:r>
            <a:r>
              <a:rPr lang="en-US" b="1" dirty="0" smtClean="0"/>
              <a:t> University, Faridabad </a:t>
            </a:r>
            <a:endParaRPr lang="en-US" b="1" dirty="0"/>
          </a:p>
        </p:txBody>
      </p:sp>
    </p:spTree>
    <p:extLst>
      <p:ext uri="{BB962C8B-B14F-4D97-AF65-F5344CB8AC3E}">
        <p14:creationId xmlns:p14="http://schemas.microsoft.com/office/powerpoint/2010/main" val="396394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pPr algn="ctr"/>
            <a:r>
              <a:rPr lang="en-US" b="1" dirty="0" smtClean="0">
                <a:latin typeface="Times New Roman" pitchFamily="18" charset="0"/>
                <a:cs typeface="Times New Roman" pitchFamily="18" charset="0"/>
              </a:rPr>
              <a:t>What is Environmental science ?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7924800" cy="4593336"/>
          </a:xfrm>
        </p:spPr>
        <p:txBody>
          <a:bodyPr>
            <a:normAutofit/>
          </a:bodyPr>
          <a:lstStyle/>
          <a:p>
            <a:pPr algn="just"/>
            <a:r>
              <a:rPr lang="en-US" sz="1800" dirty="0" smtClean="0">
                <a:latin typeface="Times New Roman" pitchFamily="18" charset="0"/>
                <a:cs typeface="Times New Roman" pitchFamily="18" charset="0"/>
              </a:rPr>
              <a:t>Environmental science incorporate the study of the effects of natural and unnatural process, and of interaction of the physical components of the surrounding. </a:t>
            </a:r>
          </a:p>
          <a:p>
            <a:pPr algn="just"/>
            <a:r>
              <a:rPr lang="en-US" sz="1800" b="1" dirty="0"/>
              <a:t>Boring</a:t>
            </a:r>
            <a:r>
              <a:rPr lang="en-US" sz="1800" dirty="0"/>
              <a:t>: ‘A person’s environment consists of the sum total of the stimulation which he receives from his conception until his death</a:t>
            </a:r>
            <a:r>
              <a:rPr lang="en-US" sz="1800" dirty="0" smtClean="0"/>
              <a:t>.</a:t>
            </a:r>
          </a:p>
          <a:p>
            <a:pPr algn="just"/>
            <a:endParaRPr lang="en-US" sz="1800" dirty="0" smtClean="0">
              <a:latin typeface="Times New Roman" pitchFamily="18" charset="0"/>
              <a:cs typeface="Times New Roman" pitchFamily="18" charset="0"/>
            </a:endParaRPr>
          </a:p>
          <a:p>
            <a:pPr algn="just"/>
            <a:r>
              <a:rPr lang="en-US" sz="1800" b="1" dirty="0"/>
              <a:t>Douglas and Holland</a:t>
            </a:r>
            <a:r>
              <a:rPr lang="en-US" sz="1800" dirty="0"/>
              <a:t>: ‘The term environment is used to describe, in the aggregate, all the external forces, influences and conditions, which affect the life, </a:t>
            </a:r>
            <a:r>
              <a:rPr lang="en-US" sz="1800" dirty="0" smtClean="0"/>
              <a:t>nature, </a:t>
            </a:r>
            <a:r>
              <a:rPr lang="en-US" sz="1800" dirty="0" err="1" smtClean="0"/>
              <a:t>behaviour</a:t>
            </a:r>
            <a:r>
              <a:rPr lang="en-US" sz="1800" dirty="0" smtClean="0"/>
              <a:t> </a:t>
            </a:r>
            <a:r>
              <a:rPr lang="en-US" sz="1800" dirty="0"/>
              <a:t>and the growth, development and maturity of living organisms</a:t>
            </a:r>
            <a:r>
              <a:rPr lang="en-US" sz="1800" dirty="0" smtClean="0"/>
              <a:t>.’</a:t>
            </a:r>
          </a:p>
          <a:p>
            <a:pPr marL="109728"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Environmental science is a multi-disciplinary science, that involves study of various subjects such as chemistry, physics, biology, agriculture, social science and other subject. It involves the study of source and impact of pollutants in air, water and soil on health of human and other living organisms.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0892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fontScale="90000"/>
          </a:bodyPr>
          <a:lstStyle/>
          <a:p>
            <a:pPr algn="ctr"/>
            <a:r>
              <a:rPr lang="en-US" b="1" dirty="0" smtClean="0">
                <a:latin typeface="Times New Roman" pitchFamily="18" charset="0"/>
                <a:cs typeface="Times New Roman" pitchFamily="18" charset="0"/>
              </a:rPr>
              <a:t>Need to study Environmental Science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74336"/>
          </a:xfrm>
        </p:spPr>
        <p:txBody>
          <a:bodyPr/>
          <a:lstStyle/>
          <a:p>
            <a:r>
              <a:rPr lang="en-US" dirty="0" smtClean="0"/>
              <a:t>To find out the solution of various environmental issues. </a:t>
            </a:r>
          </a:p>
          <a:p>
            <a:r>
              <a:rPr lang="en-US" dirty="0" smtClean="0"/>
              <a:t>To increase the awareness for environmental conservation. </a:t>
            </a:r>
          </a:p>
          <a:p>
            <a:r>
              <a:rPr lang="en-US" dirty="0" smtClean="0"/>
              <a:t>To protect our natural resources and to promote their optimal utilization. </a:t>
            </a:r>
          </a:p>
          <a:p>
            <a:r>
              <a:rPr lang="en-US" dirty="0" smtClean="0"/>
              <a:t>To explore alternative solution to overcome the negative impact of conventional technologies. </a:t>
            </a:r>
          </a:p>
          <a:p>
            <a:pPr marL="109728" indent="0">
              <a:buNone/>
            </a:pPr>
            <a:endParaRPr lang="en-US" dirty="0"/>
          </a:p>
        </p:txBody>
      </p:sp>
    </p:spTree>
    <p:extLst>
      <p:ext uri="{BB962C8B-B14F-4D97-AF65-F5344CB8AC3E}">
        <p14:creationId xmlns:p14="http://schemas.microsoft.com/office/powerpoint/2010/main" val="319778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b="1" dirty="0" smtClean="0">
                <a:latin typeface="Times New Roman" pitchFamily="18" charset="0"/>
                <a:cs typeface="Times New Roman" pitchFamily="18" charset="0"/>
              </a:rPr>
              <a:t>Scope of Environmental science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898136"/>
          </a:xfrm>
        </p:spPr>
        <p:txBody>
          <a:bodyPr>
            <a:normAutofit lnSpcReduction="10000"/>
          </a:bodyPr>
          <a:lstStyle/>
          <a:p>
            <a:pPr marL="109728" indent="0">
              <a:buNone/>
            </a:pPr>
            <a:r>
              <a:rPr lang="en-US" b="1" dirty="0" smtClean="0"/>
              <a:t>Atmosphere</a:t>
            </a:r>
            <a:r>
              <a:rPr lang="en-US" b="1" dirty="0"/>
              <a:t>: </a:t>
            </a:r>
            <a:endParaRPr lang="en-US" b="1" dirty="0" smtClean="0"/>
          </a:p>
          <a:p>
            <a:pPr marL="109728" indent="0" algn="just">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atmosphere implies the protective blanket of gases</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surrounding the earth:</a:t>
            </a:r>
          </a:p>
          <a:p>
            <a:pPr marL="109728" indent="0">
              <a:buNone/>
            </a:pPr>
            <a:r>
              <a:rPr lang="en-US" dirty="0" smtClean="0"/>
              <a:t> </a:t>
            </a: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a) It sustains life on the earth. </a:t>
            </a:r>
            <a:endParaRPr lang="en-US" sz="2600" dirty="0" smtClean="0">
              <a:latin typeface="Times New Roman" pitchFamily="18" charset="0"/>
              <a:cs typeface="Times New Roman" pitchFamily="18" charset="0"/>
            </a:endParaRPr>
          </a:p>
          <a:p>
            <a:pPr marL="109728" indent="0">
              <a:buNone/>
            </a:pP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b) It saves it from the hostile environment of outer space. </a:t>
            </a:r>
            <a:endParaRPr lang="en-US" sz="2600" dirty="0" smtClean="0">
              <a:latin typeface="Times New Roman" pitchFamily="18" charset="0"/>
              <a:cs typeface="Times New Roman" pitchFamily="18" charset="0"/>
            </a:endParaRPr>
          </a:p>
          <a:p>
            <a:pPr marL="109728" indent="0">
              <a:buNone/>
            </a:pP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c) It absorbs most of the cosmic rays from outer space and a major portion of the electromagnetic radiation from the sun. </a:t>
            </a:r>
            <a:endParaRPr lang="en-US" sz="2600" dirty="0" smtClean="0">
              <a:latin typeface="Times New Roman" pitchFamily="18" charset="0"/>
              <a:cs typeface="Times New Roman" pitchFamily="18" charset="0"/>
            </a:endParaRPr>
          </a:p>
          <a:p>
            <a:pPr marL="109728" indent="0">
              <a:buNone/>
            </a:pP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d) It transmits only here ultraviolet, visible, near infrared radiation (300 to 2500 nm) and radio waves. (0.14 to 40 m) while filtering out tissue-damaging </a:t>
            </a:r>
            <a:r>
              <a:rPr lang="en-US" sz="2600" dirty="0" err="1">
                <a:latin typeface="Times New Roman" pitchFamily="18" charset="0"/>
                <a:cs typeface="Times New Roman" pitchFamily="18" charset="0"/>
              </a:rPr>
              <a:t>ultraviolate</a:t>
            </a:r>
            <a:r>
              <a:rPr lang="en-US" sz="2600" dirty="0">
                <a:latin typeface="Times New Roman" pitchFamily="18" charset="0"/>
                <a:cs typeface="Times New Roman" pitchFamily="18" charset="0"/>
              </a:rPr>
              <a:t> waves below about 300 nm.</a:t>
            </a:r>
          </a:p>
        </p:txBody>
      </p:sp>
    </p:spTree>
    <p:extLst>
      <p:ext uri="{BB962C8B-B14F-4D97-AF65-F5344CB8AC3E}">
        <p14:creationId xmlns:p14="http://schemas.microsoft.com/office/powerpoint/2010/main" val="9045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507736"/>
          </a:xfrm>
        </p:spPr>
        <p:txBody>
          <a:bodyPr/>
          <a:lstStyle/>
          <a:p>
            <a:pPr algn="just"/>
            <a:r>
              <a:rPr lang="en-US" sz="2400" b="1" dirty="0">
                <a:latin typeface="Times New Roman" pitchFamily="18" charset="0"/>
                <a:cs typeface="Times New Roman" pitchFamily="18" charset="0"/>
              </a:rPr>
              <a:t>Hydrosphere:</a:t>
            </a:r>
            <a:r>
              <a:rPr lang="en-US" dirty="0"/>
              <a:t> </a:t>
            </a:r>
            <a:r>
              <a:rPr lang="en-US" sz="2400" dirty="0"/>
              <a:t>The Hydrosphere comprises all types of water resources oceans, seas, lakes, rivers, streams, </a:t>
            </a:r>
            <a:r>
              <a:rPr lang="en-US" sz="2400" dirty="0" smtClean="0"/>
              <a:t>reservoir, </a:t>
            </a:r>
            <a:r>
              <a:rPr lang="en-US" sz="2400" dirty="0"/>
              <a:t>polar icecaps, </a:t>
            </a:r>
            <a:r>
              <a:rPr lang="en-US" sz="2400" dirty="0" smtClean="0"/>
              <a:t>glaciers</a:t>
            </a:r>
            <a:r>
              <a:rPr lang="en-US" sz="2400" dirty="0"/>
              <a:t>, and ground water</a:t>
            </a:r>
            <a:r>
              <a:rPr lang="en-US" sz="2400" dirty="0" smtClean="0"/>
              <a:t>.</a:t>
            </a:r>
          </a:p>
          <a:p>
            <a:pPr algn="just"/>
            <a:r>
              <a:rPr lang="en-US" sz="2400" dirty="0"/>
              <a:t>Nature 97% of the earth’s water supply is in the </a:t>
            </a:r>
            <a:r>
              <a:rPr lang="en-US" sz="2400" dirty="0" smtClean="0"/>
              <a:t>oceans,</a:t>
            </a:r>
          </a:p>
          <a:p>
            <a:pPr algn="just"/>
            <a:r>
              <a:rPr lang="en-US" sz="2400" dirty="0" smtClean="0"/>
              <a:t>About </a:t>
            </a:r>
            <a:r>
              <a:rPr lang="en-US" sz="2400" dirty="0"/>
              <a:t>2% of the water resources is locked in the polar icecaps and glaciers. </a:t>
            </a:r>
          </a:p>
          <a:p>
            <a:pPr algn="just"/>
            <a:r>
              <a:rPr lang="en-US" sz="2400" dirty="0" smtClean="0"/>
              <a:t>Only </a:t>
            </a:r>
            <a:r>
              <a:rPr lang="en-US" sz="2400" dirty="0"/>
              <a:t>about 1% is available as fresh surface water-rivers, lakes streams, and ground water fit to be used for human consumption and other uses.</a:t>
            </a:r>
          </a:p>
        </p:txBody>
      </p:sp>
    </p:spTree>
    <p:extLst>
      <p:ext uri="{BB962C8B-B14F-4D97-AF65-F5344CB8AC3E}">
        <p14:creationId xmlns:p14="http://schemas.microsoft.com/office/powerpoint/2010/main" val="177941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lstStyle/>
          <a:p>
            <a:pPr algn="just"/>
            <a:r>
              <a:rPr lang="en-US" b="1" dirty="0">
                <a:latin typeface="Times New Roman" pitchFamily="18" charset="0"/>
                <a:cs typeface="Times New Roman" pitchFamily="18" charset="0"/>
              </a:rPr>
              <a:t>Lithosphere</a:t>
            </a:r>
            <a:r>
              <a:rPr lang="en-US" dirty="0">
                <a:latin typeface="Times New Roman" pitchFamily="18" charset="0"/>
                <a:cs typeface="Times New Roman" pitchFamily="18" charset="0"/>
              </a:rPr>
              <a:t>: Lithosphere is the outer mantle of the solid earth. It consists of minerals occurring in the earth’s crusts and the soil e.g. minerals, organic matter, air and water. 4. </a:t>
            </a:r>
            <a:r>
              <a:rPr lang="en-US" dirty="0" smtClean="0">
                <a:latin typeface="Times New Roman" pitchFamily="18" charset="0"/>
                <a:cs typeface="Times New Roman" pitchFamily="18" charset="0"/>
              </a:rPr>
              <a:t>Biosphere:</a:t>
            </a:r>
          </a:p>
          <a:p>
            <a:pPr marL="109728" indent="0"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Biosphere </a:t>
            </a:r>
            <a:r>
              <a:rPr lang="en-US" dirty="0">
                <a:latin typeface="Times New Roman" pitchFamily="18" charset="0"/>
                <a:cs typeface="Times New Roman" pitchFamily="18" charset="0"/>
              </a:rPr>
              <a:t>indicates the realm of living organisms and their interactions </a:t>
            </a:r>
            <a:r>
              <a:rPr lang="en-US" dirty="0" smtClean="0">
                <a:latin typeface="Times New Roman" pitchFamily="18" charset="0"/>
                <a:cs typeface="Times New Roman" pitchFamily="18" charset="0"/>
              </a:rPr>
              <a:t>with environment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viz</a:t>
            </a:r>
            <a:r>
              <a:rPr lang="en-US" dirty="0">
                <a:latin typeface="Times New Roman" pitchFamily="18" charset="0"/>
                <a:cs typeface="Times New Roman" pitchFamily="18" charset="0"/>
              </a:rPr>
              <a:t> atmosphere, hydrosphere and lithosphere.</a:t>
            </a:r>
          </a:p>
        </p:txBody>
      </p:sp>
    </p:spTree>
    <p:extLst>
      <p:ext uri="{BB962C8B-B14F-4D97-AF65-F5344CB8AC3E}">
        <p14:creationId xmlns:p14="http://schemas.microsoft.com/office/powerpoint/2010/main" val="1020938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64</TotalTime>
  <Words>484</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Unit 1: Multidisciplinary Nature of Environmental Studies : L01 </vt:lpstr>
      <vt:lpstr>What is Environmental science ? </vt:lpstr>
      <vt:lpstr>Need to study Environmental Science </vt:lpstr>
      <vt:lpstr>Scope of Environmental science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Multidisciplinary Nature of Environmental Studies </dc:title>
  <dc:creator>linovo</dc:creator>
  <cp:lastModifiedBy>linovo</cp:lastModifiedBy>
  <cp:revision>6</cp:revision>
  <dcterms:created xsi:type="dcterms:W3CDTF">2006-08-16T00:00:00Z</dcterms:created>
  <dcterms:modified xsi:type="dcterms:W3CDTF">2021-07-26T07:34:10Z</dcterms:modified>
</cp:coreProperties>
</file>