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68" r:id="rId5"/>
    <p:sldId id="269" r:id="rId6"/>
    <p:sldId id="273" r:id="rId7"/>
    <p:sldId id="274" r:id="rId8"/>
    <p:sldId id="258" r:id="rId9"/>
    <p:sldId id="259" r:id="rId10"/>
    <p:sldId id="260" r:id="rId11"/>
    <p:sldId id="270" r:id="rId12"/>
    <p:sldId id="261" r:id="rId13"/>
    <p:sldId id="262" r:id="rId14"/>
    <p:sldId id="263" r:id="rId15"/>
    <p:sldId id="264" r:id="rId16"/>
    <p:sldId id="265"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75000"/>
              </a:schemeClr>
            </a:gs>
            <a:gs pos="0">
              <a:schemeClr val="accent1">
                <a:tint val="44500"/>
                <a:satMod val="160000"/>
              </a:schemeClr>
            </a:gs>
            <a:gs pos="0">
              <a:schemeClr val="accent1">
                <a:tint val="23500"/>
                <a:satMod val="1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Boreho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Geologi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133600"/>
            <a:ext cx="7772400" cy="1470025"/>
          </a:xfrm>
        </p:spPr>
        <p:txBody>
          <a:bodyPr>
            <a:normAutofit/>
          </a:bodyPr>
          <a:lstStyle/>
          <a:p>
            <a:r>
              <a:rPr lang="en-US" sz="4800" b="1" dirty="0" smtClean="0">
                <a:latin typeface="Times New Roman" panose="02020603050405020304" pitchFamily="18" charset="0"/>
                <a:cs typeface="Times New Roman" panose="02020603050405020304" pitchFamily="18" charset="0"/>
              </a:rPr>
              <a:t>Mineral resources</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891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659"/>
          <a:stretch/>
        </p:blipFill>
        <p:spPr bwMode="auto">
          <a:xfrm>
            <a:off x="330638" y="304801"/>
            <a:ext cx="8508561" cy="5962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025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3930"/>
          <a:stretch/>
        </p:blipFill>
        <p:spPr bwMode="auto">
          <a:xfrm>
            <a:off x="152400" y="152401"/>
            <a:ext cx="8839200" cy="640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869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Times New Roman" panose="02020603050405020304" pitchFamily="18" charset="0"/>
                <a:cs typeface="Times New Roman" panose="02020603050405020304" pitchFamily="18" charset="0"/>
              </a:rPr>
              <a:t>Use of minerals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06963"/>
          </a:xfrm>
        </p:spPr>
        <p:txBody>
          <a:bodyPr/>
          <a:lstStyle/>
          <a:p>
            <a:r>
              <a:rPr lang="en-US" sz="2800" dirty="0" smtClean="0">
                <a:latin typeface="Times New Roman" panose="02020603050405020304" pitchFamily="18" charset="0"/>
                <a:cs typeface="Times New Roman" panose="02020603050405020304" pitchFamily="18" charset="0"/>
              </a:rPr>
              <a:t>The  use of minerals depends on its properties.</a:t>
            </a:r>
          </a:p>
          <a:p>
            <a:r>
              <a:rPr lang="en-US" sz="2800" dirty="0" smtClean="0">
                <a:latin typeface="Times New Roman" panose="02020603050405020304" pitchFamily="18" charset="0"/>
                <a:cs typeface="Times New Roman" panose="02020603050405020304" pitchFamily="18" charset="0"/>
              </a:rPr>
              <a:t>Minerals are used in almost all industries, gold, silver and platinum are used in jewelry industry. </a:t>
            </a:r>
          </a:p>
          <a:p>
            <a:r>
              <a:rPr lang="en-US" sz="2800" dirty="0" smtClean="0">
                <a:latin typeface="Times New Roman" panose="02020603050405020304" pitchFamily="18" charset="0"/>
                <a:cs typeface="Times New Roman" panose="02020603050405020304" pitchFamily="18" charset="0"/>
              </a:rPr>
              <a:t>Copper is used in the coin industry and for making pipes and wire. </a:t>
            </a:r>
          </a:p>
          <a:p>
            <a:r>
              <a:rPr lang="en-US" sz="2800" dirty="0" smtClean="0">
                <a:latin typeface="Times New Roman" panose="02020603050405020304" pitchFamily="18" charset="0"/>
                <a:cs typeface="Times New Roman" panose="02020603050405020304" pitchFamily="18" charset="0"/>
              </a:rPr>
              <a:t>Silicon obtained from quartz is used in the computer industry. </a:t>
            </a:r>
          </a:p>
          <a:p>
            <a:r>
              <a:rPr lang="en-US" sz="2800" dirty="0" smtClean="0">
                <a:latin typeface="Times New Roman" panose="02020603050405020304" pitchFamily="18" charset="0"/>
                <a:cs typeface="Times New Roman" panose="02020603050405020304" pitchFamily="18" charset="0"/>
              </a:rPr>
              <a:t>Mineral elements are used to produce different </a:t>
            </a:r>
            <a:r>
              <a:rPr lang="en-US" sz="2800" dirty="0" err="1" smtClean="0">
                <a:latin typeface="Times New Roman" panose="02020603050405020304" pitchFamily="18" charset="0"/>
                <a:cs typeface="Times New Roman" panose="02020603050405020304" pitchFamily="18" charset="0"/>
              </a:rPr>
              <a:t>colours</a:t>
            </a:r>
            <a:r>
              <a:rPr lang="en-US" sz="2800" dirty="0" smtClean="0">
                <a:latin typeface="Times New Roman" panose="02020603050405020304" pitchFamily="18" charset="0"/>
                <a:cs typeface="Times New Roman" panose="02020603050405020304" pitchFamily="18" charset="0"/>
              </a:rPr>
              <a:t> such as Barium produces glossy greens, strontium produces red , copper yields blue.  </a:t>
            </a:r>
          </a:p>
          <a:p>
            <a:endParaRPr lang="en-US" dirty="0"/>
          </a:p>
        </p:txBody>
      </p:sp>
    </p:spTree>
    <p:extLst>
      <p:ext uri="{BB962C8B-B14F-4D97-AF65-F5344CB8AC3E}">
        <p14:creationId xmlns:p14="http://schemas.microsoft.com/office/powerpoint/2010/main" val="1333354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868362"/>
          </a:xfrm>
        </p:spPr>
        <p:txBody>
          <a:bodyPr>
            <a:normAutofit/>
          </a:bodyPr>
          <a:lstStyle/>
          <a:p>
            <a:r>
              <a:rPr lang="en-US" sz="4000" b="1" dirty="0" smtClean="0">
                <a:latin typeface="Times New Roman" panose="02020603050405020304" pitchFamily="18" charset="0"/>
                <a:cs typeface="Times New Roman" panose="02020603050405020304" pitchFamily="18" charset="0"/>
              </a:rPr>
              <a:t>Exploitation of mineral resource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382000" cy="5410200"/>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Mining is the major activities performed to extract the valuable minerals. </a:t>
            </a:r>
          </a:p>
          <a:p>
            <a:pPr algn="just"/>
            <a:r>
              <a:rPr lang="en-US" sz="2400" dirty="0">
                <a:latin typeface="Times New Roman" panose="02020603050405020304" pitchFamily="18" charset="0"/>
                <a:cs typeface="Times New Roman" panose="02020603050405020304" pitchFamily="18" charset="0"/>
              </a:rPr>
              <a:t>Mining refers to the process of extracting metals and minerals from the earth. Gold, silver, diamond, iron, coal, and uranium are just a few of the vast array of metals and minerals that are obtained by this process. Mining activities require the clearing of large areas of land</a:t>
            </a:r>
            <a:r>
              <a:rPr lang="en-US" sz="2400" dirty="0" smtClean="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In fact, mining is the source of all the substances that cannot be obtained by industrial processes or through agriculture</a:t>
            </a:r>
            <a:r>
              <a:rPr lang="en-US" sz="2400" dirty="0" smtClean="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Mining involves the physical removal of minerals from the crust of Earth. The mineral materials may be used as such or used for extraction of elements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4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anose="02020603050405020304" pitchFamily="18" charset="0"/>
                <a:cs typeface="Times New Roman" panose="02020603050405020304" pitchFamily="18" charset="0"/>
              </a:rPr>
              <a:t>Methods of Mining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534400" cy="5029200"/>
          </a:xfrm>
        </p:spPr>
        <p:txBody>
          <a:bodyPr/>
          <a:lstStyle/>
          <a:p>
            <a:pPr algn="just"/>
            <a:r>
              <a:rPr lang="en-US" b="1" dirty="0">
                <a:latin typeface="Times New Roman" panose="02020603050405020304" pitchFamily="18" charset="0"/>
                <a:cs typeface="Times New Roman" panose="02020603050405020304" pitchFamily="18" charset="0"/>
              </a:rPr>
              <a:t>Surface mining</a:t>
            </a:r>
            <a:r>
              <a:rPr lang="en-US" dirty="0">
                <a:latin typeface="Times New Roman" panose="02020603050405020304" pitchFamily="18" charset="0"/>
                <a:cs typeface="Times New Roman" panose="02020603050405020304" pitchFamily="18" charset="0"/>
              </a:rPr>
              <a:t> is less expensive, safer and involves fewer complications with air, electricity, water and rock handling. However, surface mining has a greater environmental impact than underground mining. Thus, surface mining operations disturb the surface more seriously</a:t>
            </a:r>
            <a:r>
              <a:rPr lang="en-US" dirty="0" smtClean="0"/>
              <a:t>. </a:t>
            </a:r>
            <a:endParaRPr lang="en-US" dirty="0"/>
          </a:p>
        </p:txBody>
      </p:sp>
    </p:spTree>
    <p:extLst>
      <p:ext uri="{BB962C8B-B14F-4D97-AF65-F5344CB8AC3E}">
        <p14:creationId xmlns:p14="http://schemas.microsoft.com/office/powerpoint/2010/main" val="114229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txBody>
          <a:bodyPr/>
          <a:lstStyle/>
          <a:p>
            <a:pPr algn="just"/>
            <a:r>
              <a:rPr lang="en-US" b="1" dirty="0">
                <a:latin typeface="Times New Roman" panose="02020603050405020304" pitchFamily="18" charset="0"/>
                <a:cs typeface="Times New Roman" panose="02020603050405020304" pitchFamily="18" charset="0"/>
              </a:rPr>
              <a:t>In open pit mines</a:t>
            </a:r>
            <a:r>
              <a:rPr lang="en-US" dirty="0">
                <a:latin typeface="Times New Roman" panose="02020603050405020304" pitchFamily="18" charset="0"/>
                <a:cs typeface="Times New Roman" panose="02020603050405020304" pitchFamily="18" charset="0"/>
              </a:rPr>
              <a:t>, extraction proceeds by drilling, blasting, loading, transporting and dumping the ore out of the pit. In strip mining of coal, clay, bauxite, tar sands, phosphates, iron ores, etc., overburden is removed and dumped to the rear and the ore is scooped up and loaded into trucks.</a:t>
            </a:r>
          </a:p>
        </p:txBody>
      </p:sp>
    </p:spTree>
    <p:extLst>
      <p:ext uri="{BB962C8B-B14F-4D97-AF65-F5344CB8AC3E}">
        <p14:creationId xmlns:p14="http://schemas.microsoft.com/office/powerpoint/2010/main" val="923666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67400"/>
          </a:xfrm>
        </p:spPr>
        <p:txBody>
          <a:bodyPr>
            <a:normAutofit fontScale="92500"/>
          </a:bodyPr>
          <a:lstStyle/>
          <a:p>
            <a:pPr algn="just" fontAlgn="base"/>
            <a:r>
              <a:rPr lang="en-US" sz="2800" b="1" dirty="0">
                <a:latin typeface="Times New Roman" panose="02020603050405020304" pitchFamily="18" charset="0"/>
                <a:cs typeface="Times New Roman" panose="02020603050405020304" pitchFamily="18" charset="0"/>
              </a:rPr>
              <a:t>Deep mines </a:t>
            </a:r>
            <a:r>
              <a:rPr lang="en-US" sz="2800" dirty="0">
                <a:latin typeface="Times New Roman" panose="02020603050405020304" pitchFamily="18" charset="0"/>
                <a:cs typeface="Times New Roman" panose="02020603050405020304" pitchFamily="18" charset="0"/>
              </a:rPr>
              <a:t>are extracted using underground </a:t>
            </a:r>
            <a:r>
              <a:rPr lang="en-US" sz="2800" dirty="0" err="1">
                <a:latin typeface="Times New Roman" panose="02020603050405020304" pitchFamily="18" charset="0"/>
                <a:cs typeface="Times New Roman" panose="02020603050405020304" pitchFamily="18" charset="0"/>
              </a:rPr>
              <a:t>minining</a:t>
            </a:r>
            <a:r>
              <a:rPr lang="en-US" sz="2800" dirty="0">
                <a:latin typeface="Times New Roman" panose="02020603050405020304" pitchFamily="18" charset="0"/>
                <a:cs typeface="Times New Roman" panose="02020603050405020304" pitchFamily="18" charset="0"/>
              </a:rPr>
              <a:t> methods. In most mines, ore extraction and mine development involve drilling and blasting, and removal with mechanical diggers onto underground railway cars or dump trucks that reach the surface through a shaft.</a:t>
            </a:r>
          </a:p>
          <a:p>
            <a:pPr algn="just" fontAlgn="base"/>
            <a:r>
              <a:rPr lang="en-US" sz="2800" b="1" dirty="0">
                <a:latin typeface="Times New Roman" panose="02020603050405020304" pitchFamily="18" charset="0"/>
                <a:cs typeface="Times New Roman" panose="02020603050405020304" pitchFamily="18" charset="0"/>
              </a:rPr>
              <a:t>Hydraulic mining</a:t>
            </a:r>
            <a:r>
              <a:rPr lang="en-US" sz="2800" dirty="0">
                <a:latin typeface="Times New Roman" panose="02020603050405020304" pitchFamily="18" charset="0"/>
                <a:cs typeface="Times New Roman" panose="02020603050405020304" pitchFamily="18" charset="0"/>
              </a:rPr>
              <a:t> uses high-pressure water jets to wash soft sediments down an incline toward some form of concentration plant, where dense mineral grains (such as gold) and soft mineral grains (such as clay/kaolin) are separated.</a:t>
            </a:r>
          </a:p>
          <a:p>
            <a:pPr algn="just" fontAlgn="base"/>
            <a:r>
              <a:rPr lang="en-US" sz="2800" b="1" dirty="0">
                <a:latin typeface="Times New Roman" panose="02020603050405020304" pitchFamily="18" charset="0"/>
                <a:cs typeface="Times New Roman" panose="02020603050405020304" pitchFamily="18" charset="0"/>
              </a:rPr>
              <a:t>Solution mining</a:t>
            </a:r>
            <a:r>
              <a:rPr lang="en-US" sz="2800" dirty="0">
                <a:latin typeface="Times New Roman" panose="02020603050405020304" pitchFamily="18" charset="0"/>
                <a:cs typeface="Times New Roman" panose="02020603050405020304" pitchFamily="18" charset="0"/>
              </a:rPr>
              <a:t> (leaching) involves dissolving the ore (Au, Ag, U, S, </a:t>
            </a:r>
            <a:r>
              <a:rPr lang="en-US" sz="2800" dirty="0" err="1">
                <a:latin typeface="Times New Roman" panose="02020603050405020304" pitchFamily="18" charset="0"/>
                <a:cs typeface="Times New Roman" panose="02020603050405020304" pitchFamily="18" charset="0"/>
              </a:rPr>
              <a:t>NaCl</a:t>
            </a:r>
            <a:r>
              <a:rPr lang="en-US" sz="2800" dirty="0">
                <a:latin typeface="Times New Roman" panose="02020603050405020304" pitchFamily="18" charset="0"/>
                <a:cs typeface="Times New Roman" panose="02020603050405020304" pitchFamily="18" charset="0"/>
              </a:rPr>
              <a:t>, etc.) with a liquid (water, cyanide, etc.). If the ore is extracted on site with solution mining, it is called in-situ leaching.</a:t>
            </a:r>
          </a:p>
          <a:p>
            <a:endParaRPr lang="en-US" dirty="0"/>
          </a:p>
        </p:txBody>
      </p:sp>
    </p:spTree>
    <p:extLst>
      <p:ext uri="{BB962C8B-B14F-4D97-AF65-F5344CB8AC3E}">
        <p14:creationId xmlns:p14="http://schemas.microsoft.com/office/powerpoint/2010/main" val="1278304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latin typeface="Times New Roman" panose="02020603050405020304" pitchFamily="18" charset="0"/>
                <a:cs typeface="Times New Roman" panose="02020603050405020304" pitchFamily="18" charset="0"/>
              </a:rPr>
              <a:t>Impact of mining on environment </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just"/>
            <a:r>
              <a:rPr lang="en-US" sz="2200" b="1" dirty="0" smtClean="0">
                <a:latin typeface="Times New Roman" panose="02020603050405020304" pitchFamily="18" charset="0"/>
                <a:cs typeface="Times New Roman" panose="02020603050405020304" pitchFamily="18" charset="0"/>
              </a:rPr>
              <a:t>Energy consumption</a:t>
            </a:r>
            <a:r>
              <a:rPr lang="en-US" sz="2200" dirty="0" smtClean="0">
                <a:latin typeface="Times New Roman" panose="02020603050405020304" pitchFamily="18" charset="0"/>
                <a:cs typeface="Times New Roman" panose="02020603050405020304" pitchFamily="18" charset="0"/>
              </a:rPr>
              <a:t>: </a:t>
            </a:r>
            <a:r>
              <a:rPr lang="en-US" sz="2200" dirty="0" smtClean="0">
                <a:solidFill>
                  <a:srgbClr val="FF0000"/>
                </a:solidFill>
                <a:latin typeface="Times New Roman" panose="02020603050405020304" pitchFamily="18" charset="0"/>
                <a:cs typeface="Times New Roman" panose="02020603050405020304" pitchFamily="18" charset="0"/>
              </a:rPr>
              <a:t>mining requires huge amount of energy.  Energy is consumed in transportation, fuel, smelting and other processes. </a:t>
            </a:r>
          </a:p>
          <a:p>
            <a:pPr algn="just"/>
            <a:r>
              <a:rPr lang="en-US" sz="2200" b="1" dirty="0" smtClean="0">
                <a:latin typeface="Times New Roman" panose="02020603050405020304" pitchFamily="18" charset="0"/>
                <a:cs typeface="Times New Roman" panose="02020603050405020304" pitchFamily="18" charset="0"/>
              </a:rPr>
              <a:t>Air pollution: </a:t>
            </a:r>
            <a:r>
              <a:rPr lang="en-US" sz="2200" b="1" dirty="0" smtClean="0">
                <a:solidFill>
                  <a:srgbClr val="FF0000"/>
                </a:solidFill>
                <a:latin typeface="Times New Roman" panose="02020603050405020304" pitchFamily="18" charset="0"/>
                <a:cs typeface="Times New Roman" panose="02020603050405020304" pitchFamily="18" charset="0"/>
              </a:rPr>
              <a:t>Mining has a great effect on the quality of air. For example coal mines release methane which contributes in green house effect. </a:t>
            </a:r>
          </a:p>
          <a:p>
            <a:pPr algn="just"/>
            <a:r>
              <a:rPr lang="en-US" sz="2200" b="1" dirty="0" smtClean="0">
                <a:latin typeface="Times New Roman" panose="02020603050405020304" pitchFamily="18" charset="0"/>
                <a:cs typeface="Times New Roman" panose="02020603050405020304" pitchFamily="18" charset="0"/>
              </a:rPr>
              <a:t>Water pollution: </a:t>
            </a:r>
            <a:r>
              <a:rPr lang="en-US" sz="2200" b="1" dirty="0">
                <a:solidFill>
                  <a:srgbClr val="FF0000"/>
                </a:solidFill>
                <a:latin typeface="Times New Roman" panose="02020603050405020304" pitchFamily="18" charset="0"/>
                <a:cs typeface="Times New Roman" panose="02020603050405020304" pitchFamily="18" charset="0"/>
              </a:rPr>
              <a:t>Mines use a lot of water, though some of the water is reusable. </a:t>
            </a:r>
            <a:r>
              <a:rPr lang="en-US" sz="2200" b="1" dirty="0" err="1">
                <a:solidFill>
                  <a:srgbClr val="FF0000"/>
                </a:solidFill>
                <a:latin typeface="Times New Roman" panose="02020603050405020304" pitchFamily="18" charset="0"/>
                <a:cs typeface="Times New Roman" panose="02020603050405020304" pitchFamily="18" charset="0"/>
              </a:rPr>
              <a:t>Sulphides</a:t>
            </a:r>
            <a:r>
              <a:rPr lang="en-US" sz="2200" b="1" dirty="0">
                <a:solidFill>
                  <a:srgbClr val="FF0000"/>
                </a:solidFill>
                <a:latin typeface="Times New Roman" panose="02020603050405020304" pitchFamily="18" charset="0"/>
                <a:cs typeface="Times New Roman" panose="02020603050405020304" pitchFamily="18" charset="0"/>
              </a:rPr>
              <a:t>-containing minerals negatively impacts </a:t>
            </a:r>
            <a:r>
              <a:rPr lang="en-US" sz="2200" b="1" dirty="0" smtClean="0">
                <a:solidFill>
                  <a:srgbClr val="FF0000"/>
                </a:solidFill>
                <a:latin typeface="Times New Roman" panose="02020603050405020304" pitchFamily="18" charset="0"/>
                <a:cs typeface="Times New Roman" panose="02020603050405020304" pitchFamily="18" charset="0"/>
              </a:rPr>
              <a:t>groundwater. </a:t>
            </a:r>
            <a:endParaRPr lang="en-US" sz="2200" b="1" dirty="0" smtClean="0">
              <a:solidFill>
                <a:srgbClr val="FF0000"/>
              </a:solidFill>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Land pollution/ Degradation: </a:t>
            </a:r>
            <a:r>
              <a:rPr lang="en-US" sz="2200" dirty="0">
                <a:solidFill>
                  <a:srgbClr val="FF0000"/>
                </a:solidFill>
                <a:latin typeface="Times New Roman" panose="02020603050405020304" pitchFamily="18" charset="0"/>
                <a:cs typeface="Times New Roman" panose="02020603050405020304" pitchFamily="18" charset="0"/>
              </a:rPr>
              <a:t>Mining can cause physical damage to the landscape creating waste rock piles and open pits. Such disturbances may cause decline of wild life and loss of biodiversity in that area. </a:t>
            </a:r>
          </a:p>
          <a:p>
            <a:pPr marL="0" indent="0">
              <a:buNone/>
            </a:pPr>
            <a:endParaRPr lang="en-US" dirty="0"/>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94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715962"/>
          </a:xfrm>
        </p:spPr>
        <p:txBody>
          <a:bodyPr>
            <a:normAutofit/>
          </a:bodyPr>
          <a:lstStyle/>
          <a:p>
            <a:r>
              <a:rPr lang="en-US" sz="3600" b="1" dirty="0" smtClean="0">
                <a:latin typeface="Times New Roman" panose="02020603050405020304" pitchFamily="18" charset="0"/>
                <a:cs typeface="Times New Roman" panose="02020603050405020304" pitchFamily="18" charset="0"/>
              </a:rPr>
              <a:t>Facts about Mineral resources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b="1" dirty="0"/>
              <a:t>The first metals to be unearthed were gold and copper</a:t>
            </a:r>
            <a:r>
              <a:rPr lang="en-US" sz="2400" b="1" dirty="0" smtClean="0"/>
              <a:t>. </a:t>
            </a:r>
          </a:p>
          <a:p>
            <a:r>
              <a:rPr lang="en-US" sz="2400" b="1" dirty="0"/>
              <a:t> Individual Americans use an </a:t>
            </a:r>
            <a:r>
              <a:rPr lang="en-US" sz="2400" b="1" u="sng" dirty="0"/>
              <a:t>average of 40,000 pounds</a:t>
            </a:r>
            <a:r>
              <a:rPr lang="en-US" sz="2400" b="1" dirty="0"/>
              <a:t> of minerals each year</a:t>
            </a:r>
            <a:r>
              <a:rPr lang="en-US" sz="2400" b="1" dirty="0" smtClean="0"/>
              <a:t>. </a:t>
            </a:r>
          </a:p>
          <a:p>
            <a:r>
              <a:rPr lang="en-US" sz="2400" b="1" dirty="0"/>
              <a:t> Petroleum is used in more than </a:t>
            </a:r>
            <a:r>
              <a:rPr lang="en-US" sz="2400" b="1" u="sng" dirty="0"/>
              <a:t>6,000 daily items</a:t>
            </a:r>
            <a:r>
              <a:rPr lang="en-US" sz="2400" b="1" dirty="0" smtClean="0"/>
              <a:t>. </a:t>
            </a:r>
          </a:p>
          <a:p>
            <a:r>
              <a:rPr lang="en-US" sz="2400" b="1" dirty="0"/>
              <a:t> The ‘Luck of the Irish’ is an old mining term</a:t>
            </a:r>
            <a:r>
              <a:rPr lang="en-US" sz="2400" b="1" dirty="0" smtClean="0"/>
              <a:t>. </a:t>
            </a:r>
          </a:p>
          <a:p>
            <a:r>
              <a:rPr lang="en-US" sz="2400" b="1" dirty="0"/>
              <a:t>The average modern electronic device has more than 35 minerals in it</a:t>
            </a:r>
            <a:r>
              <a:rPr lang="en-US" sz="2400" b="1" dirty="0" smtClean="0"/>
              <a:t>.</a:t>
            </a:r>
          </a:p>
          <a:p>
            <a:r>
              <a:rPr lang="en-US" sz="2400" b="1" dirty="0"/>
              <a:t> Y</a:t>
            </a:r>
            <a:r>
              <a:rPr lang="en-US" sz="2400" b="1" dirty="0" smtClean="0"/>
              <a:t>ou </a:t>
            </a:r>
            <a:r>
              <a:rPr lang="en-US" sz="2400" b="1" dirty="0"/>
              <a:t>can’t grow it, it has to be mined or recycled</a:t>
            </a:r>
          </a:p>
          <a:p>
            <a:endParaRPr lang="en-US" sz="2400" dirty="0"/>
          </a:p>
        </p:txBody>
      </p:sp>
    </p:spTree>
    <p:extLst>
      <p:ext uri="{BB962C8B-B14F-4D97-AF65-F5344CB8AC3E}">
        <p14:creationId xmlns:p14="http://schemas.microsoft.com/office/powerpoint/2010/main" val="408963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What are minerals?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mineral is a naturally occurring substance, representable by a chemical formula, that is usually solid and inorganic, and has a crystal </a:t>
            </a:r>
            <a:r>
              <a:rPr lang="en-US" sz="2400" dirty="0" smtClean="0">
                <a:latin typeface="Times New Roman" panose="02020603050405020304" pitchFamily="18" charset="0"/>
                <a:cs typeface="Times New Roman" panose="02020603050405020304" pitchFamily="18" charset="0"/>
              </a:rPr>
              <a:t>structure”. </a:t>
            </a:r>
          </a:p>
          <a:p>
            <a:pPr algn="just"/>
            <a:r>
              <a:rPr lang="en-US" sz="2400" dirty="0">
                <a:latin typeface="Times New Roman" panose="02020603050405020304" pitchFamily="18" charset="0"/>
                <a:cs typeface="Times New Roman" panose="02020603050405020304" pitchFamily="18" charset="0"/>
              </a:rPr>
              <a:t>Mineral resources are the key material basis for socio-economic development.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Statistical </a:t>
            </a:r>
            <a:r>
              <a:rPr lang="en-US" sz="2400" dirty="0">
                <a:latin typeface="Times New Roman" panose="02020603050405020304" pitchFamily="18" charset="0"/>
                <a:cs typeface="Times New Roman" panose="02020603050405020304" pitchFamily="18" charset="0"/>
              </a:rPr>
              <a:t>results show that more than 95% of energy used by mankind, 80% industrial raw materials and 70% raw materials for agricultural production are from mineral resources</a:t>
            </a:r>
            <a:r>
              <a:rPr lang="en-US" sz="2400" dirty="0" smtClean="0">
                <a:latin typeface="Times New Roman" panose="02020603050405020304" pitchFamily="18" charset="0"/>
                <a:cs typeface="Times New Roman" panose="02020603050405020304" pitchFamily="18" charset="0"/>
              </a:rPr>
              <a:t>. </a:t>
            </a:r>
          </a:p>
          <a:p>
            <a:pPr algn="just"/>
            <a:r>
              <a:rPr lang="en-US" sz="2400" dirty="0" smtClean="0">
                <a:latin typeface="Times New Roman" panose="02020603050405020304" pitchFamily="18" charset="0"/>
                <a:cs typeface="Times New Roman" panose="02020603050405020304" pitchFamily="18" charset="0"/>
              </a:rPr>
              <a:t>Minerals are non renewable resource. </a:t>
            </a:r>
          </a:p>
          <a:p>
            <a:pPr marL="0" indent="0" algn="just">
              <a:buNone/>
            </a:pPr>
            <a:r>
              <a:rPr lang="en-US" sz="2800" b="1" dirty="0">
                <a:latin typeface="Times New Roman" panose="02020603050405020304" pitchFamily="18" charset="0"/>
                <a:cs typeface="Times New Roman" panose="02020603050405020304" pitchFamily="18" charset="0"/>
              </a:rPr>
              <a:t>According to international Mineralogical association: </a:t>
            </a:r>
          </a:p>
          <a:p>
            <a:pPr marL="457200" indent="-457200" algn="just">
              <a:buFont typeface="+mj-lt"/>
              <a:buAutoNum type="alphaUcPeriod"/>
            </a:pPr>
            <a:r>
              <a:rPr lang="en-US" sz="2400" b="1" dirty="0">
                <a:latin typeface="Times New Roman" panose="02020603050405020304" pitchFamily="18" charset="0"/>
                <a:cs typeface="Times New Roman" panose="02020603050405020304" pitchFamily="18" charset="0"/>
              </a:rPr>
              <a:t>Mineral should be natural in origin and formed by natural geological process. </a:t>
            </a:r>
          </a:p>
          <a:p>
            <a:pPr marL="457200" indent="-457200" algn="just">
              <a:buFont typeface="+mj-lt"/>
              <a:buAutoNum type="alphaUcPeriod"/>
            </a:pPr>
            <a:r>
              <a:rPr lang="en-US" sz="2400" b="1" dirty="0">
                <a:latin typeface="Times New Roman" panose="02020603050405020304" pitchFamily="18" charset="0"/>
                <a:cs typeface="Times New Roman" panose="02020603050405020304" pitchFamily="18" charset="0"/>
              </a:rPr>
              <a:t>It must be in solid state. </a:t>
            </a:r>
          </a:p>
          <a:p>
            <a:pPr marL="457200" indent="-457200" algn="just">
              <a:buFont typeface="+mj-lt"/>
              <a:buAutoNum type="alphaUcPeriod"/>
            </a:pPr>
            <a:r>
              <a:rPr lang="en-US" sz="2400" b="1" dirty="0">
                <a:latin typeface="Times New Roman" panose="02020603050405020304" pitchFamily="18" charset="0"/>
                <a:cs typeface="Times New Roman" panose="02020603050405020304" pitchFamily="18" charset="0"/>
              </a:rPr>
              <a:t>It must have well defined crystallographic structure. </a:t>
            </a:r>
          </a:p>
          <a:p>
            <a:pPr marL="457200" indent="-457200" algn="just">
              <a:buFont typeface="+mj-lt"/>
              <a:buAutoNum type="alphaUcPeriod"/>
            </a:pPr>
            <a:r>
              <a:rPr lang="en-US" sz="2400" b="1" dirty="0">
                <a:latin typeface="Times New Roman" panose="02020603050405020304" pitchFamily="18" charset="0"/>
                <a:cs typeface="Times New Roman" panose="02020603050405020304" pitchFamily="18" charset="0"/>
              </a:rPr>
              <a:t>It must have a fairly well defined chemical composition.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450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Evolution of mineral resources in Indian context</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562600"/>
          </a:xfrm>
        </p:spPr>
        <p:txBody>
          <a:bodyPr>
            <a:normAutofit fontScale="92500"/>
          </a:bodyPr>
          <a:lstStyle/>
          <a:p>
            <a:pPr algn="just"/>
            <a:r>
              <a:rPr lang="en-US" sz="2400" dirty="0" smtClean="0">
                <a:latin typeface="Times New Roman" panose="02020603050405020304" pitchFamily="18" charset="0"/>
                <a:cs typeface="Times New Roman" panose="02020603050405020304" pitchFamily="18" charset="0"/>
              </a:rPr>
              <a:t>In 1960, many minerals resources have been explored in India. </a:t>
            </a:r>
          </a:p>
          <a:p>
            <a:pPr algn="just"/>
            <a:r>
              <a:rPr lang="en-US" sz="2400" dirty="0" smtClean="0">
                <a:latin typeface="Times New Roman" panose="02020603050405020304" pitchFamily="18" charset="0"/>
                <a:cs typeface="Times New Roman" panose="02020603050405020304" pitchFamily="18" charset="0"/>
              </a:rPr>
              <a:t>Geological Survey of India investigates and assess coal and other mineral resources of the country with regional level exploration. </a:t>
            </a:r>
          </a:p>
          <a:p>
            <a:pPr algn="just"/>
            <a:r>
              <a:rPr lang="en-US" sz="2400" b="1" dirty="0" smtClean="0">
                <a:latin typeface="Times New Roman" panose="02020603050405020304" pitchFamily="18" charset="0"/>
                <a:cs typeface="Times New Roman" panose="02020603050405020304" pitchFamily="18" charset="0"/>
              </a:rPr>
              <a:t>Inferred mineral resources: </a:t>
            </a:r>
            <a:r>
              <a:rPr lang="en-US" sz="2400" dirty="0" smtClean="0">
                <a:latin typeface="Times New Roman" panose="02020603050405020304" pitchFamily="18" charset="0"/>
                <a:cs typeface="Times New Roman" panose="02020603050405020304" pitchFamily="18" charset="0"/>
              </a:rPr>
              <a:t>It is the part of a mineral resource for which </a:t>
            </a:r>
            <a:r>
              <a:rPr lang="en-US" sz="2400" b="1" dirty="0" smtClean="0">
                <a:solidFill>
                  <a:srgbClr val="FF0000"/>
                </a:solidFill>
                <a:latin typeface="Times New Roman" panose="02020603050405020304" pitchFamily="18" charset="0"/>
                <a:cs typeface="Times New Roman" panose="02020603050405020304" pitchFamily="18" charset="0"/>
              </a:rPr>
              <a:t>quantity, grade and mineral content </a:t>
            </a:r>
            <a:r>
              <a:rPr lang="en-US" sz="2400" dirty="0" smtClean="0">
                <a:latin typeface="Times New Roman" panose="02020603050405020304" pitchFamily="18" charset="0"/>
                <a:cs typeface="Times New Roman" panose="02020603050405020304" pitchFamily="18" charset="0"/>
              </a:rPr>
              <a:t>can be estimated with a low level of confidence. It is based on information gathered through appropriate techniques.  The maximum error limit and quality of estimated reserve was 50%. </a:t>
            </a:r>
          </a:p>
          <a:p>
            <a:pPr algn="just"/>
            <a:r>
              <a:rPr lang="en-US" sz="2400" b="1" dirty="0" smtClean="0">
                <a:latin typeface="Times New Roman" panose="02020603050405020304" pitchFamily="18" charset="0"/>
                <a:cs typeface="Times New Roman" panose="02020603050405020304" pitchFamily="18" charset="0"/>
              </a:rPr>
              <a:t>Indicated resources: </a:t>
            </a:r>
            <a:r>
              <a:rPr lang="en-US" sz="2400" dirty="0">
                <a:latin typeface="Times New Roman" panose="02020603050405020304" pitchFamily="18" charset="0"/>
                <a:cs typeface="Times New Roman" panose="02020603050405020304" pitchFamily="18" charset="0"/>
              </a:rPr>
              <a:t>are simply economic mineral occurrences that have been sampled (from locations such as outcrops, trenches, pits and </a:t>
            </a:r>
            <a:r>
              <a:rPr lang="en-US" sz="2400" dirty="0">
                <a:latin typeface="Times New Roman" panose="02020603050405020304" pitchFamily="18" charset="0"/>
                <a:cs typeface="Times New Roman" panose="02020603050405020304" pitchFamily="18" charset="0"/>
                <a:hlinkClick r:id="rId2" tooltip="Borehole"/>
              </a:rPr>
              <a:t>drill holes</a:t>
            </a:r>
            <a:r>
              <a:rPr lang="en-US" sz="2400" dirty="0">
                <a:latin typeface="Times New Roman" panose="02020603050405020304" pitchFamily="18" charset="0"/>
                <a:cs typeface="Times New Roman" panose="02020603050405020304" pitchFamily="18" charset="0"/>
              </a:rPr>
              <a:t>) to a point where an estimate has been made, at a reasonable level of confidence, of their contained metal, grade, tonnage, shape, densities, physical characteristics.</a:t>
            </a:r>
            <a:r>
              <a:rPr lang="en-US" sz="2400" b="1" dirty="0" smtClean="0">
                <a:latin typeface="Times New Roman" panose="02020603050405020304" pitchFamily="18" charset="0"/>
                <a:cs typeface="Times New Roman" panose="02020603050405020304" pitchFamily="18" charset="0"/>
              </a:rPr>
              <a:t> The maximum error limit in quality was 30%.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394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534400" cy="6096000"/>
          </a:xfrm>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Measured resources: a</a:t>
            </a:r>
            <a:r>
              <a:rPr lang="en-US" sz="2400" dirty="0" smtClean="0">
                <a:latin typeface="Times New Roman" panose="02020603050405020304" pitchFamily="18" charset="0"/>
                <a:cs typeface="Times New Roman" panose="02020603050405020304" pitchFamily="18" charset="0"/>
              </a:rPr>
              <a:t>re </a:t>
            </a:r>
            <a:r>
              <a:rPr lang="en-US" sz="2400" dirty="0">
                <a:latin typeface="Times New Roman" panose="02020603050405020304" pitchFamily="18" charset="0"/>
                <a:cs typeface="Times New Roman" panose="02020603050405020304" pitchFamily="18" charset="0"/>
              </a:rPr>
              <a:t>indicated resources that have undergone enough further sampling that a 'competent person' (defined by the norms of the relevant mining code; usually a </a:t>
            </a:r>
            <a:r>
              <a:rPr lang="en-US" sz="2400" dirty="0">
                <a:latin typeface="Times New Roman" panose="02020603050405020304" pitchFamily="18" charset="0"/>
                <a:cs typeface="Times New Roman" panose="02020603050405020304" pitchFamily="18" charset="0"/>
                <a:hlinkClick r:id="rId2" tooltip="Geologist"/>
              </a:rPr>
              <a:t>geologist</a:t>
            </a:r>
            <a:r>
              <a:rPr lang="en-US" sz="2400" dirty="0">
                <a:latin typeface="Times New Roman" panose="02020603050405020304" pitchFamily="18" charset="0"/>
                <a:cs typeface="Times New Roman" panose="02020603050405020304" pitchFamily="18" charset="0"/>
              </a:rPr>
              <a:t> has declared them to be an acceptable estimate, at a high degree of confidence, of the grade (or quality), quantity, shape, densities, physical characteristics of the mineral occurrence. </a:t>
            </a:r>
            <a:r>
              <a:rPr lang="en-US" sz="2400" b="1" dirty="0">
                <a:solidFill>
                  <a:srgbClr val="FF0000"/>
                </a:solidFill>
                <a:latin typeface="Times New Roman" panose="02020603050405020304" pitchFamily="18" charset="0"/>
                <a:cs typeface="Times New Roman" panose="02020603050405020304" pitchFamily="18" charset="0"/>
              </a:rPr>
              <a:t>The maximum error limit in quantity of estimated reserves was 15</a:t>
            </a: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p>
          <a:p>
            <a:pPr algn="just"/>
            <a:r>
              <a:rPr lang="en-US" sz="2400" b="1" dirty="0" smtClean="0">
                <a:latin typeface="Times New Roman" panose="02020603050405020304" pitchFamily="18" charset="0"/>
                <a:cs typeface="Times New Roman" panose="02020603050405020304" pitchFamily="18" charset="0"/>
              </a:rPr>
              <a:t>Developed Resources: </a:t>
            </a:r>
            <a:r>
              <a:rPr lang="en-US" sz="2400" dirty="0" smtClean="0">
                <a:solidFill>
                  <a:srgbClr val="FF0000"/>
                </a:solidFill>
                <a:latin typeface="Times New Roman" panose="02020603050405020304" pitchFamily="18" charset="0"/>
                <a:cs typeface="Times New Roman" panose="02020603050405020304" pitchFamily="18" charset="0"/>
              </a:rPr>
              <a:t>This is the blocked out quantity for mining. </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7784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639762"/>
          </a:xfrm>
        </p:spPr>
        <p:txBody>
          <a:bodyPr>
            <a:normAutofit/>
          </a:bodyPr>
          <a:lstStyle/>
          <a:p>
            <a:r>
              <a:rPr lang="en-US" sz="3200" b="1" dirty="0" smtClean="0">
                <a:latin typeface="Times New Roman" panose="02020603050405020304" pitchFamily="18" charset="0"/>
                <a:cs typeface="Times New Roman" panose="02020603050405020304" pitchFamily="18" charset="0"/>
              </a:rPr>
              <a:t>Distribution of Mineral resources in India</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534400" cy="5791200"/>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Explorations have found over 20,000 known mineral deposits and recoverable reserves of more than 60 minerals</a:t>
            </a:r>
            <a:r>
              <a:rPr lang="en-US" sz="2000" dirty="0" smtClean="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11 states account for 90 % of the total number of operational mines (Andhra Pradesh, Orrisa, Chhattisgarh, Jharkhand, West Bengal, Maharashtra, Tamil Nadu, Gujarat, Madhya Pradesh, Rajasthan, and Karnataka</a:t>
            </a:r>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country’s major mineral reserves lie under its richest forests and in the watersheds of its key rivers. These lands are also the homes of India’s poorest people, its </a:t>
            </a:r>
            <a:r>
              <a:rPr lang="en-US" sz="2000" dirty="0" smtClean="0">
                <a:latin typeface="Times New Roman" panose="02020603050405020304" pitchFamily="18" charset="0"/>
                <a:cs typeface="Times New Roman" panose="02020603050405020304" pitchFamily="18" charset="0"/>
              </a:rPr>
              <a:t>tribal. </a:t>
            </a:r>
          </a:p>
          <a:p>
            <a:pPr algn="just"/>
            <a:r>
              <a:rPr lang="en-US" sz="2000" dirty="0">
                <a:latin typeface="Times New Roman" panose="02020603050405020304" pitchFamily="18" charset="0"/>
                <a:cs typeface="Times New Roman" panose="02020603050405020304" pitchFamily="18" charset="0"/>
              </a:rPr>
              <a:t>Fuel minerals – coal, lignite, crude petroleum &amp; natural gas – constitute about 73% of the total value of minerals produced in the country. However, the contribution of fuel minerals is steadily dipping over the years</a:t>
            </a:r>
            <a:r>
              <a:rPr lang="en-US" sz="2000" dirty="0" smtClean="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Metallic minerals are the next biggest contributors to the total value of minerals, and are the fastest growing segment of the mineral industry in India, with a compounded annual growth rate of 30%, among the highest in the </a:t>
            </a:r>
            <a:r>
              <a:rPr lang="en-US" sz="2000" dirty="0" smtClean="0">
                <a:latin typeface="Times New Roman" panose="02020603050405020304" pitchFamily="18" charset="0"/>
                <a:cs typeface="Times New Roman" panose="02020603050405020304" pitchFamily="18" charset="0"/>
              </a:rPr>
              <a:t>world. </a:t>
            </a:r>
          </a:p>
          <a:p>
            <a:pPr algn="just"/>
            <a:r>
              <a:rPr lang="en-US" sz="2000" dirty="0">
                <a:latin typeface="Times New Roman" panose="02020603050405020304" pitchFamily="18" charset="0"/>
                <a:cs typeface="Times New Roman" panose="02020603050405020304" pitchFamily="18" charset="0"/>
              </a:rPr>
              <a:t>Minor minerals, mainly sand, gravel, brick, earth and stone, are also important contributors (about 10% of the value of minerals produced in the country, although data is difficult to come by</a:t>
            </a:r>
            <a:r>
              <a:rPr lang="en-US" sz="2000" dirty="0" smtClean="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61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44544804"/>
              </p:ext>
            </p:extLst>
          </p:nvPr>
        </p:nvGraphicFramePr>
        <p:xfrm>
          <a:off x="228600" y="228600"/>
          <a:ext cx="8131167" cy="5900095"/>
        </p:xfrm>
        <a:graphic>
          <a:graphicData uri="http://schemas.openxmlformats.org/drawingml/2006/table">
            <a:tbl>
              <a:tblPr firstRow="1" bandRow="1">
                <a:tableStyleId>{5C22544A-7EE6-4342-B048-85BDC9FD1C3A}</a:tableStyleId>
              </a:tblPr>
              <a:tblGrid>
                <a:gridCol w="1458595"/>
                <a:gridCol w="3207059"/>
                <a:gridCol w="3465513"/>
              </a:tblGrid>
              <a:tr h="374785">
                <a:tc>
                  <a:txBody>
                    <a:bodyPr/>
                    <a:lstStyle/>
                    <a:p>
                      <a:r>
                        <a:rPr lang="en-US" dirty="0" smtClean="0"/>
                        <a:t>Minerals </a:t>
                      </a:r>
                      <a:endParaRPr lang="en-US" dirty="0"/>
                    </a:p>
                  </a:txBody>
                  <a:tcPr/>
                </a:tc>
                <a:tc>
                  <a:txBody>
                    <a:bodyPr/>
                    <a:lstStyle/>
                    <a:p>
                      <a:r>
                        <a:rPr lang="en-US" dirty="0" smtClean="0"/>
                        <a:t>Estimated</a:t>
                      </a:r>
                      <a:r>
                        <a:rPr lang="en-US" baseline="0" dirty="0" smtClean="0"/>
                        <a:t> reserves</a:t>
                      </a:r>
                      <a:endParaRPr lang="en-US" dirty="0"/>
                    </a:p>
                  </a:txBody>
                  <a:tcPr/>
                </a:tc>
                <a:tc>
                  <a:txBody>
                    <a:bodyPr/>
                    <a:lstStyle/>
                    <a:p>
                      <a:r>
                        <a:rPr lang="en-US" dirty="0" smtClean="0"/>
                        <a:t>Distributions </a:t>
                      </a:r>
                      <a:endParaRPr lang="en-US" dirty="0"/>
                    </a:p>
                  </a:txBody>
                  <a:tcPr/>
                </a:tc>
              </a:tr>
              <a:tr h="646889">
                <a:tc>
                  <a:txBody>
                    <a:bodyPr/>
                    <a:lstStyle/>
                    <a:p>
                      <a:r>
                        <a:rPr lang="en-US" dirty="0" smtClean="0"/>
                        <a:t>BAUXITE </a:t>
                      </a:r>
                      <a:endParaRPr lang="en-US" dirty="0"/>
                    </a:p>
                  </a:txBody>
                  <a:tcPr/>
                </a:tc>
                <a:tc>
                  <a:txBody>
                    <a:bodyPr/>
                    <a:lstStyle/>
                    <a:p>
                      <a:r>
                        <a:rPr lang="en-US" sz="1800" b="0" i="0" kern="1200" dirty="0" smtClean="0">
                          <a:solidFill>
                            <a:schemeClr val="dk1"/>
                          </a:solidFill>
                          <a:effectLst/>
                          <a:latin typeface="+mn-lt"/>
                          <a:ea typeface="+mn-ea"/>
                          <a:cs typeface="+mn-cs"/>
                        </a:rPr>
                        <a:t>3,290 million </a:t>
                      </a:r>
                      <a:r>
                        <a:rPr lang="en-US" sz="1800" b="0" i="0" kern="1200" dirty="0" err="1" smtClean="0">
                          <a:solidFill>
                            <a:schemeClr val="dk1"/>
                          </a:solidFill>
                          <a:effectLst/>
                          <a:latin typeface="+mn-lt"/>
                          <a:ea typeface="+mn-ea"/>
                          <a:cs typeface="+mn-cs"/>
                        </a:rPr>
                        <a:t>tonnes</a:t>
                      </a:r>
                      <a:r>
                        <a:rPr lang="en-US" sz="1800" b="0" i="0" kern="1200" dirty="0" smtClean="0">
                          <a:solidFill>
                            <a:schemeClr val="dk1"/>
                          </a:solidFill>
                          <a:effectLst/>
                          <a:latin typeface="+mn-lt"/>
                          <a:ea typeface="+mn-ea"/>
                          <a:cs typeface="+mn-cs"/>
                        </a:rPr>
                        <a:t> </a:t>
                      </a:r>
                      <a:endParaRPr lang="en-US" dirty="0"/>
                    </a:p>
                  </a:txBody>
                  <a:tcPr/>
                </a:tc>
                <a:tc>
                  <a:txBody>
                    <a:bodyPr/>
                    <a:lstStyle/>
                    <a:p>
                      <a:r>
                        <a:rPr lang="en-US" sz="1800" b="0" i="0" kern="1200" dirty="0" smtClean="0">
                          <a:solidFill>
                            <a:schemeClr val="dk1"/>
                          </a:solidFill>
                          <a:effectLst/>
                          <a:latin typeface="+mn-lt"/>
                          <a:ea typeface="+mn-ea"/>
                          <a:cs typeface="+mn-cs"/>
                        </a:rPr>
                        <a:t>Jharkhand and Maharashtra</a:t>
                      </a:r>
                      <a:endParaRPr lang="en-US" dirty="0"/>
                    </a:p>
                  </a:txBody>
                  <a:tcPr/>
                </a:tc>
              </a:tr>
              <a:tr h="374785">
                <a:tc>
                  <a:txBody>
                    <a:bodyPr/>
                    <a:lstStyle/>
                    <a:p>
                      <a:r>
                        <a:rPr lang="en-US" dirty="0" smtClean="0"/>
                        <a:t>CHROMITE</a:t>
                      </a:r>
                      <a:endParaRPr lang="en-US" dirty="0"/>
                    </a:p>
                  </a:txBody>
                  <a:tcPr/>
                </a:tc>
                <a:tc>
                  <a:txBody>
                    <a:bodyPr/>
                    <a:lstStyle/>
                    <a:p>
                      <a:r>
                        <a:rPr lang="en-US" dirty="0" smtClean="0"/>
                        <a:t>213 MT</a:t>
                      </a:r>
                      <a:endParaRPr lang="en-US" dirty="0"/>
                    </a:p>
                  </a:txBody>
                  <a:tcPr/>
                </a:tc>
                <a:tc>
                  <a:txBody>
                    <a:bodyPr/>
                    <a:lstStyle/>
                    <a:p>
                      <a:r>
                        <a:rPr lang="en-US" dirty="0" smtClean="0"/>
                        <a:t>Orissa and Jaipur</a:t>
                      </a:r>
                      <a:endParaRPr lang="en-US" dirty="0"/>
                    </a:p>
                  </a:txBody>
                  <a:tcPr/>
                </a:tc>
              </a:tr>
              <a:tr h="646889">
                <a:tc>
                  <a:txBody>
                    <a:bodyPr/>
                    <a:lstStyle/>
                    <a:p>
                      <a:r>
                        <a:rPr lang="en-US" dirty="0" smtClean="0"/>
                        <a:t>COPPER</a:t>
                      </a:r>
                      <a:endParaRPr lang="en-US" dirty="0"/>
                    </a:p>
                  </a:txBody>
                  <a:tcPr/>
                </a:tc>
                <a:tc>
                  <a:txBody>
                    <a:bodyPr/>
                    <a:lstStyle/>
                    <a:p>
                      <a:r>
                        <a:rPr lang="en-US" dirty="0" smtClean="0"/>
                        <a:t>1.39 billion </a:t>
                      </a:r>
                      <a:r>
                        <a:rPr lang="en-US" dirty="0" err="1" smtClean="0"/>
                        <a:t>tonnes</a:t>
                      </a:r>
                      <a:endParaRPr lang="en-US" dirty="0"/>
                    </a:p>
                  </a:txBody>
                  <a:tcPr/>
                </a:tc>
                <a:tc>
                  <a:txBody>
                    <a:bodyPr/>
                    <a:lstStyle/>
                    <a:p>
                      <a:r>
                        <a:rPr lang="en-US" dirty="0" smtClean="0"/>
                        <a:t>Jharkhand,</a:t>
                      </a:r>
                      <a:r>
                        <a:rPr lang="en-US" baseline="0" dirty="0" smtClean="0"/>
                        <a:t> Andhra Pradesh, Gujrat</a:t>
                      </a:r>
                      <a:endParaRPr lang="en-US" dirty="0"/>
                    </a:p>
                  </a:txBody>
                  <a:tcPr/>
                </a:tc>
              </a:tr>
              <a:tr h="374785">
                <a:tc>
                  <a:txBody>
                    <a:bodyPr/>
                    <a:lstStyle/>
                    <a:p>
                      <a:r>
                        <a:rPr lang="en-US" dirty="0" smtClean="0"/>
                        <a:t>GOLD</a:t>
                      </a:r>
                      <a:endParaRPr lang="en-US" dirty="0"/>
                    </a:p>
                  </a:txBody>
                  <a:tcPr/>
                </a:tc>
                <a:tc>
                  <a:txBody>
                    <a:bodyPr/>
                    <a:lstStyle/>
                    <a:p>
                      <a:r>
                        <a:rPr lang="en-US" dirty="0" smtClean="0"/>
                        <a:t>390.29 MT</a:t>
                      </a:r>
                      <a:endParaRPr lang="en-US" dirty="0"/>
                    </a:p>
                  </a:txBody>
                  <a:tcPr/>
                </a:tc>
                <a:tc>
                  <a:txBody>
                    <a:bodyPr/>
                    <a:lstStyle/>
                    <a:p>
                      <a:r>
                        <a:rPr lang="en-US" dirty="0" err="1" smtClean="0"/>
                        <a:t>Karnatka</a:t>
                      </a:r>
                      <a:r>
                        <a:rPr lang="en-US" dirty="0" smtClean="0"/>
                        <a:t>  (</a:t>
                      </a:r>
                      <a:r>
                        <a:rPr lang="en-US" dirty="0" err="1" smtClean="0"/>
                        <a:t>Raichur</a:t>
                      </a:r>
                      <a:r>
                        <a:rPr lang="en-US" dirty="0" smtClean="0"/>
                        <a:t>, Kolar)</a:t>
                      </a:r>
                      <a:endParaRPr lang="en-US" dirty="0"/>
                    </a:p>
                  </a:txBody>
                  <a:tcPr/>
                </a:tc>
              </a:tr>
              <a:tr h="374785">
                <a:tc>
                  <a:txBody>
                    <a:bodyPr/>
                    <a:lstStyle/>
                    <a:p>
                      <a:r>
                        <a:rPr lang="en-US" dirty="0" smtClean="0"/>
                        <a:t>IRON ORE</a:t>
                      </a:r>
                      <a:endParaRPr lang="en-US" dirty="0"/>
                    </a:p>
                  </a:txBody>
                  <a:tcPr/>
                </a:tc>
                <a:tc>
                  <a:txBody>
                    <a:bodyPr/>
                    <a:lstStyle/>
                    <a:p>
                      <a:r>
                        <a:rPr lang="en-US" dirty="0" smtClean="0"/>
                        <a:t>17882</a:t>
                      </a:r>
                      <a:r>
                        <a:rPr lang="en-US" baseline="0" dirty="0" smtClean="0"/>
                        <a:t> MT</a:t>
                      </a:r>
                      <a:endParaRPr lang="en-US" dirty="0"/>
                    </a:p>
                  </a:txBody>
                  <a:tcPr/>
                </a:tc>
                <a:tc>
                  <a:txBody>
                    <a:bodyPr/>
                    <a:lstStyle/>
                    <a:p>
                      <a:r>
                        <a:rPr lang="en-US" dirty="0" smtClean="0"/>
                        <a:t>Orissa, Jharkhand, </a:t>
                      </a:r>
                      <a:r>
                        <a:rPr lang="en-US" dirty="0" err="1" smtClean="0"/>
                        <a:t>Chattisgarh</a:t>
                      </a:r>
                      <a:endParaRPr lang="en-US" dirty="0"/>
                    </a:p>
                  </a:txBody>
                  <a:tcPr/>
                </a:tc>
              </a:tr>
              <a:tr h="483682">
                <a:tc>
                  <a:txBody>
                    <a:bodyPr/>
                    <a:lstStyle/>
                    <a:p>
                      <a:r>
                        <a:rPr lang="en-US" dirty="0" smtClean="0"/>
                        <a:t>LEAD-ZINC</a:t>
                      </a:r>
                      <a:endParaRPr lang="en-US" dirty="0"/>
                    </a:p>
                  </a:txBody>
                  <a:tcPr/>
                </a:tc>
                <a:tc>
                  <a:txBody>
                    <a:bodyPr/>
                    <a:lstStyle/>
                    <a:p>
                      <a:r>
                        <a:rPr lang="en-US" dirty="0" smtClean="0"/>
                        <a:t>24260</a:t>
                      </a:r>
                      <a:r>
                        <a:rPr lang="en-US" baseline="0" dirty="0" smtClean="0"/>
                        <a:t> thousand </a:t>
                      </a:r>
                      <a:r>
                        <a:rPr lang="en-US" baseline="0" dirty="0" err="1" smtClean="0"/>
                        <a:t>tonnes</a:t>
                      </a:r>
                      <a:endParaRPr lang="en-US" dirty="0"/>
                    </a:p>
                  </a:txBody>
                  <a:tcPr/>
                </a:tc>
                <a:tc>
                  <a:txBody>
                    <a:bodyPr/>
                    <a:lstStyle/>
                    <a:p>
                      <a:r>
                        <a:rPr lang="en-US" dirty="0" smtClean="0"/>
                        <a:t>Rajasthan, Bihar, MP, UP,</a:t>
                      </a:r>
                      <a:r>
                        <a:rPr lang="en-US" baseline="0" dirty="0" smtClean="0"/>
                        <a:t> </a:t>
                      </a:r>
                      <a:r>
                        <a:rPr lang="en-US" dirty="0" smtClean="0"/>
                        <a:t>UK</a:t>
                      </a:r>
                      <a:endParaRPr lang="en-US" dirty="0"/>
                    </a:p>
                  </a:txBody>
                  <a:tcPr/>
                </a:tc>
              </a:tr>
              <a:tr h="374785">
                <a:tc>
                  <a:txBody>
                    <a:bodyPr/>
                    <a:lstStyle/>
                    <a:p>
                      <a:r>
                        <a:rPr lang="en-US" dirty="0" smtClean="0"/>
                        <a:t>MANGANESE</a:t>
                      </a:r>
                      <a:endParaRPr lang="en-US" dirty="0"/>
                    </a:p>
                  </a:txBody>
                  <a:tcPr/>
                </a:tc>
                <a:tc>
                  <a:txBody>
                    <a:bodyPr/>
                    <a:lstStyle/>
                    <a:p>
                      <a:r>
                        <a:rPr lang="en-US" dirty="0" smtClean="0"/>
                        <a:t>288 MT</a:t>
                      </a:r>
                      <a:endParaRPr lang="en-US" dirty="0"/>
                    </a:p>
                  </a:txBody>
                  <a:tcPr/>
                </a:tc>
                <a:tc>
                  <a:txBody>
                    <a:bodyPr/>
                    <a:lstStyle/>
                    <a:p>
                      <a:r>
                        <a:rPr lang="en-US" dirty="0" smtClean="0"/>
                        <a:t>Orissa, </a:t>
                      </a:r>
                      <a:r>
                        <a:rPr lang="en-US" dirty="0" err="1" smtClean="0"/>
                        <a:t>Karnatka</a:t>
                      </a:r>
                      <a:endParaRPr lang="en-US" dirty="0"/>
                    </a:p>
                  </a:txBody>
                  <a:tcPr/>
                </a:tc>
              </a:tr>
              <a:tr h="374785">
                <a:tc>
                  <a:txBody>
                    <a:bodyPr/>
                    <a:lstStyle/>
                    <a:p>
                      <a:r>
                        <a:rPr lang="en-US" dirty="0" smtClean="0"/>
                        <a:t>NICKEL</a:t>
                      </a:r>
                      <a:endParaRPr lang="en-US" dirty="0"/>
                    </a:p>
                  </a:txBody>
                  <a:tcPr/>
                </a:tc>
                <a:tc>
                  <a:txBody>
                    <a:bodyPr/>
                    <a:lstStyle/>
                    <a:p>
                      <a:r>
                        <a:rPr lang="en-US" dirty="0" smtClean="0"/>
                        <a:t>289 MT</a:t>
                      </a:r>
                      <a:endParaRPr lang="en-US" dirty="0"/>
                    </a:p>
                  </a:txBody>
                  <a:tcPr/>
                </a:tc>
                <a:tc>
                  <a:txBody>
                    <a:bodyPr/>
                    <a:lstStyle/>
                    <a:p>
                      <a:r>
                        <a:rPr lang="en-US" dirty="0" smtClean="0"/>
                        <a:t>Orissa and Jharkhand</a:t>
                      </a:r>
                      <a:endParaRPr lang="en-US" dirty="0"/>
                    </a:p>
                  </a:txBody>
                  <a:tcPr/>
                </a:tc>
              </a:tr>
              <a:tr h="374785">
                <a:tc>
                  <a:txBody>
                    <a:bodyPr/>
                    <a:lstStyle/>
                    <a:p>
                      <a:r>
                        <a:rPr lang="en-US" dirty="0" smtClean="0"/>
                        <a:t>TUNGSTEN</a:t>
                      </a:r>
                      <a:endParaRPr lang="en-US" dirty="0"/>
                    </a:p>
                  </a:txBody>
                  <a:tcPr/>
                </a:tc>
                <a:tc>
                  <a:txBody>
                    <a:bodyPr/>
                    <a:lstStyle/>
                    <a:p>
                      <a:r>
                        <a:rPr lang="en-US" dirty="0" smtClean="0"/>
                        <a:t>142094 </a:t>
                      </a:r>
                      <a:r>
                        <a:rPr lang="en-US" dirty="0" err="1" smtClean="0"/>
                        <a:t>tonnes</a:t>
                      </a:r>
                      <a:r>
                        <a:rPr lang="en-US" dirty="0" smtClean="0"/>
                        <a:t> </a:t>
                      </a:r>
                      <a:endParaRPr lang="en-US" dirty="0"/>
                    </a:p>
                  </a:txBody>
                  <a:tcPr/>
                </a:tc>
                <a:tc>
                  <a:txBody>
                    <a:bodyPr/>
                    <a:lstStyle/>
                    <a:p>
                      <a:r>
                        <a:rPr lang="en-US" dirty="0" err="1" smtClean="0"/>
                        <a:t>Rajastha</a:t>
                      </a:r>
                      <a:r>
                        <a:rPr lang="en-US" dirty="0" smtClean="0"/>
                        <a:t> and West Bengal </a:t>
                      </a:r>
                      <a:endParaRPr lang="en-US" dirty="0"/>
                    </a:p>
                  </a:txBody>
                  <a:tcPr/>
                </a:tc>
              </a:tr>
              <a:tr h="374785">
                <a:tc>
                  <a:txBody>
                    <a:bodyPr/>
                    <a:lstStyle/>
                    <a:p>
                      <a:r>
                        <a:rPr lang="en-US" dirty="0" smtClean="0"/>
                        <a:t>BARYTES</a:t>
                      </a:r>
                      <a:endParaRPr lang="en-US" dirty="0"/>
                    </a:p>
                  </a:txBody>
                  <a:tcPr/>
                </a:tc>
                <a:tc>
                  <a:txBody>
                    <a:bodyPr/>
                    <a:lstStyle/>
                    <a:p>
                      <a:r>
                        <a:rPr lang="en-US" dirty="0" smtClean="0"/>
                        <a:t>74 MT</a:t>
                      </a:r>
                      <a:endParaRPr lang="en-US" dirty="0"/>
                    </a:p>
                  </a:txBody>
                  <a:tcPr/>
                </a:tc>
                <a:tc>
                  <a:txBody>
                    <a:bodyPr/>
                    <a:lstStyle/>
                    <a:p>
                      <a:r>
                        <a:rPr lang="en-US" dirty="0" smtClean="0"/>
                        <a:t>Andhra Pradesh, West Bengal </a:t>
                      </a:r>
                      <a:endParaRPr lang="en-US" dirty="0"/>
                    </a:p>
                  </a:txBody>
                  <a:tcPr/>
                </a:tc>
              </a:tr>
              <a:tr h="374785">
                <a:tc>
                  <a:txBody>
                    <a:bodyPr/>
                    <a:lstStyle/>
                    <a:p>
                      <a:r>
                        <a:rPr lang="en-US" dirty="0" smtClean="0"/>
                        <a:t>DIAMOND</a:t>
                      </a:r>
                      <a:endParaRPr lang="en-US" dirty="0"/>
                    </a:p>
                  </a:txBody>
                  <a:tcPr/>
                </a:tc>
                <a:tc>
                  <a:txBody>
                    <a:bodyPr/>
                    <a:lstStyle/>
                    <a:p>
                      <a:r>
                        <a:rPr lang="en-US" dirty="0" smtClean="0"/>
                        <a:t>4582 thousand carat </a:t>
                      </a:r>
                      <a:endParaRPr lang="en-US" dirty="0"/>
                    </a:p>
                  </a:txBody>
                  <a:tcPr/>
                </a:tc>
                <a:tc>
                  <a:txBody>
                    <a:bodyPr/>
                    <a:lstStyle/>
                    <a:p>
                      <a:r>
                        <a:rPr lang="en-US" dirty="0" smtClean="0"/>
                        <a:t>Andhra Pradesh, MP</a:t>
                      </a:r>
                      <a:endParaRPr lang="en-US" dirty="0"/>
                    </a:p>
                  </a:txBody>
                  <a:tcPr/>
                </a:tc>
              </a:tr>
              <a:tr h="374785">
                <a:tc>
                  <a:txBody>
                    <a:bodyPr/>
                    <a:lstStyle/>
                    <a:p>
                      <a:r>
                        <a:rPr lang="en-US" dirty="0" smtClean="0"/>
                        <a:t>DOLOMITE</a:t>
                      </a:r>
                      <a:endParaRPr lang="en-US" dirty="0"/>
                    </a:p>
                  </a:txBody>
                  <a:tcPr/>
                </a:tc>
                <a:tc>
                  <a:txBody>
                    <a:bodyPr/>
                    <a:lstStyle/>
                    <a:p>
                      <a:r>
                        <a:rPr lang="en-US" dirty="0" smtClean="0"/>
                        <a:t>7533 MT </a:t>
                      </a:r>
                      <a:endParaRPr lang="en-US" dirty="0"/>
                    </a:p>
                  </a:txBody>
                  <a:tcPr/>
                </a:tc>
                <a:tc>
                  <a:txBody>
                    <a:bodyPr/>
                    <a:lstStyle/>
                    <a:p>
                      <a:r>
                        <a:rPr lang="en-US" dirty="0" smtClean="0"/>
                        <a:t>MP, AP,</a:t>
                      </a:r>
                      <a:r>
                        <a:rPr lang="en-US" baseline="0" dirty="0" smtClean="0"/>
                        <a:t> </a:t>
                      </a:r>
                      <a:r>
                        <a:rPr lang="en-US" baseline="0" dirty="0" err="1" smtClean="0"/>
                        <a:t>Chattisgarh</a:t>
                      </a:r>
                      <a:r>
                        <a:rPr lang="en-US" baseline="0" dirty="0" smtClean="0"/>
                        <a:t> </a:t>
                      </a:r>
                      <a:endParaRPr lang="en-US" dirty="0"/>
                    </a:p>
                  </a:txBody>
                  <a:tcPr/>
                </a:tc>
              </a:tr>
              <a:tr h="374785">
                <a:tc>
                  <a:txBody>
                    <a:bodyPr/>
                    <a:lstStyle/>
                    <a:p>
                      <a:r>
                        <a:rPr lang="en-US" dirty="0" smtClean="0"/>
                        <a:t>FIRECLAY</a:t>
                      </a:r>
                      <a:endParaRPr lang="en-US" dirty="0"/>
                    </a:p>
                  </a:txBody>
                  <a:tcPr/>
                </a:tc>
                <a:tc>
                  <a:txBody>
                    <a:bodyPr/>
                    <a:lstStyle/>
                    <a:p>
                      <a:r>
                        <a:rPr lang="en-US" dirty="0" smtClean="0"/>
                        <a:t>705 MT </a:t>
                      </a:r>
                      <a:endParaRPr lang="en-US" dirty="0"/>
                    </a:p>
                  </a:txBody>
                  <a:tcPr/>
                </a:tc>
                <a:tc>
                  <a:txBody>
                    <a:bodyPr/>
                    <a:lstStyle/>
                    <a:p>
                      <a:r>
                        <a:rPr lang="en-US" dirty="0" smtClean="0"/>
                        <a:t>Jharkhand, WB, TN </a:t>
                      </a:r>
                      <a:endParaRPr lang="en-US" dirty="0"/>
                    </a:p>
                  </a:txBody>
                  <a:tcPr/>
                </a:tc>
              </a:tr>
            </a:tbl>
          </a:graphicData>
        </a:graphic>
      </p:graphicFrame>
    </p:spTree>
    <p:extLst>
      <p:ext uri="{BB962C8B-B14F-4D97-AF65-F5344CB8AC3E}">
        <p14:creationId xmlns:p14="http://schemas.microsoft.com/office/powerpoint/2010/main" val="345457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Categories of mineral resources </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575"/>
          <a:stretch/>
        </p:blipFill>
        <p:spPr bwMode="auto">
          <a:xfrm>
            <a:off x="1066800" y="1876424"/>
            <a:ext cx="6374130" cy="4295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087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dirty="0">
                <a:latin typeface="Times New Roman" panose="02020603050405020304" pitchFamily="18" charset="0"/>
                <a:cs typeface="Times New Roman" panose="02020603050405020304" pitchFamily="18" charset="0"/>
              </a:rPr>
              <a:t>Characteristics of Metallic Minerals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r>
              <a:rPr lang="en-US" dirty="0">
                <a:latin typeface="Times New Roman" panose="02020603050405020304" pitchFamily="18" charset="0"/>
                <a:cs typeface="Times New Roman" panose="02020603050405020304" pitchFamily="18" charset="0"/>
              </a:rPr>
              <a:t>Metallic Minerals show a metallic shine in their appearance.</a:t>
            </a:r>
          </a:p>
          <a:p>
            <a:r>
              <a:rPr lang="en-US" dirty="0">
                <a:latin typeface="Times New Roman" panose="02020603050405020304" pitchFamily="18" charset="0"/>
                <a:cs typeface="Times New Roman" panose="02020603050405020304" pitchFamily="18" charset="0"/>
              </a:rPr>
              <a:t>The potential source of the metal that can be got through mining.</a:t>
            </a:r>
          </a:p>
          <a:p>
            <a:r>
              <a:rPr lang="en-US" dirty="0">
                <a:latin typeface="Times New Roman" panose="02020603050405020304" pitchFamily="18" charset="0"/>
                <a:cs typeface="Times New Roman" panose="02020603050405020304" pitchFamily="18" charset="0"/>
              </a:rPr>
              <a:t>Contains metals in their chemical composition.</a:t>
            </a:r>
          </a:p>
          <a:p>
            <a:r>
              <a:rPr lang="en-US" dirty="0">
                <a:latin typeface="Times New Roman" panose="02020603050405020304" pitchFamily="18" charset="0"/>
                <a:cs typeface="Times New Roman" panose="02020603050405020304" pitchFamily="18" charset="0"/>
              </a:rPr>
              <a:t>Metallic minerals contain metal in raw form.</a:t>
            </a:r>
          </a:p>
          <a:p>
            <a:endParaRPr lang="en-US" dirty="0"/>
          </a:p>
        </p:txBody>
      </p:sp>
    </p:spTree>
    <p:extLst>
      <p:ext uri="{BB962C8B-B14F-4D97-AF65-F5344CB8AC3E}">
        <p14:creationId xmlns:p14="http://schemas.microsoft.com/office/powerpoint/2010/main" val="177400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1050</Words>
  <Application>Microsoft Office PowerPoint</Application>
  <PresentationFormat>On-screen Show (4:3)</PresentationFormat>
  <Paragraphs>102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Mineral resources</vt:lpstr>
      <vt:lpstr>Facts about Mineral resources</vt:lpstr>
      <vt:lpstr>What are minerals? </vt:lpstr>
      <vt:lpstr>Evolution of mineral resources in Indian context</vt:lpstr>
      <vt:lpstr>PowerPoint Presentation</vt:lpstr>
      <vt:lpstr>Distribution of Mineral resources in India</vt:lpstr>
      <vt:lpstr>PowerPoint Presentation</vt:lpstr>
      <vt:lpstr>Categories of mineral resources </vt:lpstr>
      <vt:lpstr>Characteristics of Metallic Minerals </vt:lpstr>
      <vt:lpstr>PowerPoint Presentation</vt:lpstr>
      <vt:lpstr>PowerPoint Presentation</vt:lpstr>
      <vt:lpstr>Use of minerals </vt:lpstr>
      <vt:lpstr>Exploitation of mineral resource </vt:lpstr>
      <vt:lpstr>Methods of Mining </vt:lpstr>
      <vt:lpstr>PowerPoint Presentation</vt:lpstr>
      <vt:lpstr>PowerPoint Presentation</vt:lpstr>
      <vt:lpstr>Impact of mining on environment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Mineral resources: Lecture 08</dc:title>
  <dc:creator>linovo</dc:creator>
  <cp:lastModifiedBy>linovo</cp:lastModifiedBy>
  <cp:revision>25</cp:revision>
  <dcterms:created xsi:type="dcterms:W3CDTF">2006-08-16T00:00:00Z</dcterms:created>
  <dcterms:modified xsi:type="dcterms:W3CDTF">2021-03-18T03:45:40Z</dcterms:modified>
</cp:coreProperties>
</file>