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75" r:id="rId12"/>
    <p:sldId id="266" r:id="rId13"/>
    <p:sldId id="267" r:id="rId14"/>
    <p:sldId id="268" r:id="rId15"/>
    <p:sldId id="269" r:id="rId16"/>
    <p:sldId id="270" r:id="rId17"/>
    <p:sldId id="271" r:id="rId18"/>
    <p:sldId id="272" r:id="rId19"/>
    <p:sldId id="273" r:id="rId20"/>
    <p:sldId id="274" r:id="rId21"/>
    <p:sldId id="276" r:id="rId22"/>
    <p:sldId id="277" r:id="rId23"/>
    <p:sldId id="278" r:id="rId24"/>
    <p:sldId id="280" r:id="rId25"/>
    <p:sldId id="281" r:id="rId26"/>
    <p:sldId id="282" r:id="rId27"/>
    <p:sldId id="27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1590" y="-1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image" Target="../media/image6.jpg"/></Relationships>
</file>

<file path=ppt/diagrams/_rels/drawing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image" Target="../media/image6.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2938DE-0CE1-423F-B16F-9097C3BB8840}" type="doc">
      <dgm:prSet loTypeId="urn:microsoft.com/office/officeart/2005/8/layout/bList2" loCatId="list" qsTypeId="urn:microsoft.com/office/officeart/2005/8/quickstyle/simple1" qsCatId="simple" csTypeId="urn:microsoft.com/office/officeart/2005/8/colors/accent1_2" csCatId="accent1" phldr="1"/>
      <dgm:spPr/>
    </dgm:pt>
    <dgm:pt modelId="{4D6D2F0A-C2B4-4F33-969B-29818B4B3D7A}">
      <dgm:prSet phldrT="[Text]"/>
      <dgm:spPr/>
      <dgm:t>
        <a:bodyPr/>
        <a:lstStyle/>
        <a:p>
          <a:r>
            <a:rPr lang="en-US" b="1" dirty="0" smtClean="0">
              <a:latin typeface="Times New Roman" panose="02020603050405020304" pitchFamily="18" charset="0"/>
              <a:cs typeface="Times New Roman" panose="02020603050405020304" pitchFamily="18" charset="0"/>
            </a:rPr>
            <a:t>Coarse-grained soil </a:t>
          </a:r>
          <a:endParaRPr lang="en-US" b="1" dirty="0">
            <a:latin typeface="Times New Roman" panose="02020603050405020304" pitchFamily="18" charset="0"/>
            <a:cs typeface="Times New Roman" panose="02020603050405020304" pitchFamily="18" charset="0"/>
          </a:endParaRPr>
        </a:p>
      </dgm:t>
    </dgm:pt>
    <dgm:pt modelId="{A7529653-7798-4ADE-9777-5CE19B5159AB}" type="parTrans" cxnId="{A1CA6D54-B054-4CF8-AD2B-715ADB29AC5E}">
      <dgm:prSet/>
      <dgm:spPr/>
      <dgm:t>
        <a:bodyPr/>
        <a:lstStyle/>
        <a:p>
          <a:endParaRPr lang="en-US"/>
        </a:p>
      </dgm:t>
    </dgm:pt>
    <dgm:pt modelId="{2D412DE0-1050-44E8-B267-AD376EC06CF7}" type="sibTrans" cxnId="{A1CA6D54-B054-4CF8-AD2B-715ADB29AC5E}">
      <dgm:prSet/>
      <dgm:spPr/>
      <dgm:t>
        <a:bodyPr/>
        <a:lstStyle/>
        <a:p>
          <a:endParaRPr lang="en-US"/>
        </a:p>
      </dgm:t>
    </dgm:pt>
    <dgm:pt modelId="{F4BDF84F-30E5-4242-9E57-BC546FFFEB8E}">
      <dgm:prSet phldrT="[Text]"/>
      <dgm:spPr/>
      <dgm:t>
        <a:bodyPr/>
        <a:lstStyle/>
        <a:p>
          <a:r>
            <a:rPr lang="en-US" b="1" dirty="0" smtClean="0">
              <a:latin typeface="Times New Roman" panose="02020603050405020304" pitchFamily="18" charset="0"/>
              <a:cs typeface="Times New Roman" panose="02020603050405020304" pitchFamily="18" charset="0"/>
            </a:rPr>
            <a:t>Fine Grained soil </a:t>
          </a:r>
          <a:endParaRPr lang="en-US" b="1" dirty="0">
            <a:latin typeface="Times New Roman" panose="02020603050405020304" pitchFamily="18" charset="0"/>
            <a:cs typeface="Times New Roman" panose="02020603050405020304" pitchFamily="18" charset="0"/>
          </a:endParaRPr>
        </a:p>
      </dgm:t>
    </dgm:pt>
    <dgm:pt modelId="{8103AD26-E84E-4221-AFB6-482686AA1D22}" type="parTrans" cxnId="{71C5CFAF-B70A-4161-B37C-E1322DE1D24D}">
      <dgm:prSet/>
      <dgm:spPr/>
      <dgm:t>
        <a:bodyPr/>
        <a:lstStyle/>
        <a:p>
          <a:endParaRPr lang="en-US"/>
        </a:p>
      </dgm:t>
    </dgm:pt>
    <dgm:pt modelId="{C00A22B5-EA51-4A7C-B2AA-4C1B19994BA4}" type="sibTrans" cxnId="{71C5CFAF-B70A-4161-B37C-E1322DE1D24D}">
      <dgm:prSet/>
      <dgm:spPr/>
      <dgm:t>
        <a:bodyPr/>
        <a:lstStyle/>
        <a:p>
          <a:endParaRPr lang="en-US"/>
        </a:p>
      </dgm:t>
    </dgm:pt>
    <dgm:pt modelId="{4CB16ABD-C704-46BE-AA54-CCB42C9AB0BF}">
      <dgm:prSet phldrT="[Text]"/>
      <dgm:spPr/>
      <dgm:t>
        <a:bodyPr/>
        <a:lstStyle/>
        <a:p>
          <a:r>
            <a:rPr lang="en-US" dirty="0" smtClean="0"/>
            <a:t>Highly organic soil </a:t>
          </a:r>
          <a:endParaRPr lang="en-US" dirty="0"/>
        </a:p>
      </dgm:t>
    </dgm:pt>
    <dgm:pt modelId="{3597F778-F60A-4F64-87E9-3F8E23E7CB8D}" type="parTrans" cxnId="{51001722-A1E6-408F-9F56-51A69B75E0E4}">
      <dgm:prSet/>
      <dgm:spPr/>
      <dgm:t>
        <a:bodyPr/>
        <a:lstStyle/>
        <a:p>
          <a:endParaRPr lang="en-US"/>
        </a:p>
      </dgm:t>
    </dgm:pt>
    <dgm:pt modelId="{2FD0DF69-E883-481C-9F12-DB96578429C2}" type="sibTrans" cxnId="{51001722-A1E6-408F-9F56-51A69B75E0E4}">
      <dgm:prSet/>
      <dgm:spPr/>
      <dgm:t>
        <a:bodyPr/>
        <a:lstStyle/>
        <a:p>
          <a:endParaRPr lang="en-US"/>
        </a:p>
      </dgm:t>
    </dgm:pt>
    <dgm:pt modelId="{6BBE5CB4-3A48-47EE-9CE2-6E04E1E2D4E8}">
      <dgm:prSet/>
      <dgm:spPr/>
      <dgm:t>
        <a:bodyPr/>
        <a:lstStyle/>
        <a:p>
          <a:r>
            <a:rPr lang="en-US" b="1" dirty="0" smtClean="0">
              <a:latin typeface="Times New Roman" panose="02020603050405020304" pitchFamily="18" charset="0"/>
              <a:cs typeface="Times New Roman" panose="02020603050405020304" pitchFamily="18" charset="0"/>
            </a:rPr>
            <a:t>More than half the total materials by weight is larger than the 75 micron IS sieves. </a:t>
          </a:r>
          <a:endParaRPr lang="en-US" b="1" dirty="0">
            <a:latin typeface="Times New Roman" panose="02020603050405020304" pitchFamily="18" charset="0"/>
            <a:cs typeface="Times New Roman" panose="02020603050405020304" pitchFamily="18" charset="0"/>
          </a:endParaRPr>
        </a:p>
      </dgm:t>
    </dgm:pt>
    <dgm:pt modelId="{EC691E4D-16D3-44C0-9572-DF08BB25DECB}" type="parTrans" cxnId="{E687EDB0-5CF1-46E8-8B5F-7F217E8D1EBE}">
      <dgm:prSet/>
      <dgm:spPr/>
      <dgm:t>
        <a:bodyPr/>
        <a:lstStyle/>
        <a:p>
          <a:endParaRPr lang="en-US"/>
        </a:p>
      </dgm:t>
    </dgm:pt>
    <dgm:pt modelId="{1B9DD18C-1883-4EE7-83DC-2C7665E4EF8F}" type="sibTrans" cxnId="{E687EDB0-5CF1-46E8-8B5F-7F217E8D1EBE}">
      <dgm:prSet/>
      <dgm:spPr/>
      <dgm:t>
        <a:bodyPr/>
        <a:lstStyle/>
        <a:p>
          <a:endParaRPr lang="en-US"/>
        </a:p>
      </dgm:t>
    </dgm:pt>
    <dgm:pt modelId="{7D2C0D38-A011-482A-B75C-B10A44F123DE}">
      <dgm:prSet/>
      <dgm:spPr/>
      <dgm:t>
        <a:bodyPr/>
        <a:lstStyle/>
        <a:p>
          <a:r>
            <a:rPr lang="en-US" b="1" dirty="0" smtClean="0">
              <a:latin typeface="Times New Roman" panose="02020603050405020304" pitchFamily="18" charset="0"/>
              <a:cs typeface="Times New Roman" panose="02020603050405020304" pitchFamily="18" charset="0"/>
            </a:rPr>
            <a:t>More than half of the material by weight is smaller than the 75 micron IS Sieves </a:t>
          </a:r>
          <a:endParaRPr lang="en-US" b="1" dirty="0">
            <a:latin typeface="Times New Roman" panose="02020603050405020304" pitchFamily="18" charset="0"/>
            <a:cs typeface="Times New Roman" panose="02020603050405020304" pitchFamily="18" charset="0"/>
          </a:endParaRPr>
        </a:p>
      </dgm:t>
    </dgm:pt>
    <dgm:pt modelId="{24906DDB-BC76-45AD-A491-2757EC31D4C8}" type="parTrans" cxnId="{F8BD9A31-25B0-4015-9E6F-F15A278CD63B}">
      <dgm:prSet/>
      <dgm:spPr/>
      <dgm:t>
        <a:bodyPr/>
        <a:lstStyle/>
        <a:p>
          <a:endParaRPr lang="en-US"/>
        </a:p>
      </dgm:t>
    </dgm:pt>
    <dgm:pt modelId="{271475C2-1167-4D29-B9A3-17F6E462BFAA}" type="sibTrans" cxnId="{F8BD9A31-25B0-4015-9E6F-F15A278CD63B}">
      <dgm:prSet/>
      <dgm:spPr/>
      <dgm:t>
        <a:bodyPr/>
        <a:lstStyle/>
        <a:p>
          <a:endParaRPr lang="en-US"/>
        </a:p>
      </dgm:t>
    </dgm:pt>
    <dgm:pt modelId="{92C7BC76-54A0-42D7-A7E8-CE89C9C29094}">
      <dgm:prSet/>
      <dgm:spPr/>
      <dgm:t>
        <a:bodyPr/>
        <a:lstStyle/>
        <a:p>
          <a:r>
            <a:rPr lang="en-US" b="1" dirty="0" smtClean="0">
              <a:latin typeface="Times New Roman" panose="02020603050405020304" pitchFamily="18" charset="0"/>
              <a:cs typeface="Times New Roman" panose="02020603050405020304" pitchFamily="18" charset="0"/>
            </a:rPr>
            <a:t>Contains large percentage of fibrous organic material such as peat and particles of decomposed vegetation. </a:t>
          </a:r>
          <a:endParaRPr lang="en-US" b="1" dirty="0">
            <a:latin typeface="Times New Roman" panose="02020603050405020304" pitchFamily="18" charset="0"/>
            <a:cs typeface="Times New Roman" panose="02020603050405020304" pitchFamily="18" charset="0"/>
          </a:endParaRPr>
        </a:p>
      </dgm:t>
    </dgm:pt>
    <dgm:pt modelId="{E1B28613-2289-4418-AEFB-A33D618116EC}" type="parTrans" cxnId="{CDDF5993-C924-4102-87DC-23FC615659B1}">
      <dgm:prSet/>
      <dgm:spPr/>
      <dgm:t>
        <a:bodyPr/>
        <a:lstStyle/>
        <a:p>
          <a:endParaRPr lang="en-US"/>
        </a:p>
      </dgm:t>
    </dgm:pt>
    <dgm:pt modelId="{9147F91F-CCAA-415D-9CC9-B40385D2DABD}" type="sibTrans" cxnId="{CDDF5993-C924-4102-87DC-23FC615659B1}">
      <dgm:prSet/>
      <dgm:spPr/>
      <dgm:t>
        <a:bodyPr/>
        <a:lstStyle/>
        <a:p>
          <a:endParaRPr lang="en-US"/>
        </a:p>
      </dgm:t>
    </dgm:pt>
    <dgm:pt modelId="{B5CE1B4A-FAF0-44BD-8C90-9238DAE9F4F4}" type="pres">
      <dgm:prSet presAssocID="{972938DE-0CE1-423F-B16F-9097C3BB8840}" presName="diagram" presStyleCnt="0">
        <dgm:presLayoutVars>
          <dgm:dir/>
          <dgm:animLvl val="lvl"/>
          <dgm:resizeHandles val="exact"/>
        </dgm:presLayoutVars>
      </dgm:prSet>
      <dgm:spPr/>
    </dgm:pt>
    <dgm:pt modelId="{0756127E-F317-41D2-B33B-FFE43FB115C1}" type="pres">
      <dgm:prSet presAssocID="{4D6D2F0A-C2B4-4F33-969B-29818B4B3D7A}" presName="compNode" presStyleCnt="0"/>
      <dgm:spPr/>
    </dgm:pt>
    <dgm:pt modelId="{84732FFE-F117-43CD-A024-EEAD7C100240}" type="pres">
      <dgm:prSet presAssocID="{4D6D2F0A-C2B4-4F33-969B-29818B4B3D7A}" presName="childRect" presStyleLbl="bgAcc1" presStyleIdx="0" presStyleCnt="3">
        <dgm:presLayoutVars>
          <dgm:bulletEnabled val="1"/>
        </dgm:presLayoutVars>
      </dgm:prSet>
      <dgm:spPr/>
      <dgm:t>
        <a:bodyPr/>
        <a:lstStyle/>
        <a:p>
          <a:endParaRPr lang="en-US"/>
        </a:p>
      </dgm:t>
    </dgm:pt>
    <dgm:pt modelId="{787833C8-923F-4609-8AF8-071FF27E2230}" type="pres">
      <dgm:prSet presAssocID="{4D6D2F0A-C2B4-4F33-969B-29818B4B3D7A}" presName="parentText" presStyleLbl="node1" presStyleIdx="0" presStyleCnt="0">
        <dgm:presLayoutVars>
          <dgm:chMax val="0"/>
          <dgm:bulletEnabled val="1"/>
        </dgm:presLayoutVars>
      </dgm:prSet>
      <dgm:spPr/>
      <dgm:t>
        <a:bodyPr/>
        <a:lstStyle/>
        <a:p>
          <a:endParaRPr lang="en-US"/>
        </a:p>
      </dgm:t>
    </dgm:pt>
    <dgm:pt modelId="{DDAEC4CC-2EE6-40CB-9E76-2D3B8B966245}" type="pres">
      <dgm:prSet presAssocID="{4D6D2F0A-C2B4-4F33-969B-29818B4B3D7A}" presName="parentRect" presStyleLbl="alignNode1" presStyleIdx="0" presStyleCnt="3"/>
      <dgm:spPr/>
      <dgm:t>
        <a:bodyPr/>
        <a:lstStyle/>
        <a:p>
          <a:endParaRPr lang="en-US"/>
        </a:p>
      </dgm:t>
    </dgm:pt>
    <dgm:pt modelId="{FDDF3233-EB12-43D8-88AB-5328862C6E48}" type="pres">
      <dgm:prSet presAssocID="{4D6D2F0A-C2B4-4F33-969B-29818B4B3D7A}" presName="adorn" presStyleLbl="fgAccFollow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C148E0B5-1AFA-44DE-B762-2815CE76F370}" type="pres">
      <dgm:prSet presAssocID="{2D412DE0-1050-44E8-B267-AD376EC06CF7}" presName="sibTrans" presStyleLbl="sibTrans2D1" presStyleIdx="0" presStyleCnt="0"/>
      <dgm:spPr/>
      <dgm:t>
        <a:bodyPr/>
        <a:lstStyle/>
        <a:p>
          <a:endParaRPr lang="en-US"/>
        </a:p>
      </dgm:t>
    </dgm:pt>
    <dgm:pt modelId="{8D62D7EA-4A41-4F06-B2D6-1BFDB34CD723}" type="pres">
      <dgm:prSet presAssocID="{F4BDF84F-30E5-4242-9E57-BC546FFFEB8E}" presName="compNode" presStyleCnt="0"/>
      <dgm:spPr/>
    </dgm:pt>
    <dgm:pt modelId="{1BC5F4A0-F356-4893-BB64-003B256D0F97}" type="pres">
      <dgm:prSet presAssocID="{F4BDF84F-30E5-4242-9E57-BC546FFFEB8E}" presName="childRect" presStyleLbl="bgAcc1" presStyleIdx="1" presStyleCnt="3">
        <dgm:presLayoutVars>
          <dgm:bulletEnabled val="1"/>
        </dgm:presLayoutVars>
      </dgm:prSet>
      <dgm:spPr/>
      <dgm:t>
        <a:bodyPr/>
        <a:lstStyle/>
        <a:p>
          <a:endParaRPr lang="en-US"/>
        </a:p>
      </dgm:t>
    </dgm:pt>
    <dgm:pt modelId="{40BEF5FD-58FB-42F8-A208-143006C3ECA4}" type="pres">
      <dgm:prSet presAssocID="{F4BDF84F-30E5-4242-9E57-BC546FFFEB8E}" presName="parentText" presStyleLbl="node1" presStyleIdx="0" presStyleCnt="0">
        <dgm:presLayoutVars>
          <dgm:chMax val="0"/>
          <dgm:bulletEnabled val="1"/>
        </dgm:presLayoutVars>
      </dgm:prSet>
      <dgm:spPr/>
      <dgm:t>
        <a:bodyPr/>
        <a:lstStyle/>
        <a:p>
          <a:endParaRPr lang="en-US"/>
        </a:p>
      </dgm:t>
    </dgm:pt>
    <dgm:pt modelId="{D530A576-EFB5-4856-A6DB-947756268C37}" type="pres">
      <dgm:prSet presAssocID="{F4BDF84F-30E5-4242-9E57-BC546FFFEB8E}" presName="parentRect" presStyleLbl="alignNode1" presStyleIdx="1" presStyleCnt="3"/>
      <dgm:spPr/>
      <dgm:t>
        <a:bodyPr/>
        <a:lstStyle/>
        <a:p>
          <a:endParaRPr lang="en-US"/>
        </a:p>
      </dgm:t>
    </dgm:pt>
    <dgm:pt modelId="{34BB63F3-1ECF-4D62-8EEA-9310B68C5ECE}" type="pres">
      <dgm:prSet presAssocID="{F4BDF84F-30E5-4242-9E57-BC546FFFEB8E}" presName="adorn" presStyleLbl="fgAccFollowNod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dgm:spPr>
    </dgm:pt>
    <dgm:pt modelId="{A77480FA-107B-4CDD-BFC3-FF9BA18CC26A}" type="pres">
      <dgm:prSet presAssocID="{C00A22B5-EA51-4A7C-B2AA-4C1B19994BA4}" presName="sibTrans" presStyleLbl="sibTrans2D1" presStyleIdx="0" presStyleCnt="0"/>
      <dgm:spPr/>
      <dgm:t>
        <a:bodyPr/>
        <a:lstStyle/>
        <a:p>
          <a:endParaRPr lang="en-US"/>
        </a:p>
      </dgm:t>
    </dgm:pt>
    <dgm:pt modelId="{926077F0-F7A7-41C6-98E1-2442EFA5FE41}" type="pres">
      <dgm:prSet presAssocID="{4CB16ABD-C704-46BE-AA54-CCB42C9AB0BF}" presName="compNode" presStyleCnt="0"/>
      <dgm:spPr/>
    </dgm:pt>
    <dgm:pt modelId="{397499CF-3B60-41B7-BECA-F9BA3EACD196}" type="pres">
      <dgm:prSet presAssocID="{4CB16ABD-C704-46BE-AA54-CCB42C9AB0BF}" presName="childRect" presStyleLbl="bgAcc1" presStyleIdx="2" presStyleCnt="3">
        <dgm:presLayoutVars>
          <dgm:bulletEnabled val="1"/>
        </dgm:presLayoutVars>
      </dgm:prSet>
      <dgm:spPr/>
      <dgm:t>
        <a:bodyPr/>
        <a:lstStyle/>
        <a:p>
          <a:endParaRPr lang="en-US"/>
        </a:p>
      </dgm:t>
    </dgm:pt>
    <dgm:pt modelId="{278FC656-9AA3-477B-B9D1-FADD6DE48464}" type="pres">
      <dgm:prSet presAssocID="{4CB16ABD-C704-46BE-AA54-CCB42C9AB0BF}" presName="parentText" presStyleLbl="node1" presStyleIdx="0" presStyleCnt="0">
        <dgm:presLayoutVars>
          <dgm:chMax val="0"/>
          <dgm:bulletEnabled val="1"/>
        </dgm:presLayoutVars>
      </dgm:prSet>
      <dgm:spPr/>
      <dgm:t>
        <a:bodyPr/>
        <a:lstStyle/>
        <a:p>
          <a:endParaRPr lang="en-US"/>
        </a:p>
      </dgm:t>
    </dgm:pt>
    <dgm:pt modelId="{181FF464-ED21-40A2-9814-0827A885AC7F}" type="pres">
      <dgm:prSet presAssocID="{4CB16ABD-C704-46BE-AA54-CCB42C9AB0BF}" presName="parentRect" presStyleLbl="alignNode1" presStyleIdx="2" presStyleCnt="3"/>
      <dgm:spPr/>
      <dgm:t>
        <a:bodyPr/>
        <a:lstStyle/>
        <a:p>
          <a:endParaRPr lang="en-US"/>
        </a:p>
      </dgm:t>
    </dgm:pt>
    <dgm:pt modelId="{0AFB163B-956A-4C85-BEBA-AB7AE145FAE6}" type="pres">
      <dgm:prSet presAssocID="{4CB16ABD-C704-46BE-AA54-CCB42C9AB0BF}" presName="adorn" presStyleLbl="fgAccFollow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25000" r="-25000"/>
          </a:stretch>
        </a:blipFill>
      </dgm:spPr>
    </dgm:pt>
  </dgm:ptLst>
  <dgm:cxnLst>
    <dgm:cxn modelId="{98DF87DD-850E-466D-939D-10C107064272}" type="presOf" srcId="{C00A22B5-EA51-4A7C-B2AA-4C1B19994BA4}" destId="{A77480FA-107B-4CDD-BFC3-FF9BA18CC26A}" srcOrd="0" destOrd="0" presId="urn:microsoft.com/office/officeart/2005/8/layout/bList2"/>
    <dgm:cxn modelId="{F8BD9A31-25B0-4015-9E6F-F15A278CD63B}" srcId="{F4BDF84F-30E5-4242-9E57-BC546FFFEB8E}" destId="{7D2C0D38-A011-482A-B75C-B10A44F123DE}" srcOrd="0" destOrd="0" parTransId="{24906DDB-BC76-45AD-A491-2757EC31D4C8}" sibTransId="{271475C2-1167-4D29-B9A3-17F6E462BFAA}"/>
    <dgm:cxn modelId="{EC8BE150-F246-41A0-BEFC-ED8E52DB7F3A}" type="presOf" srcId="{972938DE-0CE1-423F-B16F-9097C3BB8840}" destId="{B5CE1B4A-FAF0-44BD-8C90-9238DAE9F4F4}" srcOrd="0" destOrd="0" presId="urn:microsoft.com/office/officeart/2005/8/layout/bList2"/>
    <dgm:cxn modelId="{8C4D3AB1-11AC-4B30-99B5-7254B8C3D532}" type="presOf" srcId="{4D6D2F0A-C2B4-4F33-969B-29818B4B3D7A}" destId="{DDAEC4CC-2EE6-40CB-9E76-2D3B8B966245}" srcOrd="1" destOrd="0" presId="urn:microsoft.com/office/officeart/2005/8/layout/bList2"/>
    <dgm:cxn modelId="{BC185FA1-442C-4097-A880-21D3256EEC82}" type="presOf" srcId="{4D6D2F0A-C2B4-4F33-969B-29818B4B3D7A}" destId="{787833C8-923F-4609-8AF8-071FF27E2230}" srcOrd="0" destOrd="0" presId="urn:microsoft.com/office/officeart/2005/8/layout/bList2"/>
    <dgm:cxn modelId="{204F8B47-3B75-42A6-BE82-8E1EB2472E66}" type="presOf" srcId="{F4BDF84F-30E5-4242-9E57-BC546FFFEB8E}" destId="{40BEF5FD-58FB-42F8-A208-143006C3ECA4}" srcOrd="0" destOrd="0" presId="urn:microsoft.com/office/officeart/2005/8/layout/bList2"/>
    <dgm:cxn modelId="{51001722-A1E6-408F-9F56-51A69B75E0E4}" srcId="{972938DE-0CE1-423F-B16F-9097C3BB8840}" destId="{4CB16ABD-C704-46BE-AA54-CCB42C9AB0BF}" srcOrd="2" destOrd="0" parTransId="{3597F778-F60A-4F64-87E9-3F8E23E7CB8D}" sibTransId="{2FD0DF69-E883-481C-9F12-DB96578429C2}"/>
    <dgm:cxn modelId="{A1CA6D54-B054-4CF8-AD2B-715ADB29AC5E}" srcId="{972938DE-0CE1-423F-B16F-9097C3BB8840}" destId="{4D6D2F0A-C2B4-4F33-969B-29818B4B3D7A}" srcOrd="0" destOrd="0" parTransId="{A7529653-7798-4ADE-9777-5CE19B5159AB}" sibTransId="{2D412DE0-1050-44E8-B267-AD376EC06CF7}"/>
    <dgm:cxn modelId="{EC1CE0BF-8B3A-439E-9728-3063B787B7F9}" type="presOf" srcId="{F4BDF84F-30E5-4242-9E57-BC546FFFEB8E}" destId="{D530A576-EFB5-4856-A6DB-947756268C37}" srcOrd="1" destOrd="0" presId="urn:microsoft.com/office/officeart/2005/8/layout/bList2"/>
    <dgm:cxn modelId="{71C5CFAF-B70A-4161-B37C-E1322DE1D24D}" srcId="{972938DE-0CE1-423F-B16F-9097C3BB8840}" destId="{F4BDF84F-30E5-4242-9E57-BC546FFFEB8E}" srcOrd="1" destOrd="0" parTransId="{8103AD26-E84E-4221-AFB6-482686AA1D22}" sibTransId="{C00A22B5-EA51-4A7C-B2AA-4C1B19994BA4}"/>
    <dgm:cxn modelId="{4D8E3FF9-A521-4A6B-9444-2EF4D5A52EA8}" type="presOf" srcId="{4CB16ABD-C704-46BE-AA54-CCB42C9AB0BF}" destId="{181FF464-ED21-40A2-9814-0827A885AC7F}" srcOrd="1" destOrd="0" presId="urn:microsoft.com/office/officeart/2005/8/layout/bList2"/>
    <dgm:cxn modelId="{8B8D464F-1DBB-4424-A81E-57F86FF6676F}" type="presOf" srcId="{4CB16ABD-C704-46BE-AA54-CCB42C9AB0BF}" destId="{278FC656-9AA3-477B-B9D1-FADD6DE48464}" srcOrd="0" destOrd="0" presId="urn:microsoft.com/office/officeart/2005/8/layout/bList2"/>
    <dgm:cxn modelId="{6A9976CF-7819-49BA-ACE7-2C6B22A4B119}" type="presOf" srcId="{92C7BC76-54A0-42D7-A7E8-CE89C9C29094}" destId="{397499CF-3B60-41B7-BECA-F9BA3EACD196}" srcOrd="0" destOrd="0" presId="urn:microsoft.com/office/officeart/2005/8/layout/bList2"/>
    <dgm:cxn modelId="{A4C6C381-C128-45B6-92AA-403CD49FB241}" type="presOf" srcId="{2D412DE0-1050-44E8-B267-AD376EC06CF7}" destId="{C148E0B5-1AFA-44DE-B762-2815CE76F370}" srcOrd="0" destOrd="0" presId="urn:microsoft.com/office/officeart/2005/8/layout/bList2"/>
    <dgm:cxn modelId="{307077D2-C309-4EF7-8433-599F48D71C21}" type="presOf" srcId="{6BBE5CB4-3A48-47EE-9CE2-6E04E1E2D4E8}" destId="{84732FFE-F117-43CD-A024-EEAD7C100240}" srcOrd="0" destOrd="0" presId="urn:microsoft.com/office/officeart/2005/8/layout/bList2"/>
    <dgm:cxn modelId="{E687EDB0-5CF1-46E8-8B5F-7F217E8D1EBE}" srcId="{4D6D2F0A-C2B4-4F33-969B-29818B4B3D7A}" destId="{6BBE5CB4-3A48-47EE-9CE2-6E04E1E2D4E8}" srcOrd="0" destOrd="0" parTransId="{EC691E4D-16D3-44C0-9572-DF08BB25DECB}" sibTransId="{1B9DD18C-1883-4EE7-83DC-2C7665E4EF8F}"/>
    <dgm:cxn modelId="{DA8BC5F3-AC82-4387-8EF3-D5A68D37451D}" type="presOf" srcId="{7D2C0D38-A011-482A-B75C-B10A44F123DE}" destId="{1BC5F4A0-F356-4893-BB64-003B256D0F97}" srcOrd="0" destOrd="0" presId="urn:microsoft.com/office/officeart/2005/8/layout/bList2"/>
    <dgm:cxn modelId="{CDDF5993-C924-4102-87DC-23FC615659B1}" srcId="{4CB16ABD-C704-46BE-AA54-CCB42C9AB0BF}" destId="{92C7BC76-54A0-42D7-A7E8-CE89C9C29094}" srcOrd="0" destOrd="0" parTransId="{E1B28613-2289-4418-AEFB-A33D618116EC}" sibTransId="{9147F91F-CCAA-415D-9CC9-B40385D2DABD}"/>
    <dgm:cxn modelId="{E80689A1-CF1B-405F-9D4E-2E1377AA693D}" type="presParOf" srcId="{B5CE1B4A-FAF0-44BD-8C90-9238DAE9F4F4}" destId="{0756127E-F317-41D2-B33B-FFE43FB115C1}" srcOrd="0" destOrd="0" presId="urn:microsoft.com/office/officeart/2005/8/layout/bList2"/>
    <dgm:cxn modelId="{2E369886-EBE2-42F5-988F-0036058B47DE}" type="presParOf" srcId="{0756127E-F317-41D2-B33B-FFE43FB115C1}" destId="{84732FFE-F117-43CD-A024-EEAD7C100240}" srcOrd="0" destOrd="0" presId="urn:microsoft.com/office/officeart/2005/8/layout/bList2"/>
    <dgm:cxn modelId="{D6A70407-199B-4F73-9E8F-8E02EE542F16}" type="presParOf" srcId="{0756127E-F317-41D2-B33B-FFE43FB115C1}" destId="{787833C8-923F-4609-8AF8-071FF27E2230}" srcOrd="1" destOrd="0" presId="urn:microsoft.com/office/officeart/2005/8/layout/bList2"/>
    <dgm:cxn modelId="{1696A063-7CEE-4097-AB59-403821339271}" type="presParOf" srcId="{0756127E-F317-41D2-B33B-FFE43FB115C1}" destId="{DDAEC4CC-2EE6-40CB-9E76-2D3B8B966245}" srcOrd="2" destOrd="0" presId="urn:microsoft.com/office/officeart/2005/8/layout/bList2"/>
    <dgm:cxn modelId="{056E294D-D0CA-41B3-9881-79A833FB5C9F}" type="presParOf" srcId="{0756127E-F317-41D2-B33B-FFE43FB115C1}" destId="{FDDF3233-EB12-43D8-88AB-5328862C6E48}" srcOrd="3" destOrd="0" presId="urn:microsoft.com/office/officeart/2005/8/layout/bList2"/>
    <dgm:cxn modelId="{291F681A-74B2-4134-B962-8CA08D5B96BE}" type="presParOf" srcId="{B5CE1B4A-FAF0-44BD-8C90-9238DAE9F4F4}" destId="{C148E0B5-1AFA-44DE-B762-2815CE76F370}" srcOrd="1" destOrd="0" presId="urn:microsoft.com/office/officeart/2005/8/layout/bList2"/>
    <dgm:cxn modelId="{A8CC38CE-FD02-4FF9-AFCF-EC77C09923BE}" type="presParOf" srcId="{B5CE1B4A-FAF0-44BD-8C90-9238DAE9F4F4}" destId="{8D62D7EA-4A41-4F06-B2D6-1BFDB34CD723}" srcOrd="2" destOrd="0" presId="urn:microsoft.com/office/officeart/2005/8/layout/bList2"/>
    <dgm:cxn modelId="{3338C3D5-08DD-4495-9CAC-B68E0F82DF7F}" type="presParOf" srcId="{8D62D7EA-4A41-4F06-B2D6-1BFDB34CD723}" destId="{1BC5F4A0-F356-4893-BB64-003B256D0F97}" srcOrd="0" destOrd="0" presId="urn:microsoft.com/office/officeart/2005/8/layout/bList2"/>
    <dgm:cxn modelId="{EACE7EA7-20E7-4C1B-96BC-0956138EF9DD}" type="presParOf" srcId="{8D62D7EA-4A41-4F06-B2D6-1BFDB34CD723}" destId="{40BEF5FD-58FB-42F8-A208-143006C3ECA4}" srcOrd="1" destOrd="0" presId="urn:microsoft.com/office/officeart/2005/8/layout/bList2"/>
    <dgm:cxn modelId="{D4BCA3BC-7441-4DFC-A891-97D374F44196}" type="presParOf" srcId="{8D62D7EA-4A41-4F06-B2D6-1BFDB34CD723}" destId="{D530A576-EFB5-4856-A6DB-947756268C37}" srcOrd="2" destOrd="0" presId="urn:microsoft.com/office/officeart/2005/8/layout/bList2"/>
    <dgm:cxn modelId="{21ED8C6B-69EE-4377-82B1-193ECB2E6168}" type="presParOf" srcId="{8D62D7EA-4A41-4F06-B2D6-1BFDB34CD723}" destId="{34BB63F3-1ECF-4D62-8EEA-9310B68C5ECE}" srcOrd="3" destOrd="0" presId="urn:microsoft.com/office/officeart/2005/8/layout/bList2"/>
    <dgm:cxn modelId="{54C2E615-84E0-42A3-AF10-0A9E6A08DE45}" type="presParOf" srcId="{B5CE1B4A-FAF0-44BD-8C90-9238DAE9F4F4}" destId="{A77480FA-107B-4CDD-BFC3-FF9BA18CC26A}" srcOrd="3" destOrd="0" presId="urn:microsoft.com/office/officeart/2005/8/layout/bList2"/>
    <dgm:cxn modelId="{36BFD6C3-8B65-4A6E-89DE-2CE977CCC829}" type="presParOf" srcId="{B5CE1B4A-FAF0-44BD-8C90-9238DAE9F4F4}" destId="{926077F0-F7A7-41C6-98E1-2442EFA5FE41}" srcOrd="4" destOrd="0" presId="urn:microsoft.com/office/officeart/2005/8/layout/bList2"/>
    <dgm:cxn modelId="{1FAA919A-4A2A-48C8-AB6C-D67C96543136}" type="presParOf" srcId="{926077F0-F7A7-41C6-98E1-2442EFA5FE41}" destId="{397499CF-3B60-41B7-BECA-F9BA3EACD196}" srcOrd="0" destOrd="0" presId="urn:microsoft.com/office/officeart/2005/8/layout/bList2"/>
    <dgm:cxn modelId="{F9F58A18-7D1E-4C2E-932D-1E6295A93214}" type="presParOf" srcId="{926077F0-F7A7-41C6-98E1-2442EFA5FE41}" destId="{278FC656-9AA3-477B-B9D1-FADD6DE48464}" srcOrd="1" destOrd="0" presId="urn:microsoft.com/office/officeart/2005/8/layout/bList2"/>
    <dgm:cxn modelId="{749D6FB3-92C3-4865-8F1E-C577A521CCD2}" type="presParOf" srcId="{926077F0-F7A7-41C6-98E1-2442EFA5FE41}" destId="{181FF464-ED21-40A2-9814-0827A885AC7F}" srcOrd="2" destOrd="0" presId="urn:microsoft.com/office/officeart/2005/8/layout/bList2"/>
    <dgm:cxn modelId="{9B31B65B-A8A4-4614-9840-F15466E7099C}" type="presParOf" srcId="{926077F0-F7A7-41C6-98E1-2442EFA5FE41}" destId="{0AFB163B-956A-4C85-BEBA-AB7AE145FAE6}"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732FFE-F117-43CD-A024-EEAD7C100240}">
      <dsp:nvSpPr>
        <dsp:cNvPr id="0" name=""/>
        <dsp:cNvSpPr/>
      </dsp:nvSpPr>
      <dsp:spPr>
        <a:xfrm>
          <a:off x="5304" y="1085784"/>
          <a:ext cx="2291165" cy="1710306"/>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64770" rIns="21590" bIns="21590" numCol="1" spcCol="1270" anchor="t" anchorCtr="0">
          <a:noAutofit/>
        </a:bodyPr>
        <a:lstStyle/>
        <a:p>
          <a:pPr marL="171450" lvl="1" indent="-171450" algn="l" defTabSz="755650">
            <a:lnSpc>
              <a:spcPct val="90000"/>
            </a:lnSpc>
            <a:spcBef>
              <a:spcPct val="0"/>
            </a:spcBef>
            <a:spcAft>
              <a:spcPct val="15000"/>
            </a:spcAft>
            <a:buChar char="••"/>
          </a:pPr>
          <a:r>
            <a:rPr lang="en-US" sz="1700" b="1" kern="1200" dirty="0" smtClean="0">
              <a:latin typeface="Times New Roman" panose="02020603050405020304" pitchFamily="18" charset="0"/>
              <a:cs typeface="Times New Roman" panose="02020603050405020304" pitchFamily="18" charset="0"/>
            </a:rPr>
            <a:t>More than half the total materials by weight is larger than the 75 micron IS sieves. </a:t>
          </a:r>
          <a:endParaRPr lang="en-US" sz="1700" b="1" kern="1200" dirty="0">
            <a:latin typeface="Times New Roman" panose="02020603050405020304" pitchFamily="18" charset="0"/>
            <a:cs typeface="Times New Roman" panose="02020603050405020304" pitchFamily="18" charset="0"/>
          </a:endParaRPr>
        </a:p>
      </dsp:txBody>
      <dsp:txXfrm>
        <a:off x="45379" y="1125859"/>
        <a:ext cx="2211015" cy="1670231"/>
      </dsp:txXfrm>
    </dsp:sp>
    <dsp:sp modelId="{DDAEC4CC-2EE6-40CB-9E76-2D3B8B966245}">
      <dsp:nvSpPr>
        <dsp:cNvPr id="0" name=""/>
        <dsp:cNvSpPr/>
      </dsp:nvSpPr>
      <dsp:spPr>
        <a:xfrm>
          <a:off x="5304" y="2796091"/>
          <a:ext cx="2291165" cy="735431"/>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0" rIns="27940" bIns="0" numCol="1" spcCol="1270" anchor="ctr" anchorCtr="0">
          <a:noAutofit/>
        </a:bodyPr>
        <a:lstStyle/>
        <a:p>
          <a:pPr lvl="0" algn="l" defTabSz="977900">
            <a:lnSpc>
              <a:spcPct val="90000"/>
            </a:lnSpc>
            <a:spcBef>
              <a:spcPct val="0"/>
            </a:spcBef>
            <a:spcAft>
              <a:spcPct val="35000"/>
            </a:spcAft>
          </a:pPr>
          <a:r>
            <a:rPr lang="en-US" sz="2200" b="1" kern="1200" dirty="0" smtClean="0">
              <a:latin typeface="Times New Roman" panose="02020603050405020304" pitchFamily="18" charset="0"/>
              <a:cs typeface="Times New Roman" panose="02020603050405020304" pitchFamily="18" charset="0"/>
            </a:rPr>
            <a:t>Coarse-grained soil </a:t>
          </a:r>
          <a:endParaRPr lang="en-US" sz="2200" b="1" kern="1200" dirty="0">
            <a:latin typeface="Times New Roman" panose="02020603050405020304" pitchFamily="18" charset="0"/>
            <a:cs typeface="Times New Roman" panose="02020603050405020304" pitchFamily="18" charset="0"/>
          </a:endParaRPr>
        </a:p>
      </dsp:txBody>
      <dsp:txXfrm>
        <a:off x="5304" y="2796091"/>
        <a:ext cx="1613497" cy="735431"/>
      </dsp:txXfrm>
    </dsp:sp>
    <dsp:sp modelId="{FDDF3233-EB12-43D8-88AB-5328862C6E48}">
      <dsp:nvSpPr>
        <dsp:cNvPr id="0" name=""/>
        <dsp:cNvSpPr/>
      </dsp:nvSpPr>
      <dsp:spPr>
        <a:xfrm>
          <a:off x="1683615" y="2912907"/>
          <a:ext cx="801908" cy="80190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C5F4A0-F356-4893-BB64-003B256D0F97}">
      <dsp:nvSpPr>
        <dsp:cNvPr id="0" name=""/>
        <dsp:cNvSpPr/>
      </dsp:nvSpPr>
      <dsp:spPr>
        <a:xfrm>
          <a:off x="2684190" y="1085784"/>
          <a:ext cx="2291165" cy="1710306"/>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64770" rIns="21590" bIns="21590" numCol="1" spcCol="1270" anchor="t" anchorCtr="0">
          <a:noAutofit/>
        </a:bodyPr>
        <a:lstStyle/>
        <a:p>
          <a:pPr marL="171450" lvl="1" indent="-171450" algn="l" defTabSz="755650">
            <a:lnSpc>
              <a:spcPct val="90000"/>
            </a:lnSpc>
            <a:spcBef>
              <a:spcPct val="0"/>
            </a:spcBef>
            <a:spcAft>
              <a:spcPct val="15000"/>
            </a:spcAft>
            <a:buChar char="••"/>
          </a:pPr>
          <a:r>
            <a:rPr lang="en-US" sz="1700" b="1" kern="1200" dirty="0" smtClean="0">
              <a:latin typeface="Times New Roman" panose="02020603050405020304" pitchFamily="18" charset="0"/>
              <a:cs typeface="Times New Roman" panose="02020603050405020304" pitchFamily="18" charset="0"/>
            </a:rPr>
            <a:t>More than half of the material by weight is smaller than the 75 micron IS Sieves </a:t>
          </a:r>
          <a:endParaRPr lang="en-US" sz="1700" b="1" kern="1200" dirty="0">
            <a:latin typeface="Times New Roman" panose="02020603050405020304" pitchFamily="18" charset="0"/>
            <a:cs typeface="Times New Roman" panose="02020603050405020304" pitchFamily="18" charset="0"/>
          </a:endParaRPr>
        </a:p>
      </dsp:txBody>
      <dsp:txXfrm>
        <a:off x="2724265" y="1125859"/>
        <a:ext cx="2211015" cy="1670231"/>
      </dsp:txXfrm>
    </dsp:sp>
    <dsp:sp modelId="{D530A576-EFB5-4856-A6DB-947756268C37}">
      <dsp:nvSpPr>
        <dsp:cNvPr id="0" name=""/>
        <dsp:cNvSpPr/>
      </dsp:nvSpPr>
      <dsp:spPr>
        <a:xfrm>
          <a:off x="2684190" y="2796091"/>
          <a:ext cx="2291165" cy="735431"/>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0" rIns="27940" bIns="0" numCol="1" spcCol="1270" anchor="ctr" anchorCtr="0">
          <a:noAutofit/>
        </a:bodyPr>
        <a:lstStyle/>
        <a:p>
          <a:pPr lvl="0" algn="l" defTabSz="977900">
            <a:lnSpc>
              <a:spcPct val="90000"/>
            </a:lnSpc>
            <a:spcBef>
              <a:spcPct val="0"/>
            </a:spcBef>
            <a:spcAft>
              <a:spcPct val="35000"/>
            </a:spcAft>
          </a:pPr>
          <a:r>
            <a:rPr lang="en-US" sz="2200" b="1" kern="1200" dirty="0" smtClean="0">
              <a:latin typeface="Times New Roman" panose="02020603050405020304" pitchFamily="18" charset="0"/>
              <a:cs typeface="Times New Roman" panose="02020603050405020304" pitchFamily="18" charset="0"/>
            </a:rPr>
            <a:t>Fine Grained soil </a:t>
          </a:r>
          <a:endParaRPr lang="en-US" sz="2200" b="1" kern="1200" dirty="0">
            <a:latin typeface="Times New Roman" panose="02020603050405020304" pitchFamily="18" charset="0"/>
            <a:cs typeface="Times New Roman" panose="02020603050405020304" pitchFamily="18" charset="0"/>
          </a:endParaRPr>
        </a:p>
      </dsp:txBody>
      <dsp:txXfrm>
        <a:off x="2684190" y="2796091"/>
        <a:ext cx="1613497" cy="735431"/>
      </dsp:txXfrm>
    </dsp:sp>
    <dsp:sp modelId="{34BB63F3-1ECF-4D62-8EEA-9310B68C5ECE}">
      <dsp:nvSpPr>
        <dsp:cNvPr id="0" name=""/>
        <dsp:cNvSpPr/>
      </dsp:nvSpPr>
      <dsp:spPr>
        <a:xfrm>
          <a:off x="4362501" y="2912907"/>
          <a:ext cx="801908" cy="801908"/>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97499CF-3B60-41B7-BECA-F9BA3EACD196}">
      <dsp:nvSpPr>
        <dsp:cNvPr id="0" name=""/>
        <dsp:cNvSpPr/>
      </dsp:nvSpPr>
      <dsp:spPr>
        <a:xfrm>
          <a:off x="5363076" y="1085784"/>
          <a:ext cx="2291165" cy="1710306"/>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64770" rIns="21590" bIns="21590" numCol="1" spcCol="1270" anchor="t" anchorCtr="0">
          <a:noAutofit/>
        </a:bodyPr>
        <a:lstStyle/>
        <a:p>
          <a:pPr marL="171450" lvl="1" indent="-171450" algn="l" defTabSz="755650">
            <a:lnSpc>
              <a:spcPct val="90000"/>
            </a:lnSpc>
            <a:spcBef>
              <a:spcPct val="0"/>
            </a:spcBef>
            <a:spcAft>
              <a:spcPct val="15000"/>
            </a:spcAft>
            <a:buChar char="••"/>
          </a:pPr>
          <a:r>
            <a:rPr lang="en-US" sz="1700" b="1" kern="1200" dirty="0" smtClean="0">
              <a:latin typeface="Times New Roman" panose="02020603050405020304" pitchFamily="18" charset="0"/>
              <a:cs typeface="Times New Roman" panose="02020603050405020304" pitchFamily="18" charset="0"/>
            </a:rPr>
            <a:t>Contains large percentage of fibrous organic material such as peat and particles of decomposed vegetation. </a:t>
          </a:r>
          <a:endParaRPr lang="en-US" sz="1700" b="1" kern="1200" dirty="0">
            <a:latin typeface="Times New Roman" panose="02020603050405020304" pitchFamily="18" charset="0"/>
            <a:cs typeface="Times New Roman" panose="02020603050405020304" pitchFamily="18" charset="0"/>
          </a:endParaRPr>
        </a:p>
      </dsp:txBody>
      <dsp:txXfrm>
        <a:off x="5403151" y="1125859"/>
        <a:ext cx="2211015" cy="1670231"/>
      </dsp:txXfrm>
    </dsp:sp>
    <dsp:sp modelId="{181FF464-ED21-40A2-9814-0827A885AC7F}">
      <dsp:nvSpPr>
        <dsp:cNvPr id="0" name=""/>
        <dsp:cNvSpPr/>
      </dsp:nvSpPr>
      <dsp:spPr>
        <a:xfrm>
          <a:off x="5363076" y="2796091"/>
          <a:ext cx="2291165" cy="735431"/>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0" rIns="27940" bIns="0" numCol="1" spcCol="1270" anchor="ctr" anchorCtr="0">
          <a:noAutofit/>
        </a:bodyPr>
        <a:lstStyle/>
        <a:p>
          <a:pPr lvl="0" algn="l" defTabSz="977900">
            <a:lnSpc>
              <a:spcPct val="90000"/>
            </a:lnSpc>
            <a:spcBef>
              <a:spcPct val="0"/>
            </a:spcBef>
            <a:spcAft>
              <a:spcPct val="35000"/>
            </a:spcAft>
          </a:pPr>
          <a:r>
            <a:rPr lang="en-US" sz="2200" kern="1200" dirty="0" smtClean="0"/>
            <a:t>Highly organic soil </a:t>
          </a:r>
          <a:endParaRPr lang="en-US" sz="2200" kern="1200" dirty="0"/>
        </a:p>
      </dsp:txBody>
      <dsp:txXfrm>
        <a:off x="5363076" y="2796091"/>
        <a:ext cx="1613497" cy="735431"/>
      </dsp:txXfrm>
    </dsp:sp>
    <dsp:sp modelId="{0AFB163B-956A-4C85-BEBA-AB7AE145FAE6}">
      <dsp:nvSpPr>
        <dsp:cNvPr id="0" name=""/>
        <dsp:cNvSpPr/>
      </dsp:nvSpPr>
      <dsp:spPr>
        <a:xfrm>
          <a:off x="7041387" y="2912907"/>
          <a:ext cx="801908" cy="801908"/>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5000" r="-25000"/>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BAA7FD-10E3-4C3B-BD80-7E824B3818DA}" type="datetimeFigureOut">
              <a:rPr lang="en-US" smtClean="0"/>
              <a:t>3/17/2021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161049-7B32-416B-96FF-68D47723EAA5}" type="slidenum">
              <a:rPr lang="en-US" smtClean="0"/>
              <a:t>‹#›</a:t>
            </a:fld>
            <a:endParaRPr lang="en-US"/>
          </a:p>
        </p:txBody>
      </p:sp>
    </p:spTree>
    <p:extLst>
      <p:ext uri="{BB962C8B-B14F-4D97-AF65-F5344CB8AC3E}">
        <p14:creationId xmlns:p14="http://schemas.microsoft.com/office/powerpoint/2010/main" val="1221732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161049-7B32-416B-96FF-68D47723EAA5}" type="slidenum">
              <a:rPr lang="en-US" smtClean="0"/>
              <a:t>15</a:t>
            </a:fld>
            <a:endParaRPr lang="en-US"/>
          </a:p>
        </p:txBody>
      </p:sp>
    </p:spTree>
    <p:extLst>
      <p:ext uri="{BB962C8B-B14F-4D97-AF65-F5344CB8AC3E}">
        <p14:creationId xmlns:p14="http://schemas.microsoft.com/office/powerpoint/2010/main" val="1295011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161049-7B32-416B-96FF-68D47723EAA5}" type="slidenum">
              <a:rPr lang="en-US" smtClean="0"/>
              <a:t>17</a:t>
            </a:fld>
            <a:endParaRPr lang="en-US"/>
          </a:p>
        </p:txBody>
      </p:sp>
    </p:spTree>
    <p:extLst>
      <p:ext uri="{BB962C8B-B14F-4D97-AF65-F5344CB8AC3E}">
        <p14:creationId xmlns:p14="http://schemas.microsoft.com/office/powerpoint/2010/main" val="1840100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BEAC7"/>
            </a:gs>
            <a:gs pos="17999">
              <a:srgbClr val="FEE7F2"/>
            </a:gs>
            <a:gs pos="73000">
              <a:srgbClr val="FAC77D"/>
            </a:gs>
            <a:gs pos="51000">
              <a:srgbClr val="FBA97D"/>
            </a:gs>
            <a:gs pos="82001">
              <a:srgbClr val="FBD49C"/>
            </a:gs>
            <a:gs pos="100000">
              <a:srgbClr val="FEE7F2"/>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304799"/>
            <a:ext cx="8915400" cy="2009746"/>
          </a:xfrm>
        </p:spPr>
        <p:txBody>
          <a:bodyPr>
            <a:normAutofit/>
          </a:bodyPr>
          <a:lstStyle/>
          <a:p>
            <a:r>
              <a:rPr lang="en-US" sz="4000" b="1" dirty="0" smtClean="0">
                <a:latin typeface="Times New Roman" panose="02020603050405020304" pitchFamily="18" charset="0"/>
                <a:cs typeface="Times New Roman" panose="02020603050405020304" pitchFamily="18" charset="0"/>
              </a:rPr>
              <a:t>Soil : Natural Resource </a:t>
            </a: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90600" y="4114800"/>
            <a:ext cx="7620000" cy="2590800"/>
          </a:xfrm>
        </p:spPr>
        <p:txBody>
          <a:bodyPr>
            <a:normAutofit/>
          </a:bodyPr>
          <a:lstStyle/>
          <a:p>
            <a:r>
              <a:rPr lang="en-US" b="1" dirty="0" smtClean="0">
                <a:solidFill>
                  <a:schemeClr val="tx1"/>
                </a:solidFill>
                <a:latin typeface="Times New Roman" panose="02020603050405020304" pitchFamily="18" charset="0"/>
                <a:cs typeface="Times New Roman" panose="02020603050405020304" pitchFamily="18" charset="0"/>
              </a:rPr>
              <a:t>Presented by: </a:t>
            </a:r>
          </a:p>
          <a:p>
            <a:r>
              <a:rPr lang="en-US" sz="2400" b="1" dirty="0" smtClean="0">
                <a:solidFill>
                  <a:schemeClr val="tx1"/>
                </a:solidFill>
                <a:latin typeface="Times New Roman" panose="02020603050405020304" pitchFamily="18" charset="0"/>
                <a:cs typeface="Times New Roman" panose="02020603050405020304" pitchFamily="18" charset="0"/>
              </a:rPr>
              <a:t>Dr. </a:t>
            </a:r>
            <a:r>
              <a:rPr lang="en-US" sz="2400" b="1" dirty="0" err="1" smtClean="0">
                <a:solidFill>
                  <a:schemeClr val="tx1"/>
                </a:solidFill>
                <a:latin typeface="Times New Roman" panose="02020603050405020304" pitchFamily="18" charset="0"/>
                <a:cs typeface="Times New Roman" panose="02020603050405020304" pitchFamily="18" charset="0"/>
              </a:rPr>
              <a:t>Vinayak</a:t>
            </a:r>
            <a:r>
              <a:rPr lang="en-US" sz="2400" b="1" dirty="0" smtClean="0">
                <a:solidFill>
                  <a:schemeClr val="tx1"/>
                </a:solidFill>
                <a:latin typeface="Times New Roman" panose="02020603050405020304" pitchFamily="18" charset="0"/>
                <a:cs typeface="Times New Roman" panose="02020603050405020304" pitchFamily="18" charset="0"/>
              </a:rPr>
              <a:t> V. Pathak</a:t>
            </a:r>
          </a:p>
          <a:p>
            <a:r>
              <a:rPr lang="en-US" sz="2400" b="1" dirty="0" smtClean="0">
                <a:solidFill>
                  <a:schemeClr val="tx1"/>
                </a:solidFill>
                <a:latin typeface="Times New Roman" panose="02020603050405020304" pitchFamily="18" charset="0"/>
                <a:cs typeface="Times New Roman" panose="02020603050405020304" pitchFamily="18" charset="0"/>
              </a:rPr>
              <a:t>Assistant Professor </a:t>
            </a:r>
          </a:p>
          <a:p>
            <a:r>
              <a:rPr lang="en-US" sz="2400" b="1" dirty="0" smtClean="0">
                <a:solidFill>
                  <a:schemeClr val="tx1"/>
                </a:solidFill>
                <a:latin typeface="Times New Roman" panose="02020603050405020304" pitchFamily="18" charset="0"/>
                <a:cs typeface="Times New Roman" panose="02020603050405020304" pitchFamily="18" charset="0"/>
              </a:rPr>
              <a:t>Department of Chemistry </a:t>
            </a:r>
          </a:p>
          <a:p>
            <a:r>
              <a:rPr lang="en-US" sz="2400" b="1" dirty="0" err="1" smtClean="0">
                <a:solidFill>
                  <a:schemeClr val="tx1"/>
                </a:solidFill>
                <a:latin typeface="Times New Roman" panose="02020603050405020304" pitchFamily="18" charset="0"/>
                <a:cs typeface="Times New Roman" panose="02020603050405020304" pitchFamily="18" charset="0"/>
              </a:rPr>
              <a:t>Manav</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Rachna</a:t>
            </a:r>
            <a:r>
              <a:rPr lang="en-US" sz="2400" b="1" dirty="0" smtClean="0">
                <a:solidFill>
                  <a:schemeClr val="tx1"/>
                </a:solidFill>
                <a:latin typeface="Times New Roman" panose="02020603050405020304" pitchFamily="18" charset="0"/>
                <a:cs typeface="Times New Roman" panose="02020603050405020304" pitchFamily="18" charset="0"/>
              </a:rPr>
              <a:t> University Faridabad (Haryana) India  </a:t>
            </a: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7112" y="2876610"/>
            <a:ext cx="2238375" cy="125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15924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60438"/>
          </a:xfrm>
        </p:spPr>
        <p:txBody>
          <a:bodyPr>
            <a:normAutofit fontScale="90000"/>
          </a:bodyPr>
          <a:lstStyle/>
          <a:p>
            <a:r>
              <a:rPr lang="en-US" sz="3600" b="1" dirty="0" smtClean="0">
                <a:latin typeface="Times New Roman" panose="02020603050405020304" pitchFamily="18" charset="0"/>
                <a:cs typeface="Times New Roman" panose="02020603050405020304" pitchFamily="18" charset="0"/>
              </a:rPr>
              <a:t>Indian standard soil classification system (ISSCS) IS 1490-1970</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457200" y="1143000"/>
            <a:ext cx="8305800" cy="990600"/>
          </a:xfrm>
        </p:spPr>
        <p:txBody>
          <a:bodyPr>
            <a:normAutofit/>
          </a:bodyPr>
          <a:lstStyle/>
          <a:p>
            <a:pPr algn="just"/>
            <a:r>
              <a:rPr lang="en-US" sz="2800" b="1" dirty="0" smtClean="0">
                <a:latin typeface="Times New Roman" panose="02020603050405020304" pitchFamily="18" charset="0"/>
                <a:cs typeface="Times New Roman" panose="02020603050405020304" pitchFamily="18" charset="0"/>
              </a:rPr>
              <a:t>Soil shall be broadly divided  into three divisions: </a:t>
            </a:r>
          </a:p>
          <a:p>
            <a:pPr algn="just"/>
            <a:endParaRPr lang="en-US" dirty="0">
              <a:latin typeface="Times New Roman" panose="02020603050405020304" pitchFamily="18" charset="0"/>
              <a:cs typeface="Times New Roman" panose="02020603050405020304" pitchFamily="18" charset="0"/>
            </a:endParaRPr>
          </a:p>
        </p:txBody>
      </p:sp>
      <p:graphicFrame>
        <p:nvGraphicFramePr>
          <p:cNvPr id="4" name="Diagram 3"/>
          <p:cNvGraphicFramePr/>
          <p:nvPr>
            <p:extLst>
              <p:ext uri="{D42A27DB-BD31-4B8C-83A1-F6EECF244321}">
                <p14:modId xmlns:p14="http://schemas.microsoft.com/office/powerpoint/2010/main" val="1476189630"/>
              </p:ext>
            </p:extLst>
          </p:nvPr>
        </p:nvGraphicFramePr>
        <p:xfrm>
          <a:off x="533400" y="1676400"/>
          <a:ext cx="78486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33331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Relative sizes of sand, silt, cl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066800"/>
            <a:ext cx="6072841"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48217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868362"/>
          </a:xfrm>
        </p:spPr>
        <p:txBody>
          <a:bodyPr>
            <a:normAutofit/>
          </a:bodyPr>
          <a:lstStyle/>
          <a:p>
            <a:r>
              <a:rPr lang="en-US" sz="3600" b="1" dirty="0" smtClean="0">
                <a:latin typeface="Times New Roman" panose="02020603050405020304" pitchFamily="18" charset="0"/>
                <a:cs typeface="Times New Roman" panose="02020603050405020304" pitchFamily="18" charset="0"/>
              </a:rPr>
              <a:t>Soil Profile </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1"/>
            <a:ext cx="2590800" cy="5029199"/>
          </a:xfrm>
        </p:spPr>
        <p:txBody>
          <a:bodyPr>
            <a:normAutofit fontScale="92500" lnSpcReduction="10000"/>
          </a:bodyPr>
          <a:lstStyle/>
          <a:p>
            <a:pPr algn="just"/>
            <a:r>
              <a:rPr lang="en-US" sz="3000" dirty="0">
                <a:latin typeface="Times New Roman" panose="02020603050405020304" pitchFamily="18" charset="0"/>
                <a:cs typeface="Times New Roman" panose="02020603050405020304" pitchFamily="18" charset="0"/>
              </a:rPr>
              <a:t>A soil profile is a </a:t>
            </a:r>
            <a:r>
              <a:rPr lang="en-US" sz="3000" dirty="0" smtClean="0">
                <a:latin typeface="Times New Roman" panose="02020603050405020304" pitchFamily="18" charset="0"/>
                <a:cs typeface="Times New Roman" panose="02020603050405020304" pitchFamily="18" charset="0"/>
              </a:rPr>
              <a:t>vertical </a:t>
            </a:r>
            <a:r>
              <a:rPr lang="en-US" sz="3000" dirty="0">
                <a:latin typeface="Times New Roman" panose="02020603050405020304" pitchFamily="18" charset="0"/>
                <a:cs typeface="Times New Roman" panose="02020603050405020304" pitchFamily="18" charset="0"/>
              </a:rPr>
              <a:t>section of </a:t>
            </a:r>
            <a:r>
              <a:rPr lang="en-US" sz="3000" dirty="0" smtClean="0">
                <a:latin typeface="Times New Roman" panose="02020603050405020304" pitchFamily="18" charset="0"/>
                <a:cs typeface="Times New Roman" panose="02020603050405020304" pitchFamily="18" charset="0"/>
              </a:rPr>
              <a:t>soil </a:t>
            </a:r>
            <a:r>
              <a:rPr lang="en-US" sz="3000" b="1" dirty="0" smtClean="0">
                <a:latin typeface="Times New Roman" panose="02020603050405020304" pitchFamily="18" charset="0"/>
                <a:cs typeface="Times New Roman" panose="02020603050405020304" pitchFamily="18" charset="0"/>
              </a:rPr>
              <a:t>A </a:t>
            </a:r>
            <a:r>
              <a:rPr lang="en-US" sz="3000" b="1" dirty="0">
                <a:latin typeface="Times New Roman" panose="02020603050405020304" pitchFamily="18" charset="0"/>
                <a:cs typeface="Times New Roman" panose="02020603050405020304" pitchFamily="18" charset="0"/>
              </a:rPr>
              <a:t>soil profile is divided into layers called horizons.</a:t>
            </a:r>
            <a:r>
              <a:rPr lang="en-US" sz="3000" dirty="0">
                <a:latin typeface="Times New Roman" panose="02020603050405020304" pitchFamily="18" charset="0"/>
                <a:cs typeface="Times New Roman" panose="02020603050405020304" pitchFamily="18" charset="0"/>
              </a:rPr>
              <a:t> </a:t>
            </a:r>
            <a:endParaRPr lang="en-US" sz="3000" dirty="0" smtClean="0">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rPr>
              <a:t>The </a:t>
            </a:r>
            <a:r>
              <a:rPr lang="en-US" sz="3000" dirty="0">
                <a:latin typeface="Times New Roman" panose="02020603050405020304" pitchFamily="18" charset="0"/>
                <a:cs typeface="Times New Roman" panose="02020603050405020304" pitchFamily="18" charset="0"/>
              </a:rPr>
              <a:t>main soil horizons are A, B, C and D</a:t>
            </a:r>
            <a:r>
              <a:rPr lang="en-US" sz="3000" dirty="0" smtClean="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sp>
        <p:nvSpPr>
          <p:cNvPr id="4" name="AutoShape 2" descr="Soil-Stru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184910"/>
            <a:ext cx="5715000" cy="4758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47858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458200" cy="5715000"/>
          </a:xfrm>
        </p:spPr>
        <p:txBody>
          <a:bodyPr>
            <a:normAutofit/>
          </a:bodyPr>
          <a:lstStyle/>
          <a:p>
            <a:pPr algn="just"/>
            <a:r>
              <a:rPr lang="en-US" sz="2800" dirty="0" smtClean="0">
                <a:latin typeface="Times New Roman" panose="02020603050405020304" pitchFamily="18" charset="0"/>
                <a:cs typeface="Times New Roman" panose="02020603050405020304" pitchFamily="18" charset="0"/>
              </a:rPr>
              <a:t>A and B horizons are important for the plant growth. </a:t>
            </a:r>
          </a:p>
          <a:p>
            <a:pPr algn="just"/>
            <a:r>
              <a:rPr lang="en-US" sz="2800" dirty="0" smtClean="0">
                <a:latin typeface="Times New Roman" panose="02020603050405020304" pitchFamily="18" charset="0"/>
                <a:cs typeface="Times New Roman" panose="02020603050405020304" pitchFamily="18" charset="0"/>
              </a:rPr>
              <a:t>A horizon is also termed as Top soil. </a:t>
            </a:r>
          </a:p>
          <a:p>
            <a:pPr algn="just"/>
            <a:r>
              <a:rPr lang="en-US" sz="2800" dirty="0">
                <a:latin typeface="Times New Roman" panose="02020603050405020304" pitchFamily="18" charset="0"/>
                <a:cs typeface="Times New Roman" panose="02020603050405020304" pitchFamily="18" charset="0"/>
              </a:rPr>
              <a:t>The B horizon is where clays and materials washed down from the A horizon accumulate.  This is sometimes called subsoil</a:t>
            </a:r>
            <a:r>
              <a:rPr lang="en-US" sz="2800" dirty="0" smtClean="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The C Horizon </a:t>
            </a:r>
            <a:r>
              <a:rPr lang="en-US" sz="2800" dirty="0" smtClean="0">
                <a:latin typeface="Times New Roman" panose="02020603050405020304" pitchFamily="18" charset="0"/>
                <a:cs typeface="Times New Roman" panose="02020603050405020304" pitchFamily="18" charset="0"/>
              </a:rPr>
              <a:t>consists </a:t>
            </a:r>
            <a:r>
              <a:rPr lang="en-US" sz="2800" dirty="0">
                <a:latin typeface="Times New Roman" panose="02020603050405020304" pitchFamily="18" charset="0"/>
                <a:cs typeface="Times New Roman" panose="02020603050405020304" pitchFamily="18" charset="0"/>
              </a:rPr>
              <a:t>of weathering rock</a:t>
            </a:r>
            <a:r>
              <a:rPr lang="en-US" sz="2800" dirty="0" smtClean="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The D horizon is bedrock.  This is rock which has weathered to produce the </a:t>
            </a:r>
            <a:r>
              <a:rPr lang="en-US" sz="2800" dirty="0" smtClean="0">
                <a:latin typeface="Times New Roman" panose="02020603050405020304" pitchFamily="18" charset="0"/>
                <a:cs typeface="Times New Roman" panose="02020603050405020304" pitchFamily="18" charset="0"/>
              </a:rPr>
              <a:t>soil </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13733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Soil Organic matter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305800" cy="4830763"/>
          </a:xfrm>
        </p:spPr>
        <p:txBody>
          <a:bodyPr>
            <a:normAutofit fontScale="92500" lnSpcReduction="10000"/>
          </a:bodyPr>
          <a:lstStyle/>
          <a:p>
            <a:pPr algn="just"/>
            <a:r>
              <a:rPr lang="en-US" dirty="0" smtClean="0">
                <a:latin typeface="Times New Roman" panose="02020603050405020304" pitchFamily="18" charset="0"/>
                <a:cs typeface="Times New Roman" panose="02020603050405020304" pitchFamily="18" charset="0"/>
              </a:rPr>
              <a:t>Based on the organic matter content, soils are characterized as Mineral or Organic. </a:t>
            </a:r>
          </a:p>
          <a:p>
            <a:pPr algn="just"/>
            <a:r>
              <a:rPr lang="en-US" dirty="0" smtClean="0">
                <a:latin typeface="Times New Roman" panose="02020603050405020304" pitchFamily="18" charset="0"/>
                <a:cs typeface="Times New Roman" panose="02020603050405020304" pitchFamily="18" charset="0"/>
              </a:rPr>
              <a:t>Mineral soil: it involves most of the cultivated land and may contain from a trace to 30% organic matter. </a:t>
            </a:r>
          </a:p>
          <a:p>
            <a:pPr algn="just"/>
            <a:r>
              <a:rPr lang="en-US" dirty="0" smtClean="0">
                <a:latin typeface="Times New Roman" panose="02020603050405020304" pitchFamily="18" charset="0"/>
                <a:cs typeface="Times New Roman" panose="02020603050405020304" pitchFamily="18" charset="0"/>
              </a:rPr>
              <a:t>Organic Soil: Rich in organic matter and contain more than 30percent of organic matter. </a:t>
            </a:r>
          </a:p>
          <a:p>
            <a:pPr algn="just"/>
            <a:r>
              <a:rPr lang="en-US" dirty="0" smtClean="0">
                <a:latin typeface="Times New Roman" panose="02020603050405020304" pitchFamily="18" charset="0"/>
                <a:cs typeface="Times New Roman" panose="02020603050405020304" pitchFamily="18" charset="0"/>
              </a:rPr>
              <a:t>Soil organic materials are produced originally by living organisms through the decomposition process.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95140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146" t="41609" r="30181" b="23093"/>
          <a:stretch/>
        </p:blipFill>
        <p:spPr bwMode="auto">
          <a:xfrm>
            <a:off x="152400" y="838199"/>
            <a:ext cx="8839200" cy="5562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19833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715962"/>
          </a:xfrm>
        </p:spPr>
        <p:txBody>
          <a:bodyPr>
            <a:normAutofit/>
          </a:bodyPr>
          <a:lstStyle/>
          <a:p>
            <a:r>
              <a:rPr lang="en-US" sz="3600" b="1" dirty="0" smtClean="0">
                <a:latin typeface="Times New Roman" panose="02020603050405020304" pitchFamily="18" charset="0"/>
                <a:cs typeface="Times New Roman" panose="02020603050405020304" pitchFamily="18" charset="0"/>
              </a:rPr>
              <a:t>Soil organic matter: key points</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43000"/>
            <a:ext cx="8534400" cy="5410200"/>
          </a:xfrm>
        </p:spPr>
        <p:txBody>
          <a:bodyPr>
            <a:normAutofit/>
          </a:bodyPr>
          <a:lstStyle/>
          <a:p>
            <a:pPr algn="just"/>
            <a:r>
              <a:rPr lang="en-US" sz="2400" dirty="0" smtClean="0">
                <a:latin typeface="Times New Roman" panose="02020603050405020304" pitchFamily="18" charset="0"/>
                <a:cs typeface="Times New Roman" panose="02020603050405020304" pitchFamily="18" charset="0"/>
              </a:rPr>
              <a:t>Soil organic matter is classified as above ground and below ground organic matter. </a:t>
            </a:r>
          </a:p>
          <a:p>
            <a:pPr algn="just"/>
            <a:r>
              <a:rPr lang="en-US" sz="2400" dirty="0" smtClean="0">
                <a:latin typeface="Times New Roman" panose="02020603050405020304" pitchFamily="18" charset="0"/>
                <a:cs typeface="Times New Roman" panose="02020603050405020304" pitchFamily="18" charset="0"/>
              </a:rPr>
              <a:t>Aboveground organic matter is composed of plant and animal residues, while </a:t>
            </a:r>
            <a:r>
              <a:rPr lang="en-US" sz="2400" dirty="0" err="1" smtClean="0">
                <a:latin typeface="Times New Roman" panose="02020603050405020304" pitchFamily="18" charset="0"/>
                <a:cs typeface="Times New Roman" panose="02020603050405020304" pitchFamily="18" charset="0"/>
              </a:rPr>
              <a:t>belowgound</a:t>
            </a:r>
            <a:r>
              <a:rPr lang="en-US" sz="2400" dirty="0" smtClean="0">
                <a:latin typeface="Times New Roman" panose="02020603050405020304" pitchFamily="18" charset="0"/>
                <a:cs typeface="Times New Roman" panose="02020603050405020304" pitchFamily="18" charset="0"/>
              </a:rPr>
              <a:t> consist of living soil fauna and micro flora, partially decomposed plant and animal residue and </a:t>
            </a:r>
            <a:r>
              <a:rPr lang="en-US" sz="2400" dirty="0" err="1" smtClean="0">
                <a:latin typeface="Times New Roman" panose="02020603050405020304" pitchFamily="18" charset="0"/>
                <a:cs typeface="Times New Roman" panose="02020603050405020304" pitchFamily="18" charset="0"/>
              </a:rPr>
              <a:t>humic</a:t>
            </a:r>
            <a:r>
              <a:rPr lang="en-US" sz="2400" dirty="0" smtClean="0">
                <a:latin typeface="Times New Roman" panose="02020603050405020304" pitchFamily="18" charset="0"/>
                <a:cs typeface="Times New Roman" panose="02020603050405020304" pitchFamily="18" charset="0"/>
              </a:rPr>
              <a:t> substances. </a:t>
            </a:r>
          </a:p>
          <a:p>
            <a:pPr algn="just"/>
            <a:r>
              <a:rPr lang="en-US" sz="2400" dirty="0" smtClean="0">
                <a:latin typeface="Times New Roman" panose="02020603050405020304" pitchFamily="18" charset="0"/>
                <a:cs typeface="Times New Roman" panose="02020603050405020304" pitchFamily="18" charset="0"/>
              </a:rPr>
              <a:t>Soil organic matter act as a store house for plant nutrients. </a:t>
            </a:r>
          </a:p>
          <a:p>
            <a:r>
              <a:rPr lang="en-US" sz="2400" dirty="0">
                <a:latin typeface="Times New Roman" panose="02020603050405020304" pitchFamily="18" charset="0"/>
                <a:cs typeface="Times New Roman" panose="02020603050405020304" pitchFamily="18" charset="0"/>
              </a:rPr>
              <a:t>The stable organic fraction (humus) adsorbs and holds nutrients in a plant-available form</a:t>
            </a:r>
            <a:r>
              <a:rPr lang="en-US" sz="2400" dirty="0" smtClean="0">
                <a:latin typeface="Times New Roman" panose="02020603050405020304" pitchFamily="18" charset="0"/>
                <a:cs typeface="Times New Roman" panose="02020603050405020304" pitchFamily="18" charset="0"/>
              </a:rPr>
              <a:t>. </a:t>
            </a:r>
          </a:p>
          <a:p>
            <a:r>
              <a:rPr lang="en-US" sz="2400" dirty="0" smtClean="0">
                <a:latin typeface="Times New Roman" panose="02020603050405020304" pitchFamily="18" charset="0"/>
                <a:cs typeface="Times New Roman" panose="02020603050405020304" pitchFamily="18" charset="0"/>
              </a:rPr>
              <a:t>The resistant or stable fraction of soil organic matter contributes mainly to the nutrient holding capacity. </a:t>
            </a: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30998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b="1" dirty="0" smtClean="0">
                <a:latin typeface="Times New Roman" panose="02020603050405020304" pitchFamily="18" charset="0"/>
                <a:cs typeface="Times New Roman" panose="02020603050405020304" pitchFamily="18" charset="0"/>
              </a:rPr>
              <a:t>Cation exchange capacity </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4830763"/>
          </a:xfrm>
        </p:spPr>
        <p:txBody>
          <a:bodyPr>
            <a:normAutofit/>
          </a:bodyPr>
          <a:lstStyle/>
          <a:p>
            <a:pPr algn="just"/>
            <a:r>
              <a:rPr lang="en-US" sz="2400" dirty="0" smtClean="0">
                <a:latin typeface="Times New Roman" panose="02020603050405020304" pitchFamily="18" charset="0"/>
                <a:cs typeface="Times New Roman" panose="02020603050405020304" pitchFamily="18" charset="0"/>
              </a:rPr>
              <a:t>Cation exchange capacity is a measure of how many cations can be retained on soil particle surface. </a:t>
            </a:r>
          </a:p>
          <a:p>
            <a:pPr algn="just"/>
            <a:r>
              <a:rPr lang="en-US" sz="2400" dirty="0" smtClean="0">
                <a:latin typeface="Times New Roman" panose="02020603050405020304" pitchFamily="18" charset="0"/>
                <a:cs typeface="Times New Roman" panose="02020603050405020304" pitchFamily="18" charset="0"/>
              </a:rPr>
              <a:t>Negative charges on the surface of soil particles bind the positively charged atom molecules, but allow these to exchange with other positively charged particles. </a:t>
            </a:r>
          </a:p>
          <a:p>
            <a:pPr algn="just"/>
            <a:r>
              <a:rPr lang="en-US" sz="2400" dirty="0" smtClean="0">
                <a:latin typeface="Times New Roman" panose="02020603050405020304" pitchFamily="18" charset="0"/>
                <a:cs typeface="Times New Roman" panose="02020603050405020304" pitchFamily="18" charset="0"/>
              </a:rPr>
              <a:t>CEC influences the chemistry of soil and is used as a measure of soil fertility as it indicates the capacity of soil to retain several nutrients such as K</a:t>
            </a:r>
            <a:r>
              <a:rPr lang="en-US" sz="2400" baseline="30000" dirty="0" smtClean="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 NH</a:t>
            </a:r>
            <a:r>
              <a:rPr lang="en-US" sz="2400" baseline="-25000" dirty="0" smtClean="0">
                <a:latin typeface="Times New Roman" panose="02020603050405020304" pitchFamily="18" charset="0"/>
                <a:cs typeface="Times New Roman" panose="02020603050405020304" pitchFamily="18" charset="0"/>
              </a:rPr>
              <a:t>4</a:t>
            </a:r>
            <a:r>
              <a:rPr lang="en-US" sz="2400" dirty="0" smtClean="0">
                <a:latin typeface="Times New Roman" panose="02020603050405020304" pitchFamily="18" charset="0"/>
                <a:cs typeface="Times New Roman" panose="02020603050405020304" pitchFamily="18" charset="0"/>
              </a:rPr>
              <a:t> etc. </a:t>
            </a:r>
          </a:p>
          <a:p>
            <a:pPr algn="just"/>
            <a:r>
              <a:rPr lang="en-US" sz="2400" dirty="0">
                <a:latin typeface="Times New Roman" panose="02020603050405020304" pitchFamily="18" charset="0"/>
                <a:cs typeface="Times New Roman" panose="02020603050405020304" pitchFamily="18" charset="0"/>
              </a:rPr>
              <a:t>The binding is relatively weak, and a cation can easily be displaced from the surface by other cations from the surrounding solution</a:t>
            </a:r>
            <a:r>
              <a:rPr lang="en-US" sz="2400" dirty="0" smtClean="0">
                <a:latin typeface="Times New Roman" panose="02020603050405020304" pitchFamily="18" charset="0"/>
                <a:cs typeface="Times New Roman" panose="02020603050405020304" pitchFamily="18" charset="0"/>
              </a:rPr>
              <a:t>. </a:t>
            </a:r>
          </a:p>
          <a:p>
            <a:pPr algn="just"/>
            <a:endParaRPr lang="en-US" sz="2400" baseline="-25000" dirty="0" smtClean="0">
              <a:latin typeface="Times New Roman" panose="02020603050405020304" pitchFamily="18" charset="0"/>
              <a:cs typeface="Times New Roman" panose="02020603050405020304" pitchFamily="18" charset="0"/>
            </a:endParaRPr>
          </a:p>
          <a:p>
            <a:pPr marL="0" indent="0" algn="just">
              <a:buNone/>
            </a:pPr>
            <a:endParaRPr lang="en-US" sz="2400" baseline="30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27243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66801"/>
            <a:ext cx="8397585"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84102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53600" cy="731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27038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smtClean="0">
                <a:latin typeface="Times New Roman" panose="02020603050405020304" pitchFamily="18" charset="0"/>
                <a:cs typeface="Times New Roman" panose="02020603050405020304" pitchFamily="18" charset="0"/>
              </a:rPr>
              <a:t>Contents </a:t>
            </a:r>
            <a:endParaRPr lang="en-US"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457200" y="1600200"/>
            <a:ext cx="8305800" cy="5029200"/>
          </a:xfrm>
        </p:spPr>
        <p:txBody>
          <a:bodyPr/>
          <a:lstStyle/>
          <a:p>
            <a:pPr>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Soil : Definition and classification </a:t>
            </a:r>
          </a:p>
          <a:p>
            <a:pPr>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Soil profile </a:t>
            </a:r>
          </a:p>
          <a:p>
            <a:pPr>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Soil organic matter </a:t>
            </a:r>
          </a:p>
          <a:p>
            <a:pPr>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Cation exchange capacity </a:t>
            </a:r>
          </a:p>
          <a:p>
            <a:pPr>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Method of sampling </a:t>
            </a:r>
          </a:p>
          <a:p>
            <a:pPr>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Physicochemical characterization </a:t>
            </a:r>
          </a:p>
          <a:p>
            <a:pPr marL="0" indent="0">
              <a:buNone/>
            </a:pPr>
            <a:r>
              <a:rPr lang="en-US" b="1" dirty="0" smtClean="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48993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715962"/>
          </a:xfrm>
        </p:spPr>
        <p:txBody>
          <a:bodyPr>
            <a:normAutofit/>
          </a:bodyPr>
          <a:lstStyle/>
          <a:p>
            <a:r>
              <a:rPr lang="en-US" sz="3600" b="1" dirty="0" smtClean="0">
                <a:latin typeface="Times New Roman" panose="02020603050405020304" pitchFamily="18" charset="0"/>
                <a:cs typeface="Times New Roman" panose="02020603050405020304" pitchFamily="18" charset="0"/>
              </a:rPr>
              <a:t>Methods of soil sampling</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762000"/>
            <a:ext cx="8686800" cy="5943600"/>
          </a:xfrm>
        </p:spPr>
        <p:txBody>
          <a:bodyPr>
            <a:noAutofit/>
          </a:bodyPr>
          <a:lstStyle/>
          <a:p>
            <a:pPr algn="just"/>
            <a:r>
              <a:rPr lang="en-US" sz="2400" b="1" dirty="0" smtClean="0">
                <a:latin typeface="Times New Roman" panose="02020603050405020304" pitchFamily="18" charset="0"/>
                <a:cs typeface="Times New Roman" panose="02020603050405020304" pitchFamily="18" charset="0"/>
              </a:rPr>
              <a:t>Disturbed sampling: :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structure of the soil is disturbed to the considerable degree by the action of the boring tools or the excavation </a:t>
            </a:r>
            <a:r>
              <a:rPr lang="en-US" sz="2400" dirty="0" smtClean="0">
                <a:latin typeface="Times New Roman" panose="02020603050405020304" pitchFamily="18" charset="0"/>
                <a:cs typeface="Times New Roman" panose="02020603050405020304" pitchFamily="18" charset="0"/>
              </a:rPr>
              <a:t>equipment's. </a:t>
            </a:r>
          </a:p>
          <a:p>
            <a:pPr algn="just"/>
            <a:r>
              <a:rPr lang="en-US" sz="2400" b="1" dirty="0" smtClean="0">
                <a:latin typeface="Times New Roman" panose="02020603050405020304" pitchFamily="18" charset="0"/>
                <a:cs typeface="Times New Roman" panose="02020603050405020304" pitchFamily="18" charset="0"/>
              </a:rPr>
              <a:t>Undisturbed sampling: </a:t>
            </a:r>
            <a:r>
              <a:rPr lang="en-US" sz="2400" dirty="0">
                <a:latin typeface="Times New Roman" panose="02020603050405020304" pitchFamily="18" charset="0"/>
                <a:cs typeface="Times New Roman" panose="02020603050405020304" pitchFamily="18" charset="0"/>
              </a:rPr>
              <a:t>It retains as closely as practicable the true </a:t>
            </a:r>
            <a:r>
              <a:rPr lang="en-US" sz="2400" dirty="0" err="1">
                <a:latin typeface="Times New Roman" panose="02020603050405020304" pitchFamily="18" charset="0"/>
                <a:cs typeface="Times New Roman" panose="02020603050405020304" pitchFamily="18" charset="0"/>
              </a:rPr>
              <a:t>insitu</a:t>
            </a:r>
            <a:r>
              <a:rPr lang="en-US" sz="2400" dirty="0">
                <a:latin typeface="Times New Roman" panose="02020603050405020304" pitchFamily="18" charset="0"/>
                <a:cs typeface="Times New Roman" panose="02020603050405020304" pitchFamily="18" charset="0"/>
              </a:rPr>
              <a:t> structure and water content of the soil. For undisturbed sample the stress changes can not be avoided</a:t>
            </a:r>
            <a:r>
              <a:rPr lang="en-US" sz="2400" dirty="0" smtClean="0">
                <a:latin typeface="Times New Roman" panose="02020603050405020304" pitchFamily="18" charset="0"/>
                <a:cs typeface="Times New Roman" panose="02020603050405020304" pitchFamily="18" charset="0"/>
              </a:rPr>
              <a:t>.</a:t>
            </a:r>
          </a:p>
          <a:p>
            <a:pPr algn="just"/>
            <a:r>
              <a:rPr lang="en-US" sz="2400" b="1" dirty="0" smtClean="0">
                <a:latin typeface="Times New Roman" panose="02020603050405020304" pitchFamily="18" charset="0"/>
                <a:cs typeface="Times New Roman" panose="02020603050405020304" pitchFamily="18" charset="0"/>
              </a:rPr>
              <a:t>Zone based sampling: </a:t>
            </a:r>
            <a:r>
              <a:rPr lang="en-US" sz="2400" dirty="0">
                <a:latin typeface="Times New Roman" panose="02020603050405020304" pitchFamily="18" charset="0"/>
                <a:cs typeface="Times New Roman" panose="02020603050405020304" pitchFamily="18" charset="0"/>
              </a:rPr>
              <a:t>In zone-based strategies, the goal is to collect samples that represent the average soil within each zone. Zones are typically developed based on unique soil types or from patterns in yield maps. The key aspect of each zone is that zones represent areas of homogeneous or uniform soil </a:t>
            </a:r>
            <a:r>
              <a:rPr lang="en-US" sz="2400" dirty="0" smtClean="0">
                <a:latin typeface="Times New Roman" panose="02020603050405020304" pitchFamily="18" charset="0"/>
                <a:cs typeface="Times New Roman" panose="02020603050405020304" pitchFamily="18" charset="0"/>
              </a:rPr>
              <a:t>conditions. </a:t>
            </a:r>
          </a:p>
          <a:p>
            <a:pPr algn="just"/>
            <a:r>
              <a:rPr lang="en-US" sz="2400" b="1" dirty="0" smtClean="0">
                <a:latin typeface="Times New Roman" panose="02020603050405020304" pitchFamily="18" charset="0"/>
                <a:cs typeface="Times New Roman" panose="02020603050405020304" pitchFamily="18" charset="0"/>
              </a:rPr>
              <a:t>Grid sampling: </a:t>
            </a:r>
            <a:r>
              <a:rPr lang="en-US" sz="2400" dirty="0">
                <a:latin typeface="Times New Roman" panose="02020603050405020304" pitchFamily="18" charset="0"/>
                <a:cs typeface="Times New Roman" panose="02020603050405020304" pitchFamily="18" charset="0"/>
              </a:rPr>
              <a:t>In a grid system, soil samples are taken at locations spaced in a uniform pattern. Typical grid sizes range from 1 to 5 acres, with smaller grids (i.e., 2.5 acres or less) providing the best results. </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33175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04800"/>
            <a:ext cx="251460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76200" y="2019196"/>
            <a:ext cx="2430474" cy="369332"/>
          </a:xfrm>
          <a:prstGeom prst="rect">
            <a:avLst/>
          </a:prstGeom>
        </p:spPr>
        <p:txBody>
          <a:bodyPr wrap="none">
            <a:spAutoFit/>
          </a:bodyPr>
          <a:lstStyle/>
          <a:p>
            <a:r>
              <a:rPr lang="en-US" b="1" dirty="0"/>
              <a:t>Selecting sampling spot</a:t>
            </a:r>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3806" y="343062"/>
            <a:ext cx="2999794" cy="1638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506674" y="2057192"/>
            <a:ext cx="3617465" cy="307777"/>
          </a:xfrm>
          <a:prstGeom prst="rect">
            <a:avLst/>
          </a:prstGeom>
        </p:spPr>
        <p:txBody>
          <a:bodyPr wrap="none">
            <a:spAutoFit/>
          </a:bodyPr>
          <a:lstStyle/>
          <a:p>
            <a:r>
              <a:rPr lang="en-US" sz="1400" b="1" dirty="0"/>
              <a:t>Remove the surface litter at the sampling spot</a:t>
            </a:r>
          </a:p>
        </p:txBody>
      </p:sp>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4138" y="393596"/>
            <a:ext cx="2867461" cy="16051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6086104" y="2049973"/>
            <a:ext cx="3048000" cy="307777"/>
          </a:xfrm>
          <a:prstGeom prst="rect">
            <a:avLst/>
          </a:prstGeom>
        </p:spPr>
        <p:txBody>
          <a:bodyPr wrap="square">
            <a:spAutoFit/>
          </a:bodyPr>
          <a:lstStyle/>
          <a:p>
            <a:r>
              <a:rPr lang="en-US" sz="1400" b="1" dirty="0"/>
              <a:t>Make a ‘V’ shaped cut to a depth of </a:t>
            </a:r>
            <a:r>
              <a:rPr lang="en-US" sz="1400" b="1" dirty="0" smtClean="0"/>
              <a:t>15</a:t>
            </a:r>
            <a:endParaRPr lang="en-US" sz="1400" dirty="0"/>
          </a:p>
        </p:txBody>
      </p:sp>
      <p:pic>
        <p:nvPicPr>
          <p:cNvPr id="1229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958" y="2514600"/>
            <a:ext cx="1933367" cy="29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0" y="5638800"/>
            <a:ext cx="2132325" cy="646331"/>
          </a:xfrm>
          <a:prstGeom prst="rect">
            <a:avLst/>
          </a:prstGeom>
        </p:spPr>
        <p:txBody>
          <a:bodyPr wrap="square">
            <a:spAutoFit/>
          </a:bodyPr>
          <a:lstStyle/>
          <a:p>
            <a:r>
              <a:rPr lang="en-US" b="1" dirty="0"/>
              <a:t>Collect soils using </a:t>
            </a:r>
            <a:r>
              <a:rPr lang="en-US" b="1" dirty="0" err="1"/>
              <a:t>khupri</a:t>
            </a:r>
            <a:endParaRPr lang="en-US" b="1" dirty="0"/>
          </a:p>
        </p:txBody>
      </p:sp>
      <p:pic>
        <p:nvPicPr>
          <p:cNvPr id="1229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8007" y="2514600"/>
            <a:ext cx="3152194" cy="29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8800" y="2500745"/>
            <a:ext cx="3194463" cy="28960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2292643" y="5638800"/>
            <a:ext cx="2855654" cy="369332"/>
          </a:xfrm>
          <a:prstGeom prst="rect">
            <a:avLst/>
          </a:prstGeom>
        </p:spPr>
        <p:txBody>
          <a:bodyPr wrap="none">
            <a:spAutoFit/>
          </a:bodyPr>
          <a:lstStyle/>
          <a:p>
            <a:r>
              <a:rPr lang="en-US" b="1" dirty="0" smtClean="0"/>
              <a:t>Mix </a:t>
            </a:r>
            <a:r>
              <a:rPr lang="en-US" b="1" dirty="0"/>
              <a:t>the samples thoroughly</a:t>
            </a:r>
            <a:endParaRPr lang="en-US" dirty="0"/>
          </a:p>
        </p:txBody>
      </p:sp>
      <p:sp>
        <p:nvSpPr>
          <p:cNvPr id="17" name="Rectangle 16"/>
          <p:cNvSpPr/>
          <p:nvPr/>
        </p:nvSpPr>
        <p:spPr>
          <a:xfrm>
            <a:off x="5808204" y="5638800"/>
            <a:ext cx="2685800" cy="369332"/>
          </a:xfrm>
          <a:prstGeom prst="rect">
            <a:avLst/>
          </a:prstGeom>
        </p:spPr>
        <p:txBody>
          <a:bodyPr wrap="none">
            <a:spAutoFit/>
          </a:bodyPr>
          <a:lstStyle/>
          <a:p>
            <a:r>
              <a:rPr lang="en-US" b="1" dirty="0" smtClean="0"/>
              <a:t>Remove foreign materials </a:t>
            </a:r>
            <a:endParaRPr lang="en-US" dirty="0"/>
          </a:p>
        </p:txBody>
      </p:sp>
    </p:spTree>
    <p:extLst>
      <p:ext uri="{BB962C8B-B14F-4D97-AF65-F5344CB8AC3E}">
        <p14:creationId xmlns:p14="http://schemas.microsoft.com/office/powerpoint/2010/main" val="15389909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411480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4" name="Table 3"/>
          <p:cNvGraphicFramePr>
            <a:graphicFrameLocks noGrp="1"/>
          </p:cNvGraphicFramePr>
          <p:nvPr>
            <p:extLst>
              <p:ext uri="{D42A27DB-BD31-4B8C-83A1-F6EECF244321}">
                <p14:modId xmlns:p14="http://schemas.microsoft.com/office/powerpoint/2010/main" val="1500033698"/>
              </p:ext>
            </p:extLst>
          </p:nvPr>
        </p:nvGraphicFramePr>
        <p:xfrm>
          <a:off x="0" y="3137853"/>
          <a:ext cx="4191000" cy="422910"/>
        </p:xfrm>
        <a:graphic>
          <a:graphicData uri="http://schemas.openxmlformats.org/drawingml/2006/table">
            <a:tbl>
              <a:tblPr/>
              <a:tblGrid>
                <a:gridCol w="4191000"/>
              </a:tblGrid>
              <a:tr h="249714">
                <a:tc>
                  <a:txBody>
                    <a:bodyPr/>
                    <a:lstStyle/>
                    <a:p>
                      <a:pPr algn="ctr"/>
                      <a:r>
                        <a:rPr lang="en-US" sz="1200" b="1" dirty="0">
                          <a:effectLst/>
                          <a:latin typeface="Arial"/>
                        </a:rPr>
                        <a:t>Quartering is done by dividing the thoroughly mixed sample into four equal parts</a:t>
                      </a:r>
                      <a:endParaRPr lang="en-US" sz="1200" b="1" dirty="0"/>
                    </a:p>
                  </a:txBody>
                  <a:tcPr marL="28575" marR="28575" marT="28575" marB="28575">
                    <a:lnL>
                      <a:noFill/>
                    </a:lnL>
                    <a:lnR>
                      <a:noFill/>
                    </a:lnR>
                    <a:lnT>
                      <a:noFill/>
                    </a:lnT>
                    <a:lnB>
                      <a:noFill/>
                    </a:lnB>
                  </a:tcPr>
                </a:tc>
              </a:tr>
            </a:tbl>
          </a:graphicData>
        </a:graphic>
      </p:graphicFrame>
      <p:sp>
        <p:nvSpPr>
          <p:cNvPr id="5" name="Rectangle 3"/>
          <p:cNvSpPr>
            <a:spLocks noChangeArrowheads="1"/>
          </p:cNvSpPr>
          <p:nvPr/>
        </p:nvSpPr>
        <p:spPr bwMode="auto">
          <a:xfrm>
            <a:off x="457200" y="3560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7834" y="304800"/>
            <a:ext cx="411480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4368140" y="3055509"/>
            <a:ext cx="4572000" cy="646331"/>
          </a:xfrm>
          <a:prstGeom prst="rect">
            <a:avLst/>
          </a:prstGeom>
        </p:spPr>
        <p:txBody>
          <a:bodyPr>
            <a:spAutoFit/>
          </a:bodyPr>
          <a:lstStyle/>
          <a:p>
            <a:r>
              <a:rPr lang="en-US" b="1" dirty="0"/>
              <a:t>Two opposite quarters are discarded and the remaining is mixed</a:t>
            </a:r>
            <a:endParaRPr lang="en-US" dirty="0"/>
          </a:p>
        </p:txBody>
      </p:sp>
      <p:pic>
        <p:nvPicPr>
          <p:cNvPr id="133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1710" y="3701840"/>
            <a:ext cx="3632860" cy="24219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2284021" y="6123747"/>
            <a:ext cx="4572000" cy="646331"/>
          </a:xfrm>
          <a:prstGeom prst="rect">
            <a:avLst/>
          </a:prstGeom>
        </p:spPr>
        <p:txBody>
          <a:bodyPr>
            <a:spAutoFit/>
          </a:bodyPr>
          <a:lstStyle/>
          <a:p>
            <a:pPr algn="ctr"/>
            <a:r>
              <a:rPr lang="en-US" b="1" dirty="0"/>
              <a:t>Collect the sample in a clean cloth or polythene bag</a:t>
            </a:r>
            <a:endParaRPr lang="en-US" dirty="0"/>
          </a:p>
        </p:txBody>
      </p:sp>
    </p:spTree>
    <p:extLst>
      <p:ext uri="{BB962C8B-B14F-4D97-AF65-F5344CB8AC3E}">
        <p14:creationId xmlns:p14="http://schemas.microsoft.com/office/powerpoint/2010/main" val="9873670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200" b="1" dirty="0" smtClean="0">
                <a:latin typeface="Times New Roman" panose="02020603050405020304" pitchFamily="18" charset="0"/>
                <a:cs typeface="Times New Roman" panose="02020603050405020304" pitchFamily="18" charset="0"/>
              </a:rPr>
              <a:t>Physicochemical characterization of soil </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371600"/>
            <a:ext cx="8229600" cy="4754563"/>
          </a:xfrm>
        </p:spPr>
        <p:txBody>
          <a:bodyPr>
            <a:normAutofit fontScale="85000" lnSpcReduction="20000"/>
          </a:bodyPr>
          <a:lstStyle/>
          <a:p>
            <a:pPr marL="0" indent="0">
              <a:buNone/>
            </a:pPr>
            <a:r>
              <a:rPr lang="en-US" sz="2600" b="1" dirty="0" smtClean="0">
                <a:latin typeface="Times New Roman" panose="02020603050405020304" pitchFamily="18" charset="0"/>
                <a:cs typeface="Times New Roman" panose="02020603050405020304" pitchFamily="18" charset="0"/>
              </a:rPr>
              <a:t>Soil Texture </a:t>
            </a:r>
          </a:p>
          <a:p>
            <a:pPr marL="0" indent="0">
              <a:buNone/>
            </a:pPr>
            <a:r>
              <a:rPr lang="en-US" sz="2600" b="1" dirty="0" smtClean="0">
                <a:latin typeface="Times New Roman" panose="02020603050405020304" pitchFamily="18" charset="0"/>
                <a:cs typeface="Times New Roman" panose="02020603050405020304" pitchFamily="18" charset="0"/>
              </a:rPr>
              <a:t>Soil </a:t>
            </a:r>
            <a:r>
              <a:rPr lang="en-US" sz="2600" b="1" dirty="0" err="1" smtClean="0">
                <a:latin typeface="Times New Roman" panose="02020603050405020304" pitchFamily="18" charset="0"/>
                <a:cs typeface="Times New Roman" panose="02020603050405020304" pitchFamily="18" charset="0"/>
              </a:rPr>
              <a:t>colour</a:t>
            </a:r>
            <a:r>
              <a:rPr lang="en-US" sz="2600" b="1" dirty="0" smtClean="0">
                <a:latin typeface="Times New Roman" panose="02020603050405020304" pitchFamily="18" charset="0"/>
                <a:cs typeface="Times New Roman" panose="02020603050405020304" pitchFamily="18" charset="0"/>
              </a:rPr>
              <a:t> </a:t>
            </a:r>
          </a:p>
          <a:p>
            <a:pPr marL="0" indent="0">
              <a:buNone/>
            </a:pPr>
            <a:r>
              <a:rPr lang="en-US" sz="2600" b="1" dirty="0" smtClean="0">
                <a:latin typeface="Times New Roman" panose="02020603050405020304" pitchFamily="18" charset="0"/>
                <a:cs typeface="Times New Roman" panose="02020603050405020304" pitchFamily="18" charset="0"/>
              </a:rPr>
              <a:t>Hydraulic Conductivity</a:t>
            </a:r>
          </a:p>
          <a:p>
            <a:pPr marL="0" indent="0">
              <a:buNone/>
            </a:pPr>
            <a:r>
              <a:rPr lang="en-US" sz="2600" b="1" dirty="0" smtClean="0">
                <a:latin typeface="Times New Roman" panose="02020603050405020304" pitchFamily="18" charset="0"/>
                <a:cs typeface="Times New Roman" panose="02020603050405020304" pitchFamily="18" charset="0"/>
              </a:rPr>
              <a:t>Porosity </a:t>
            </a:r>
          </a:p>
          <a:p>
            <a:pPr marL="0" indent="0">
              <a:buNone/>
            </a:pPr>
            <a:r>
              <a:rPr lang="en-US" sz="2600" b="1" dirty="0" smtClean="0">
                <a:latin typeface="Times New Roman" panose="02020603050405020304" pitchFamily="18" charset="0"/>
                <a:cs typeface="Times New Roman" panose="02020603050405020304" pitchFamily="18" charset="0"/>
              </a:rPr>
              <a:t>Soil pH</a:t>
            </a:r>
          </a:p>
          <a:p>
            <a:pPr marL="0" indent="0">
              <a:buNone/>
            </a:pPr>
            <a:r>
              <a:rPr lang="en-US" sz="2600" b="1" dirty="0" smtClean="0">
                <a:latin typeface="Times New Roman" panose="02020603050405020304" pitchFamily="18" charset="0"/>
                <a:cs typeface="Times New Roman" panose="02020603050405020304" pitchFamily="18" charset="0"/>
              </a:rPr>
              <a:t>Conductivity </a:t>
            </a:r>
          </a:p>
          <a:p>
            <a:pPr marL="0" indent="0">
              <a:buNone/>
            </a:pPr>
            <a:r>
              <a:rPr lang="en-US" sz="2600" b="1" dirty="0" smtClean="0">
                <a:latin typeface="Times New Roman" panose="02020603050405020304" pitchFamily="18" charset="0"/>
                <a:cs typeface="Times New Roman" panose="02020603050405020304" pitchFamily="18" charset="0"/>
              </a:rPr>
              <a:t>Total organic carbon </a:t>
            </a:r>
          </a:p>
          <a:p>
            <a:pPr marL="0" indent="0">
              <a:buNone/>
            </a:pPr>
            <a:r>
              <a:rPr lang="en-US" sz="2600" b="1" dirty="0" smtClean="0">
                <a:latin typeface="Times New Roman" panose="02020603050405020304" pitchFamily="18" charset="0"/>
                <a:cs typeface="Times New Roman" panose="02020603050405020304" pitchFamily="18" charset="0"/>
              </a:rPr>
              <a:t>Total Nitrogen</a:t>
            </a:r>
          </a:p>
          <a:p>
            <a:pPr marL="0" indent="0">
              <a:buNone/>
            </a:pPr>
            <a:r>
              <a:rPr lang="en-US" sz="2600" b="1" dirty="0" smtClean="0">
                <a:latin typeface="Times New Roman" panose="02020603050405020304" pitchFamily="18" charset="0"/>
                <a:cs typeface="Times New Roman" panose="02020603050405020304" pitchFamily="18" charset="0"/>
              </a:rPr>
              <a:t>Total Phosphorus </a:t>
            </a:r>
          </a:p>
          <a:p>
            <a:pPr marL="0" indent="0">
              <a:buNone/>
            </a:pPr>
            <a:r>
              <a:rPr lang="en-US" sz="2600" b="1" dirty="0" smtClean="0">
                <a:latin typeface="Times New Roman" panose="02020603050405020304" pitchFamily="18" charset="0"/>
                <a:cs typeface="Times New Roman" panose="02020603050405020304" pitchFamily="18" charset="0"/>
              </a:rPr>
              <a:t>Water holding capacity </a:t>
            </a:r>
          </a:p>
          <a:p>
            <a:pPr marL="0" indent="0">
              <a:buNone/>
            </a:pPr>
            <a:r>
              <a:rPr lang="en-US" sz="2600" b="1" dirty="0" smtClean="0">
                <a:latin typeface="Times New Roman" panose="02020603050405020304" pitchFamily="18" charset="0"/>
                <a:cs typeface="Times New Roman" panose="02020603050405020304" pitchFamily="18" charset="0"/>
              </a:rPr>
              <a:t>C/N ratio </a:t>
            </a:r>
          </a:p>
          <a:p>
            <a:pPr marL="0" indent="0">
              <a:buNone/>
            </a:pPr>
            <a:endParaRPr lang="en-US" sz="2400" dirty="0" smtClean="0"/>
          </a:p>
          <a:p>
            <a:pPr marL="0" indent="0">
              <a:buNone/>
            </a:pPr>
            <a:r>
              <a:rPr lang="en-US" dirty="0" smtClean="0"/>
              <a:t> </a:t>
            </a:r>
          </a:p>
          <a:p>
            <a:pPr marL="0" indent="0">
              <a:buNone/>
            </a:pPr>
            <a:endParaRPr lang="en-US" dirty="0" smtClean="0"/>
          </a:p>
        </p:txBody>
      </p:sp>
    </p:spTree>
    <p:extLst>
      <p:ext uri="{BB962C8B-B14F-4D97-AF65-F5344CB8AC3E}">
        <p14:creationId xmlns:p14="http://schemas.microsoft.com/office/powerpoint/2010/main" val="19596376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Soil erosion </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534400" cy="4953000"/>
          </a:xfrm>
        </p:spPr>
        <p:txBody>
          <a:bodyPr>
            <a:normAutofit/>
          </a:bodyPr>
          <a:lstStyle/>
          <a:p>
            <a:pPr algn="just"/>
            <a:r>
              <a:rPr lang="en-US" sz="2400" dirty="0" smtClean="0">
                <a:latin typeface="Times New Roman" panose="02020603050405020304" pitchFamily="18" charset="0"/>
                <a:cs typeface="Times New Roman" panose="02020603050405020304" pitchFamily="18" charset="0"/>
              </a:rPr>
              <a:t>Soil erosion is a naturally occurring process that affects almost all landforms. </a:t>
            </a:r>
          </a:p>
          <a:p>
            <a:pPr algn="just"/>
            <a:r>
              <a:rPr lang="en-US" sz="2800" dirty="0" smtClean="0">
                <a:latin typeface="Times New Roman" panose="02020603050405020304" pitchFamily="18" charset="0"/>
                <a:cs typeface="Times New Roman" panose="02020603050405020304" pitchFamily="18" charset="0"/>
              </a:rPr>
              <a:t>Half of the top soil on the planet has been lost in the last 150 years. </a:t>
            </a:r>
          </a:p>
          <a:p>
            <a:pPr algn="just"/>
            <a:r>
              <a:rPr lang="en-US" sz="2800" dirty="0" smtClean="0">
                <a:latin typeface="Times New Roman" panose="02020603050405020304" pitchFamily="18" charset="0"/>
                <a:cs typeface="Times New Roman" panose="02020603050405020304" pitchFamily="18" charset="0"/>
              </a:rPr>
              <a:t>The effects of soil erosion go beyond the loss of fertile soil, it has led to increased pollution and sedimentation in to the streams. </a:t>
            </a:r>
          </a:p>
          <a:p>
            <a:pPr algn="just"/>
            <a:r>
              <a:rPr lang="en-US" sz="2800" dirty="0" smtClean="0">
                <a:latin typeface="Times New Roman" panose="02020603050405020304" pitchFamily="18" charset="0"/>
                <a:cs typeface="Times New Roman" panose="02020603050405020304" pitchFamily="18" charset="0"/>
              </a:rPr>
              <a:t>Water and wind erosion are the two primary cause for land degradation.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633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792162"/>
          </a:xfrm>
        </p:spPr>
        <p:txBody>
          <a:bodyPr>
            <a:normAutofit/>
          </a:bodyPr>
          <a:lstStyle/>
          <a:p>
            <a:r>
              <a:rPr lang="en-US" sz="3600" b="1" dirty="0" smtClean="0">
                <a:latin typeface="Times New Roman" panose="02020603050405020304" pitchFamily="18" charset="0"/>
                <a:cs typeface="Times New Roman" panose="02020603050405020304" pitchFamily="18" charset="0"/>
              </a:rPr>
              <a:t>Desertification</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143000"/>
            <a:ext cx="8763000" cy="5334000"/>
          </a:xfrm>
        </p:spPr>
        <p:txBody>
          <a:bodyPr/>
          <a:lstStyle/>
          <a:p>
            <a:pPr algn="just"/>
            <a:r>
              <a:rPr lang="en-US" sz="2800" dirty="0" smtClean="0">
                <a:latin typeface="Times New Roman" panose="02020603050405020304" pitchFamily="18" charset="0"/>
                <a:cs typeface="Times New Roman" panose="02020603050405020304" pitchFamily="18" charset="0"/>
              </a:rPr>
              <a:t>Desertification refers to the process of formation of desert. It may be due to the degradation of dryland ecosystem by climatic variations and human activities. </a:t>
            </a:r>
          </a:p>
          <a:p>
            <a:pPr algn="just"/>
            <a:r>
              <a:rPr lang="en-US" sz="2800" dirty="0" smtClean="0">
                <a:latin typeface="Times New Roman" panose="02020603050405020304" pitchFamily="18" charset="0"/>
                <a:cs typeface="Times New Roman" panose="02020603050405020304" pitchFamily="18" charset="0"/>
              </a:rPr>
              <a:t>Desertification occurs as a result of long term failure to balance the human demand for ecosystem services. The pressure is increasing on dryland ecosystems for providing food, fuel, forage, building materials etc. </a:t>
            </a:r>
          </a:p>
          <a:p>
            <a:pPr algn="just"/>
            <a:r>
              <a:rPr lang="en-US" sz="2800" dirty="0" smtClean="0">
                <a:latin typeface="Times New Roman" panose="02020603050405020304" pitchFamily="18" charset="0"/>
                <a:cs typeface="Times New Roman" panose="02020603050405020304" pitchFamily="18" charset="0"/>
              </a:rPr>
              <a:t>Approximately 10 to 20% dryland has been already degraded, which are more prone to desertification. </a:t>
            </a:r>
          </a:p>
          <a:p>
            <a:pPr algn="just"/>
            <a:r>
              <a:rPr lang="en-US" sz="2800" dirty="0" smtClean="0">
                <a:latin typeface="Times New Roman" panose="02020603050405020304" pitchFamily="18" charset="0"/>
                <a:cs typeface="Times New Roman" panose="02020603050405020304" pitchFamily="18" charset="0"/>
              </a:rPr>
              <a:t>About 30% of the land in India is degraded. </a:t>
            </a:r>
          </a:p>
          <a:p>
            <a:endParaRPr lang="en-US" dirty="0"/>
          </a:p>
        </p:txBody>
      </p:sp>
    </p:spTree>
    <p:extLst>
      <p:ext uri="{BB962C8B-B14F-4D97-AF65-F5344CB8AC3E}">
        <p14:creationId xmlns:p14="http://schemas.microsoft.com/office/powerpoint/2010/main" val="128066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095" y="2271156"/>
            <a:ext cx="2950197"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2271156"/>
            <a:ext cx="5080789" cy="28797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2632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47800"/>
            <a:ext cx="7994904"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92934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944562"/>
          </a:xfrm>
        </p:spPr>
        <p:txBody>
          <a:bodyPr/>
          <a:lstStyle/>
          <a:p>
            <a:r>
              <a:rPr lang="en-US" sz="4000" b="1" dirty="0" smtClean="0">
                <a:latin typeface="Times New Roman" panose="02020603050405020304" pitchFamily="18" charset="0"/>
                <a:cs typeface="Times New Roman" panose="02020603050405020304" pitchFamily="18" charset="0"/>
              </a:rPr>
              <a:t>What</a:t>
            </a:r>
            <a:r>
              <a:rPr lang="en-US" b="1" dirty="0" smtClean="0">
                <a:latin typeface="Times New Roman" panose="02020603050405020304" pitchFamily="18" charset="0"/>
                <a:cs typeface="Times New Roman" panose="02020603050405020304" pitchFamily="18" charset="0"/>
              </a:rPr>
              <a:t> is Soil? </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b="1" dirty="0">
                <a:latin typeface="Times New Roman" panose="02020603050405020304" pitchFamily="18" charset="0"/>
                <a:cs typeface="Times New Roman" panose="02020603050405020304" pitchFamily="18" charset="0"/>
              </a:rPr>
              <a:t>Soil </a:t>
            </a:r>
            <a:r>
              <a:rPr lang="en-US" sz="2400" dirty="0">
                <a:latin typeface="Times New Roman" panose="02020603050405020304" pitchFamily="18" charset="0"/>
                <a:cs typeface="Times New Roman" panose="02020603050405020304" pitchFamily="18" charset="0"/>
              </a:rPr>
              <a:t>is a material composed of five ingredients — minerals, soil organic matter, living organisms, gas, and water. </a:t>
            </a:r>
            <a:r>
              <a:rPr lang="en-US" sz="2400" dirty="0" smtClean="0">
                <a:latin typeface="Times New Roman" panose="02020603050405020304" pitchFamily="18" charset="0"/>
                <a:cs typeface="Times New Roman" panose="02020603050405020304" pitchFamily="18" charset="0"/>
              </a:rPr>
              <a:t> </a:t>
            </a:r>
          </a:p>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term soil is </a:t>
            </a:r>
            <a:r>
              <a:rPr lang="en-US" sz="2400" dirty="0" smtClean="0">
                <a:latin typeface="Times New Roman" panose="02020603050405020304" pitchFamily="18" charset="0"/>
                <a:cs typeface="Times New Roman" panose="02020603050405020304" pitchFamily="18" charset="0"/>
              </a:rPr>
              <a:t>sometimes applied </a:t>
            </a:r>
            <a:r>
              <a:rPr lang="en-US" sz="2400" dirty="0">
                <a:latin typeface="Times New Roman" panose="02020603050405020304" pitchFamily="18" charset="0"/>
                <a:cs typeface="Times New Roman" panose="02020603050405020304" pitchFamily="18" charset="0"/>
              </a:rPr>
              <a:t>to the entire surficial earthy layer which is inhabited by plant roots and its limits is the depth at which roots are found (</a:t>
            </a:r>
            <a:r>
              <a:rPr lang="en-US" sz="2400" dirty="0" err="1">
                <a:latin typeface="Times New Roman" panose="02020603050405020304" pitchFamily="18" charset="0"/>
                <a:cs typeface="Times New Roman" panose="02020603050405020304" pitchFamily="18" charset="0"/>
              </a:rPr>
              <a:t>Sibirtsev</a:t>
            </a:r>
            <a:r>
              <a:rPr lang="en-US" sz="2400" dirty="0">
                <a:latin typeface="Times New Roman" panose="02020603050405020304" pitchFamily="18" charset="0"/>
                <a:cs typeface="Times New Roman" panose="02020603050405020304" pitchFamily="18" charset="0"/>
              </a:rPr>
              <a:t>, 1900</a:t>
            </a:r>
            <a:r>
              <a:rPr lang="en-US" sz="2400" dirty="0" smtClean="0">
                <a:latin typeface="Times New Roman" panose="02020603050405020304" pitchFamily="18" charset="0"/>
                <a:cs typeface="Times New Roman" panose="02020603050405020304" pitchFamily="18" charset="0"/>
              </a:rPr>
              <a:t>). </a:t>
            </a:r>
          </a:p>
          <a:p>
            <a:pPr algn="just"/>
            <a:r>
              <a:rPr lang="en-US" sz="2400" dirty="0" smtClean="0">
                <a:latin typeface="Times New Roman" panose="02020603050405020304" pitchFamily="18" charset="0"/>
                <a:cs typeface="Times New Roman" panose="02020603050405020304" pitchFamily="18" charset="0"/>
              </a:rPr>
              <a:t>According to the Soil survey Staff (2010) “ </a:t>
            </a:r>
            <a:r>
              <a:rPr lang="en-US" sz="2400" b="1" dirty="0" smtClean="0">
                <a:latin typeface="Times New Roman" panose="02020603050405020304" pitchFamily="18" charset="0"/>
                <a:cs typeface="Times New Roman" panose="02020603050405020304" pitchFamily="18" charset="0"/>
              </a:rPr>
              <a:t>Soil is a natural body comprised of solids, liquid, gases that occurs on the land surface, occupies space that is characterized by horizons or its ability to support a rooted plant in its natural environment</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21379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pPr>
              <a:tabLst>
                <a:tab pos="5829300" algn="l"/>
              </a:tabLst>
            </a:pPr>
            <a:r>
              <a:rPr lang="en-US" sz="4000" dirty="0" smtClean="0">
                <a:latin typeface="Times New Roman" panose="02020603050405020304" pitchFamily="18" charset="0"/>
                <a:cs typeface="Times New Roman" panose="02020603050405020304" pitchFamily="18" charset="0"/>
              </a:rPr>
              <a:t>Classification of soil</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1371600"/>
            <a:ext cx="8610600" cy="5029200"/>
          </a:xfrm>
        </p:spPr>
        <p:txBody>
          <a:bodyPr/>
          <a:lstStyle/>
          <a:p>
            <a:r>
              <a:rPr lang="en-US" dirty="0" smtClean="0">
                <a:latin typeface="Times New Roman" panose="02020603050405020304" pitchFamily="18" charset="0"/>
                <a:cs typeface="Times New Roman" panose="02020603050405020304" pitchFamily="18" charset="0"/>
              </a:rPr>
              <a:t>Commonly based on the grain size and soil consistency, following classification system exists: </a:t>
            </a:r>
          </a:p>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Unified Soil classification system (ASTM D3282-09) </a:t>
            </a:r>
          </a:p>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Indian standard soil classification system (ISSCS)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93177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36638"/>
          </a:xfrm>
        </p:spPr>
        <p:txBody>
          <a:bodyPr>
            <a:noAutofit/>
          </a:bodyPr>
          <a:lstStyle/>
          <a:p>
            <a:r>
              <a:rPr lang="en-US" sz="3200" b="1" dirty="0">
                <a:latin typeface="Times New Roman" panose="02020603050405020304" pitchFamily="18" charset="0"/>
                <a:cs typeface="Times New Roman" panose="02020603050405020304" pitchFamily="18" charset="0"/>
              </a:rPr>
              <a:t>Unified Soil classification system (ASTM D3282-09) </a:t>
            </a:r>
            <a:br>
              <a:rPr lang="en-US" sz="3200" b="1" dirty="0">
                <a:latin typeface="Times New Roman" panose="02020603050405020304" pitchFamily="18" charset="0"/>
                <a:cs typeface="Times New Roman" panose="02020603050405020304" pitchFamily="18" charset="0"/>
              </a:rPr>
            </a:br>
            <a:endParaRPr lang="en-US" sz="3200" b="1" dirty="0"/>
          </a:p>
        </p:txBody>
      </p:sp>
      <p:sp>
        <p:nvSpPr>
          <p:cNvPr id="3" name="Content Placeholder 2"/>
          <p:cNvSpPr>
            <a:spLocks noGrp="1"/>
          </p:cNvSpPr>
          <p:nvPr>
            <p:ph idx="1"/>
          </p:nvPr>
        </p:nvSpPr>
        <p:spPr>
          <a:xfrm>
            <a:off x="457200" y="1295400"/>
            <a:ext cx="8458200" cy="5105400"/>
          </a:xfrm>
        </p:spPr>
        <p:txBody>
          <a:bodyPr/>
          <a:lstStyle/>
          <a:p>
            <a:r>
              <a:rPr lang="en-US" b="1" dirty="0" smtClean="0">
                <a:latin typeface="Times New Roman" panose="02020603050405020304" pitchFamily="18" charset="0"/>
                <a:cs typeface="Times New Roman" panose="02020603050405020304" pitchFamily="18" charset="0"/>
              </a:rPr>
              <a:t>Two major categories: </a:t>
            </a:r>
          </a:p>
          <a:p>
            <a:pPr marL="514350" indent="-514350">
              <a:buAutoNum type="alphaLcParenBoth"/>
            </a:pPr>
            <a:r>
              <a:rPr lang="en-US" dirty="0" smtClean="0">
                <a:latin typeface="Times New Roman" panose="02020603050405020304" pitchFamily="18" charset="0"/>
                <a:cs typeface="Times New Roman" panose="02020603050405020304" pitchFamily="18" charset="0"/>
              </a:rPr>
              <a:t>Coarse-grained soil: that are gravely and sandy nature with less than 50% passing through the No. 200 sieves. </a:t>
            </a:r>
          </a:p>
          <a:p>
            <a:pPr marL="514350" indent="-514350">
              <a:buAutoNum type="alphaLcParenBoth"/>
            </a:pPr>
            <a:r>
              <a:rPr lang="en-US" dirty="0" smtClean="0">
                <a:latin typeface="Times New Roman" panose="02020603050405020304" pitchFamily="18" charset="0"/>
                <a:cs typeface="Times New Roman" panose="02020603050405020304" pitchFamily="18" charset="0"/>
              </a:rPr>
              <a:t>Fine-grained soil: with 50% or more passing through the No. 200 sieves.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2570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245" t="8134" r="6364" b="14462"/>
          <a:stretch/>
        </p:blipFill>
        <p:spPr bwMode="auto">
          <a:xfrm>
            <a:off x="375848" y="381000"/>
            <a:ext cx="8594304" cy="601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10336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010" t="9412" r="5172" b="14401"/>
          <a:stretch/>
        </p:blipFill>
        <p:spPr bwMode="auto">
          <a:xfrm>
            <a:off x="683487" y="609600"/>
            <a:ext cx="7927113" cy="57038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86621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219" t="7952" r="6834" b="16836"/>
          <a:stretch/>
        </p:blipFill>
        <p:spPr bwMode="auto">
          <a:xfrm>
            <a:off x="609600" y="609600"/>
            <a:ext cx="8047606"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94232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862" t="3326" r="12288" b="13915"/>
          <a:stretch/>
        </p:blipFill>
        <p:spPr bwMode="auto">
          <a:xfrm>
            <a:off x="381000" y="304800"/>
            <a:ext cx="8382000" cy="624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84021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1074</TotalTime>
  <Words>966</Words>
  <Application>Microsoft Office PowerPoint</Application>
  <PresentationFormat>On-screen Show (4:3)</PresentationFormat>
  <Paragraphs>99</Paragraphs>
  <Slides>27</Slides>
  <Notes>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Soil : Natural Resource </vt:lpstr>
      <vt:lpstr>Contents </vt:lpstr>
      <vt:lpstr>What is Soil? </vt:lpstr>
      <vt:lpstr>Classification of soil</vt:lpstr>
      <vt:lpstr>Unified Soil classification system (ASTM D3282-09)  </vt:lpstr>
      <vt:lpstr>PowerPoint Presentation</vt:lpstr>
      <vt:lpstr>PowerPoint Presentation</vt:lpstr>
      <vt:lpstr>PowerPoint Presentation</vt:lpstr>
      <vt:lpstr>PowerPoint Presentation</vt:lpstr>
      <vt:lpstr>Indian standard soil classification system (ISSCS) IS 1490-1970 </vt:lpstr>
      <vt:lpstr>PowerPoint Presentation</vt:lpstr>
      <vt:lpstr>Soil Profile </vt:lpstr>
      <vt:lpstr>PowerPoint Presentation</vt:lpstr>
      <vt:lpstr>Soil Organic matter </vt:lpstr>
      <vt:lpstr>PowerPoint Presentation</vt:lpstr>
      <vt:lpstr>Soil organic matter: key points</vt:lpstr>
      <vt:lpstr>Cation exchange capacity </vt:lpstr>
      <vt:lpstr>PowerPoint Presentation</vt:lpstr>
      <vt:lpstr>PowerPoint Presentation</vt:lpstr>
      <vt:lpstr>Methods of soil sampling</vt:lpstr>
      <vt:lpstr>PowerPoint Presentation</vt:lpstr>
      <vt:lpstr>PowerPoint Presentation</vt:lpstr>
      <vt:lpstr>Physicochemical characterization of soil </vt:lpstr>
      <vt:lpstr>Soil erosion </vt:lpstr>
      <vt:lpstr>Desertification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Assessment of Soil quality: Introduction  </dc:title>
  <dc:creator>linovo</dc:creator>
  <cp:lastModifiedBy>linovo</cp:lastModifiedBy>
  <cp:revision>29</cp:revision>
  <dcterms:created xsi:type="dcterms:W3CDTF">2006-08-16T00:00:00Z</dcterms:created>
  <dcterms:modified xsi:type="dcterms:W3CDTF">2021-03-17T03:24:28Z</dcterms:modified>
</cp:coreProperties>
</file>