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70" r:id="rId7"/>
    <p:sldId id="260" r:id="rId8"/>
    <p:sldId id="261" r:id="rId9"/>
    <p:sldId id="264" r:id="rId10"/>
    <p:sldId id="268" r:id="rId11"/>
    <p:sldId id="265" r:id="rId12"/>
    <p:sldId id="26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590"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924800" cy="1143000"/>
          </a:xfrm>
        </p:spPr>
        <p:txBody>
          <a:bodyPr>
            <a:noAutofit/>
          </a:bodyPr>
          <a:lstStyle/>
          <a:p>
            <a:r>
              <a:rPr lang="en-US" sz="3200" b="1" dirty="0" smtClean="0">
                <a:latin typeface="Times New Roman" panose="02020603050405020304" pitchFamily="18" charset="0"/>
                <a:cs typeface="Times New Roman" panose="02020603050405020304" pitchFamily="18" charset="0"/>
              </a:rPr>
              <a:t>Water </a:t>
            </a:r>
            <a:r>
              <a:rPr lang="en-US" sz="3200" b="1" dirty="0" smtClean="0">
                <a:latin typeface="Times New Roman" panose="02020603050405020304" pitchFamily="18" charset="0"/>
                <a:cs typeface="Times New Roman" panose="02020603050405020304" pitchFamily="18" charset="0"/>
              </a:rPr>
              <a:t>resources: Use and overutilization of surface and ground water</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4876800"/>
            <a:ext cx="6400800" cy="1752600"/>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Dr. </a:t>
            </a:r>
            <a:r>
              <a:rPr lang="en-US" sz="2400" dirty="0" err="1" smtClean="0">
                <a:solidFill>
                  <a:schemeClr val="tx1"/>
                </a:solidFill>
                <a:latin typeface="Times New Roman" panose="02020603050405020304" pitchFamily="18" charset="0"/>
                <a:cs typeface="Times New Roman" panose="02020603050405020304" pitchFamily="18" charset="0"/>
              </a:rPr>
              <a:t>Vinayak</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V. </a:t>
            </a:r>
            <a:r>
              <a:rPr lang="en-US" sz="2400" dirty="0" smtClean="0">
                <a:solidFill>
                  <a:schemeClr val="tx1"/>
                </a:solidFill>
                <a:latin typeface="Times New Roman" panose="02020603050405020304" pitchFamily="18" charset="0"/>
                <a:cs typeface="Times New Roman" panose="02020603050405020304" pitchFamily="18" charset="0"/>
              </a:rPr>
              <a:t>Pathak </a:t>
            </a:r>
          </a:p>
          <a:p>
            <a:r>
              <a:rPr lang="en-US" sz="2400" dirty="0" smtClean="0">
                <a:solidFill>
                  <a:schemeClr val="tx1"/>
                </a:solidFill>
                <a:latin typeface="Times New Roman" panose="02020603050405020304" pitchFamily="18" charset="0"/>
                <a:cs typeface="Times New Roman" panose="02020603050405020304" pitchFamily="18" charset="0"/>
              </a:rPr>
              <a:t>Department of Chemistry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AutoShape 2" descr="Manav Rachna International Institute of Research and Studies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52600"/>
            <a:ext cx="332841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332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0"/>
            <a:ext cx="8686800" cy="715962"/>
          </a:xfrm>
        </p:spPr>
        <p:txBody>
          <a:bodyPr>
            <a:normAutofit/>
          </a:bodyPr>
          <a:lstStyle/>
          <a:p>
            <a:r>
              <a:rPr lang="en-US" sz="3600" b="1" dirty="0" smtClean="0">
                <a:latin typeface="Times New Roman" panose="02020603050405020304" pitchFamily="18" charset="0"/>
                <a:cs typeface="Times New Roman" panose="02020603050405020304" pitchFamily="18" charset="0"/>
              </a:rPr>
              <a:t>Water conflicts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4340" y="762000"/>
            <a:ext cx="8305800" cy="914399"/>
          </a:xfrm>
        </p:spPr>
        <p:txBody>
          <a:bodyPr>
            <a:normAutofit fontScale="70000" lnSpcReduction="20000"/>
          </a:bodyPr>
          <a:lstStyle/>
          <a:p>
            <a:pPr algn="just"/>
            <a:r>
              <a:rPr lang="en-US" dirty="0" smtClean="0">
                <a:latin typeface="Times New Roman" panose="02020603050405020304" pitchFamily="18" charset="0"/>
                <a:cs typeface="Times New Roman" panose="02020603050405020304" pitchFamily="18" charset="0"/>
              </a:rPr>
              <a:t>The term ‘water conflict’ is used to explain the conflicts between countries, states, groups, over the right to access the water resources. </a:t>
            </a:r>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599"/>
            <a:ext cx="7299960" cy="546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030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latin typeface="Times New Roman" panose="02020603050405020304" pitchFamily="18" charset="0"/>
                <a:cs typeface="Times New Roman" panose="02020603050405020304" pitchFamily="18" charset="0"/>
              </a:rPr>
              <a:t>Watershed management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530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term watershed refers to a region of common drainage outlet of all flowing water inside one place. </a:t>
            </a:r>
          </a:p>
          <a:p>
            <a:pPr algn="just"/>
            <a:r>
              <a:rPr lang="en-US" sz="2800" dirty="0" smtClean="0">
                <a:latin typeface="Times New Roman" panose="02020603050405020304" pitchFamily="18" charset="0"/>
                <a:cs typeface="Times New Roman" panose="02020603050405020304" pitchFamily="18" charset="0"/>
              </a:rPr>
              <a:t>In watershed management, rain fed areas are conserved or upgraded with other natural facilities such as land, water, plant, animal and human resource. </a:t>
            </a:r>
          </a:p>
          <a:p>
            <a:pPr algn="just"/>
            <a:r>
              <a:rPr lang="en-US" sz="2800" dirty="0" smtClean="0">
                <a:latin typeface="Times New Roman" panose="02020603050405020304" pitchFamily="18" charset="0"/>
                <a:cs typeface="Times New Roman" panose="02020603050405020304" pitchFamily="18" charset="0"/>
              </a:rPr>
              <a:t>Watershed management prevent surface water runoff and improves the soil moisture content. </a:t>
            </a:r>
          </a:p>
          <a:p>
            <a:pPr algn="just"/>
            <a:r>
              <a:rPr lang="en-US" sz="2800" dirty="0" smtClean="0">
                <a:latin typeface="Times New Roman" panose="02020603050405020304" pitchFamily="18" charset="0"/>
                <a:cs typeface="Times New Roman" panose="02020603050405020304" pitchFamily="18" charset="0"/>
              </a:rPr>
              <a:t>Watershed management also determines the </a:t>
            </a:r>
            <a:r>
              <a:rPr lang="en-US" sz="2800" dirty="0" err="1" smtClean="0">
                <a:latin typeface="Times New Roman" panose="02020603050405020304" pitchFamily="18" charset="0"/>
                <a:cs typeface="Times New Roman" panose="02020603050405020304" pitchFamily="18" charset="0"/>
              </a:rPr>
              <a:t>opportuities</a:t>
            </a:r>
            <a:r>
              <a:rPr lang="en-US" sz="2800" dirty="0" smtClean="0">
                <a:latin typeface="Times New Roman" panose="02020603050405020304" pitchFamily="18" charset="0"/>
                <a:cs typeface="Times New Roman" panose="02020603050405020304" pitchFamily="18" charset="0"/>
              </a:rPr>
              <a:t> to reduce the water pollution.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87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Watershed Management - Meaning, Difference with Water Harves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35" y="567720"/>
            <a:ext cx="8432165" cy="587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78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159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Rain water harvesting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a:r>
              <a:rPr lang="en-US" sz="2800" dirty="0">
                <a:latin typeface="Times New Roman" panose="02020603050405020304" pitchFamily="18" charset="0"/>
                <a:cs typeface="Times New Roman" panose="02020603050405020304" pitchFamily="18" charset="0"/>
              </a:rPr>
              <a:t>Rainwater harvesting is the simple process or technology used to conserve Rainwater by collecting, storing, conveying and purifying of Rainwater that runs off from rooftops, parks, roads, open grounds, etc. for later use</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b="1" dirty="0">
                <a:solidFill>
                  <a:srgbClr val="FF0000"/>
                </a:solidFill>
                <a:latin typeface="Times New Roman" panose="02020603050405020304" pitchFamily="18" charset="0"/>
                <a:cs typeface="Times New Roman" panose="02020603050405020304" pitchFamily="18" charset="0"/>
              </a:rPr>
              <a:t>Rainwater harvesting systems consists of the following components:</a:t>
            </a:r>
          </a:p>
          <a:p>
            <a:r>
              <a:rPr lang="en-US" sz="2800" dirty="0">
                <a:latin typeface="Times New Roman" panose="02020603050405020304" pitchFamily="18" charset="0"/>
                <a:cs typeface="Times New Roman" panose="02020603050405020304" pitchFamily="18" charset="0"/>
              </a:rPr>
              <a:t>Catchment- Used to collect and store the captured Rainwater.</a:t>
            </a:r>
          </a:p>
          <a:p>
            <a:r>
              <a:rPr lang="en-US" sz="2800" dirty="0">
                <a:latin typeface="Times New Roman" panose="02020603050405020304" pitchFamily="18" charset="0"/>
                <a:cs typeface="Times New Roman" panose="02020603050405020304" pitchFamily="18" charset="0"/>
              </a:rPr>
              <a:t>Conveyance system – It is used to transport the harvested water from the catchment to the recharge zone.</a:t>
            </a:r>
          </a:p>
          <a:p>
            <a:r>
              <a:rPr lang="en-US" sz="2800" dirty="0">
                <a:latin typeface="Times New Roman" panose="02020603050405020304" pitchFamily="18" charset="0"/>
                <a:cs typeface="Times New Roman" panose="02020603050405020304" pitchFamily="18" charset="0"/>
              </a:rPr>
              <a:t>Flush- It is used to flush out the first spell of rain.</a:t>
            </a:r>
          </a:p>
          <a:p>
            <a:r>
              <a:rPr lang="en-US" sz="2800" dirty="0">
                <a:latin typeface="Times New Roman" panose="02020603050405020304" pitchFamily="18" charset="0"/>
                <a:cs typeface="Times New Roman" panose="02020603050405020304" pitchFamily="18" charset="0"/>
              </a:rPr>
              <a:t>Filter – Used for filtering the collected Rainwater and remove pollutants.</a:t>
            </a:r>
          </a:p>
          <a:p>
            <a:r>
              <a:rPr lang="en-US" sz="2800" dirty="0">
                <a:latin typeface="Times New Roman" panose="02020603050405020304" pitchFamily="18" charset="0"/>
                <a:cs typeface="Times New Roman" panose="02020603050405020304" pitchFamily="18" charset="0"/>
              </a:rPr>
              <a:t>Tanks and the recharge structures: Used to store the filtered water which is ready to use.</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650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4209"/>
            <a:ext cx="8915400" cy="6535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719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Water </a:t>
            </a:r>
            <a:r>
              <a:rPr lang="en-US" b="1" dirty="0" smtClean="0">
                <a:latin typeface="Times New Roman" panose="02020603050405020304" pitchFamily="18" charset="0"/>
                <a:cs typeface="Times New Roman" panose="02020603050405020304" pitchFamily="18" charset="0"/>
              </a:rPr>
              <a:t>Resource</a:t>
            </a:r>
            <a:r>
              <a:rPr lang="en-US" b="1" dirty="0" smtClean="0">
                <a:latin typeface="Times New Roman" panose="02020603050405020304" pitchFamily="18" charset="0"/>
                <a:cs typeface="Times New Roman" panose="02020603050405020304" pitchFamily="18" charset="0"/>
              </a:rPr>
              <a:t>:  India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534400" cy="502920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It involves water from precipitation, ground water and surface water. </a:t>
            </a:r>
          </a:p>
          <a:p>
            <a:pPr algn="just"/>
            <a:r>
              <a:rPr lang="en-US" sz="2400" dirty="0" smtClean="0">
                <a:latin typeface="Times New Roman" panose="02020603050405020304" pitchFamily="18" charset="0"/>
                <a:cs typeface="Times New Roman" panose="02020603050405020304" pitchFamily="18" charset="0"/>
              </a:rPr>
              <a:t>Annually India receives about 1170 mm of precipitation, which is considered as a source of fresh water. </a:t>
            </a:r>
          </a:p>
          <a:p>
            <a:pPr algn="just"/>
            <a:r>
              <a:rPr lang="en-US" sz="2400" dirty="0" smtClean="0">
                <a:latin typeface="Times New Roman" panose="02020603050405020304" pitchFamily="18" charset="0"/>
                <a:cs typeface="Times New Roman" panose="02020603050405020304" pitchFamily="18" charset="0"/>
              </a:rPr>
              <a:t>With 18% of global population, India has only 4% of world’s water resource. </a:t>
            </a:r>
          </a:p>
          <a:p>
            <a:pPr algn="just"/>
            <a:r>
              <a:rPr lang="en-US" sz="2400" dirty="0" smtClean="0">
                <a:latin typeface="Times New Roman" panose="02020603050405020304" pitchFamily="18" charset="0"/>
                <a:cs typeface="Times New Roman" panose="02020603050405020304" pitchFamily="18" charset="0"/>
              </a:rPr>
              <a:t>80% of its area  experiences rains of 750 mm or more a year but this rainfall is not uniform in time or geography. </a:t>
            </a:r>
          </a:p>
          <a:p>
            <a:pPr algn="just"/>
            <a:r>
              <a:rPr lang="en-US" sz="2400" dirty="0" smtClean="0">
                <a:latin typeface="Times New Roman" panose="02020603050405020304" pitchFamily="18" charset="0"/>
                <a:cs typeface="Times New Roman" panose="02020603050405020304" pitchFamily="18" charset="0"/>
              </a:rPr>
              <a:t>Despite extensive river system, safe clean drinking water as well as irrigation water </a:t>
            </a:r>
            <a:r>
              <a:rPr lang="en-US" sz="2400" dirty="0">
                <a:latin typeface="Times New Roman" panose="02020603050405020304" pitchFamily="18" charset="0"/>
                <a:cs typeface="Times New Roman" panose="02020603050405020304" pitchFamily="18" charset="0"/>
              </a:rPr>
              <a:t>supplies for sustainable agriculture are in shortage across </a:t>
            </a:r>
            <a:r>
              <a:rPr lang="en-US" sz="2400" dirty="0" smtClean="0">
                <a:latin typeface="Times New Roman" panose="02020603050405020304" pitchFamily="18" charset="0"/>
                <a:cs typeface="Times New Roman" panose="02020603050405020304" pitchFamily="18" charset="0"/>
              </a:rPr>
              <a:t>India.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503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Vast area of India is under tropical climate which is conducive throughout the year for agriculture. </a:t>
            </a:r>
          </a:p>
          <a:p>
            <a:pPr algn="just"/>
            <a:r>
              <a:rPr lang="en-US" sz="2000" dirty="0" smtClean="0">
                <a:latin typeface="Times New Roman" panose="02020603050405020304" pitchFamily="18" charset="0"/>
                <a:cs typeface="Times New Roman" panose="02020603050405020304" pitchFamily="18" charset="0"/>
              </a:rPr>
              <a:t>Though the total water resources are adequate to meet all the requirement of country , water supply gap due to temporal and spatial distribution of water resources are to be bridged by interlinking the rivers of India. </a:t>
            </a:r>
            <a:endParaRPr lang="en-US"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6943241"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814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6397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India water facts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334000"/>
          </a:xfrm>
        </p:spPr>
        <p:txBody>
          <a:bodyPr/>
          <a:lstStyle/>
          <a:p>
            <a:pPr algn="just"/>
            <a:r>
              <a:rPr lang="en-US" sz="2400" b="1" dirty="0" smtClean="0">
                <a:solidFill>
                  <a:srgbClr val="002060"/>
                </a:solidFill>
                <a:latin typeface="Times New Roman" panose="02020603050405020304" pitchFamily="18" charset="0"/>
                <a:cs typeface="Times New Roman" panose="02020603050405020304" pitchFamily="18" charset="0"/>
              </a:rPr>
              <a:t>The rivers have been the heart and soul of India’s growth as well as culture.</a:t>
            </a:r>
          </a:p>
          <a:p>
            <a:pPr algn="just"/>
            <a:r>
              <a:rPr lang="en-US" sz="2400" b="1" dirty="0" smtClean="0">
                <a:solidFill>
                  <a:srgbClr val="002060"/>
                </a:solidFill>
                <a:latin typeface="Times New Roman" panose="02020603050405020304" pitchFamily="18" charset="0"/>
                <a:cs typeface="Times New Roman" panose="02020603050405020304" pitchFamily="18" charset="0"/>
              </a:rPr>
              <a:t>12 rivers are classified as major river which covers the total catchment area of 253 </a:t>
            </a:r>
            <a:r>
              <a:rPr lang="en-US" sz="2400" b="1" dirty="0" err="1" smtClean="0">
                <a:solidFill>
                  <a:srgbClr val="002060"/>
                </a:solidFill>
                <a:latin typeface="Times New Roman" panose="02020603050405020304" pitchFamily="18" charset="0"/>
                <a:cs typeface="Times New Roman" panose="02020603050405020304" pitchFamily="18" charset="0"/>
              </a:rPr>
              <a:t>mha</a:t>
            </a:r>
            <a:r>
              <a:rPr lang="en-US" sz="2400" b="1" dirty="0" smtClean="0">
                <a:solidFill>
                  <a:srgbClr val="002060"/>
                </a:solidFill>
                <a:latin typeface="Times New Roman" panose="02020603050405020304" pitchFamily="18" charset="0"/>
                <a:cs typeface="Times New Roman" panose="02020603050405020304" pitchFamily="18" charset="0"/>
              </a:rPr>
              <a:t>. </a:t>
            </a:r>
          </a:p>
          <a:p>
            <a:pPr algn="just"/>
            <a:r>
              <a:rPr lang="en-US" sz="2400" b="1" dirty="0">
                <a:solidFill>
                  <a:srgbClr val="002060"/>
                </a:solidFill>
                <a:latin typeface="Times New Roman" panose="02020603050405020304" pitchFamily="18" charset="0"/>
                <a:cs typeface="Times New Roman" panose="02020603050405020304" pitchFamily="18" charset="0"/>
              </a:rPr>
              <a:t> The Ganga-Brahmaputra-</a:t>
            </a:r>
            <a:r>
              <a:rPr lang="en-US" sz="2400" b="1" dirty="0" err="1">
                <a:solidFill>
                  <a:srgbClr val="002060"/>
                </a:solidFill>
                <a:latin typeface="Times New Roman" panose="02020603050405020304" pitchFamily="18" charset="0"/>
                <a:cs typeface="Times New Roman" panose="02020603050405020304" pitchFamily="18" charset="0"/>
              </a:rPr>
              <a:t>Meghna</a:t>
            </a:r>
            <a:r>
              <a:rPr lang="en-US" sz="2400" b="1" dirty="0">
                <a:solidFill>
                  <a:srgbClr val="002060"/>
                </a:solidFill>
                <a:latin typeface="Times New Roman" panose="02020603050405020304" pitchFamily="18" charset="0"/>
                <a:cs typeface="Times New Roman" panose="02020603050405020304" pitchFamily="18" charset="0"/>
              </a:rPr>
              <a:t> system is the largest river system in India with 43% of the catchment area of the all major river systems. </a:t>
            </a:r>
            <a:endParaRPr lang="en-US" sz="2400" b="1" dirty="0" smtClean="0">
              <a:solidFill>
                <a:srgbClr val="002060"/>
              </a:solidFill>
              <a:latin typeface="Times New Roman" panose="02020603050405020304" pitchFamily="18" charset="0"/>
              <a:cs typeface="Times New Roman" panose="02020603050405020304" pitchFamily="18" charset="0"/>
            </a:endParaRPr>
          </a:p>
          <a:p>
            <a:pPr algn="just"/>
            <a:r>
              <a:rPr lang="en-US" sz="2400" b="1" dirty="0" smtClean="0">
                <a:solidFill>
                  <a:srgbClr val="002060"/>
                </a:solidFill>
                <a:latin typeface="Times New Roman" panose="02020603050405020304" pitchFamily="18" charset="0"/>
                <a:cs typeface="Times New Roman" panose="02020603050405020304" pitchFamily="18" charset="0"/>
              </a:rPr>
              <a:t>46 rivers are classified as medium river that cover catchment area of 24.6 </a:t>
            </a:r>
            <a:r>
              <a:rPr lang="en-US" sz="2400" b="1" dirty="0" err="1" smtClean="0">
                <a:solidFill>
                  <a:srgbClr val="002060"/>
                </a:solidFill>
                <a:latin typeface="Times New Roman" panose="02020603050405020304" pitchFamily="18" charset="0"/>
                <a:cs typeface="Times New Roman" panose="02020603050405020304" pitchFamily="18" charset="0"/>
              </a:rPr>
              <a:t>mha</a:t>
            </a:r>
            <a:r>
              <a:rPr lang="en-US" sz="2400" b="1" dirty="0" smtClean="0">
                <a:solidFill>
                  <a:srgbClr val="002060"/>
                </a:solidFill>
                <a:latin typeface="Times New Roman" panose="02020603050405020304" pitchFamily="18" charset="0"/>
                <a:cs typeface="Times New Roman" panose="02020603050405020304" pitchFamily="18" charset="0"/>
              </a:rPr>
              <a:t>. </a:t>
            </a:r>
          </a:p>
          <a:p>
            <a:pPr algn="just"/>
            <a:r>
              <a:rPr lang="en-US" sz="2400" b="1" dirty="0" smtClean="0">
                <a:solidFill>
                  <a:srgbClr val="002060"/>
                </a:solidFill>
                <a:latin typeface="Times New Roman" panose="02020603050405020304" pitchFamily="18" charset="0"/>
                <a:cs typeface="Times New Roman" panose="02020603050405020304" pitchFamily="18" charset="0"/>
              </a:rPr>
              <a:t>Other inland water sources involve water reservoir such as lakes, ponds, oxbow, </a:t>
            </a:r>
            <a:r>
              <a:rPr lang="en-US" sz="2400" b="1" dirty="0" err="1" smtClean="0">
                <a:solidFill>
                  <a:srgbClr val="002060"/>
                </a:solidFill>
                <a:latin typeface="Times New Roman" panose="02020603050405020304" pitchFamily="18" charset="0"/>
                <a:cs typeface="Times New Roman" panose="02020603050405020304" pitchFamily="18" charset="0"/>
              </a:rPr>
              <a:t>beels</a:t>
            </a:r>
            <a:r>
              <a:rPr lang="en-US" sz="2400" b="1" dirty="0" smtClean="0">
                <a:solidFill>
                  <a:srgbClr val="002060"/>
                </a:solidFill>
                <a:latin typeface="Times New Roman" panose="02020603050405020304" pitchFamily="18" charset="0"/>
                <a:cs typeface="Times New Roman" panose="02020603050405020304" pitchFamily="18" charset="0"/>
              </a:rPr>
              <a:t> and brackish water, which cover an area  of 7mha. </a:t>
            </a:r>
          </a:p>
          <a:p>
            <a:endParaRPr lang="en-US" dirty="0" smtClean="0"/>
          </a:p>
        </p:txBody>
      </p:sp>
    </p:spTree>
    <p:extLst>
      <p:ext uri="{BB962C8B-B14F-4D97-AF65-F5344CB8AC3E}">
        <p14:creationId xmlns:p14="http://schemas.microsoft.com/office/powerpoint/2010/main" val="480253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14400"/>
            <a:ext cx="518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60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latin typeface="Times New Roman" panose="02020603050405020304" pitchFamily="18" charset="0"/>
                <a:cs typeface="Times New Roman" panose="02020603050405020304" pitchFamily="18" charset="0"/>
              </a:rPr>
              <a:t>Status of ground water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458200" cy="52578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Groundwater is a replenish able source. </a:t>
            </a:r>
          </a:p>
          <a:p>
            <a:pPr algn="just"/>
            <a:r>
              <a:rPr lang="en-US" sz="2800" dirty="0" smtClean="0">
                <a:latin typeface="Times New Roman" panose="02020603050405020304" pitchFamily="18" charset="0"/>
                <a:cs typeface="Times New Roman" panose="02020603050405020304" pitchFamily="18" charset="0"/>
              </a:rPr>
              <a:t>Annual consumption of groundwater in India is about 433 </a:t>
            </a:r>
            <a:r>
              <a:rPr lang="en-US" sz="2800" dirty="0" err="1" smtClean="0">
                <a:latin typeface="Times New Roman" panose="02020603050405020304" pitchFamily="18" charset="0"/>
                <a:cs typeface="Times New Roman" panose="02020603050405020304" pitchFamily="18" charset="0"/>
              </a:rPr>
              <a:t>bcm</a:t>
            </a:r>
            <a:r>
              <a:rPr lang="en-US" sz="2800" dirty="0" smtClean="0">
                <a:latin typeface="Times New Roman" panose="020206030504050203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Main source of ground water is recharge from monsoon/ precipitation. </a:t>
            </a:r>
          </a:p>
          <a:p>
            <a:pPr algn="just"/>
            <a:r>
              <a:rPr lang="en-US" sz="2800" dirty="0" smtClean="0">
                <a:latin typeface="Times New Roman" panose="02020603050405020304" pitchFamily="18" charset="0"/>
                <a:cs typeface="Times New Roman" panose="02020603050405020304" pitchFamily="18" charset="0"/>
              </a:rPr>
              <a:t>Other sources of recharge involves seepage from canals, tanks, ponds and other water structures and irrigation. </a:t>
            </a:r>
          </a:p>
          <a:p>
            <a:pPr algn="just"/>
            <a:r>
              <a:rPr lang="en-US" sz="2800" dirty="0" smtClean="0">
                <a:latin typeface="Times New Roman" panose="02020603050405020304" pitchFamily="18" charset="0"/>
                <a:cs typeface="Times New Roman" panose="02020603050405020304" pitchFamily="18" charset="0"/>
              </a:rPr>
              <a:t>Among all states, Uttar Pradesh has highest net ground water availability. </a:t>
            </a:r>
          </a:p>
          <a:p>
            <a:endParaRPr lang="en-US" dirty="0"/>
          </a:p>
        </p:txBody>
      </p:sp>
    </p:spTree>
    <p:extLst>
      <p:ext uri="{BB962C8B-B14F-4D97-AF65-F5344CB8AC3E}">
        <p14:creationId xmlns:p14="http://schemas.microsoft.com/office/powerpoint/2010/main" val="2164703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52400"/>
            <a:ext cx="8505825"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6877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a:bodyPr>
          <a:lstStyle/>
          <a:p>
            <a:r>
              <a:rPr lang="en-US" sz="4000" dirty="0" smtClean="0">
                <a:latin typeface="Times New Roman" panose="02020603050405020304" pitchFamily="18" charset="0"/>
                <a:cs typeface="Times New Roman" panose="02020603050405020304" pitchFamily="18" charset="0"/>
              </a:rPr>
              <a:t>Overexploitation of water </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305800" cy="498316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India is the biggest user of ground water. It extracts more ground water than China and US. </a:t>
            </a:r>
          </a:p>
          <a:p>
            <a:pPr algn="just"/>
            <a:r>
              <a:rPr lang="en-US" sz="2000" dirty="0">
                <a:latin typeface="Times New Roman" panose="02020603050405020304" pitchFamily="18" charset="0"/>
                <a:cs typeface="Times New Roman" panose="02020603050405020304" pitchFamily="18" charset="0"/>
              </a:rPr>
              <a:t>In 2015, the standing committee on water resources found that groundwater forms the largest share of India’s agriculture and drinking water supply</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About 89 per cent of groundwater extracted in India is used for irrigation making it the highest category user in the country. Household use comes second with 9 per cent share of the extracted groundwater followed by industry that uses only two per cent of it.</a:t>
            </a:r>
          </a:p>
          <a:p>
            <a:pPr algn="just"/>
            <a:r>
              <a:rPr lang="en-US" sz="2000" dirty="0">
                <a:latin typeface="Times New Roman" panose="02020603050405020304" pitchFamily="18" charset="0"/>
                <a:cs typeface="Times New Roman" panose="02020603050405020304" pitchFamily="18" charset="0"/>
              </a:rPr>
              <a:t>Overall, 50 per cent of urban water requirement and 85 per cent of rural domestic water need are fulfilled by groundwater.</a:t>
            </a:r>
          </a:p>
          <a:p>
            <a:pPr algn="just"/>
            <a:r>
              <a:rPr lang="en-US" sz="2000" dirty="0">
                <a:latin typeface="Times New Roman" panose="02020603050405020304" pitchFamily="18" charset="0"/>
                <a:cs typeface="Times New Roman" panose="02020603050405020304" pitchFamily="18" charset="0"/>
              </a:rPr>
              <a:t>This kind of use has caused a reduction in groundwater levels in India by 61 per cent between 2007 and 2017, according to report by Central Ground Water Board (CGWB), presented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last year.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728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547</Words>
  <Application>Microsoft Office PowerPoint</Application>
  <PresentationFormat>On-screen Show (4:3)</PresentationFormat>
  <Paragraphs>44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Water resources: Use and overutilization of surface and ground water</vt:lpstr>
      <vt:lpstr>PowerPoint Presentation</vt:lpstr>
      <vt:lpstr>Water Resource:  India </vt:lpstr>
      <vt:lpstr>PowerPoint Presentation</vt:lpstr>
      <vt:lpstr>India water facts </vt:lpstr>
      <vt:lpstr>PowerPoint Presentation</vt:lpstr>
      <vt:lpstr>Status of ground water </vt:lpstr>
      <vt:lpstr>PowerPoint Presentation</vt:lpstr>
      <vt:lpstr>Overexploitation of water </vt:lpstr>
      <vt:lpstr>Water conflicts </vt:lpstr>
      <vt:lpstr>Watershed management </vt:lpstr>
      <vt:lpstr>PowerPoint Presentation</vt:lpstr>
      <vt:lpstr>Rain water harvesting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lecture 09 </dc:title>
  <dc:creator>linovo</dc:creator>
  <cp:lastModifiedBy>linovo</cp:lastModifiedBy>
  <cp:revision>20</cp:revision>
  <dcterms:created xsi:type="dcterms:W3CDTF">2006-08-16T00:00:00Z</dcterms:created>
  <dcterms:modified xsi:type="dcterms:W3CDTF">2021-08-18T09:28:53Z</dcterms:modified>
</cp:coreProperties>
</file>