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8/23/2021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Networking Devices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D:\dco3310\still6-5a.gif"/>
          <p:cNvPicPr>
            <a:picLocks noChangeAspect="1" noChangeArrowheads="1"/>
          </p:cNvPicPr>
          <p:nvPr/>
        </p:nvPicPr>
        <p:blipFill>
          <a:blip r:embed="rId2"/>
          <a:srcRect/>
          <a:stretch>
            <a:fillRect/>
          </a:stretch>
        </p:blipFill>
        <p:spPr bwMode="auto">
          <a:xfrm>
            <a:off x="1219200" y="457200"/>
            <a:ext cx="7467600" cy="58388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D:\dco3310\still6-5b.gif"/>
          <p:cNvPicPr>
            <a:picLocks noChangeAspect="1" noChangeArrowheads="1"/>
          </p:cNvPicPr>
          <p:nvPr/>
        </p:nvPicPr>
        <p:blipFill>
          <a:blip r:embed="rId2"/>
          <a:srcRect/>
          <a:stretch>
            <a:fillRect/>
          </a:stretch>
        </p:blipFill>
        <p:spPr bwMode="auto">
          <a:xfrm>
            <a:off x="1143000" y="457200"/>
            <a:ext cx="7620000" cy="5957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600" smtClean="0"/>
              <a:t>What is the disadvantage associated with using a repeater?</a:t>
            </a:r>
            <a:endParaRPr lang="en-US" smtClean="0"/>
          </a:p>
        </p:txBody>
      </p:sp>
      <p:sp>
        <p:nvSpPr>
          <p:cNvPr id="28675"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it can't filter network traffic. Data, sometimes referred to as bits, arriving at one port of a repeater gets sent out on all other ports</a:t>
            </a:r>
          </a:p>
          <a:p>
            <a:r>
              <a:rPr lang="en-US" smtClean="0"/>
              <a:t>data gets passed along by a repeater to all other LAN segments of a network regardless of whether it needs to go there or no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ppt_x"/>
                                          </p:val>
                                        </p:tav>
                                        <p:tav tm="100000">
                                          <p:val>
                                            <p:strVal val="#ppt_x"/>
                                          </p:val>
                                        </p:tav>
                                      </p:tavLst>
                                    </p:anim>
                                    <p:anim calcmode="lin" valueType="num">
                                      <p:cBhvr additive="base">
                                        <p:cTn id="8" dur="500" fill="hold"/>
                                        <p:tgtEl>
                                          <p:spTgt spid="2867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600" smtClean="0"/>
              <a:t>What problem could occur as a result of too much traffic on a network?</a:t>
            </a:r>
            <a:endParaRPr lang="en-US" smtClean="0"/>
          </a:p>
        </p:txBody>
      </p:sp>
      <p:sp>
        <p:nvSpPr>
          <p:cNvPr id="30723"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if segments of a network are only connected by non-filtering devices such as repeaters, this can result in more than one user trying to send data on the network at the same time</a:t>
            </a:r>
          </a:p>
          <a:p>
            <a:r>
              <a:rPr lang="en-US" smtClean="0"/>
              <a:t>If more than one node attempts to transmit at the same time, a collision will occur.</a:t>
            </a:r>
          </a:p>
          <a:p>
            <a:r>
              <a:rPr lang="en-US" smtClean="0"/>
              <a:t>When a collision occurs, the data from each device impact and are damaged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wipe(left)">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wipe(left)">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wipe(left)">
                                      <p:cBhvr>
                                        <p:cTn id="17" dur="500"/>
                                        <p:tgtEl>
                                          <p:spTgt spid="307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600" smtClean="0"/>
              <a:t>What internetworking device can be used to filter traffic on the network?</a:t>
            </a:r>
            <a:endParaRPr lang="en-US" smtClean="0"/>
          </a:p>
        </p:txBody>
      </p:sp>
      <p:sp>
        <p:nvSpPr>
          <p:cNvPr id="32771"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One way to solve the problems of too much traffic on a network and too many collisions is to use an internetworking device called a bridge.</a:t>
            </a:r>
          </a:p>
          <a:p>
            <a:r>
              <a:rPr lang="en-US" smtClean="0"/>
              <a:t>A bridge eliminates unnecessary traffic and minimizes the chances of collisions occurring on a network by dividing it into segments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arn(outVertical)">
                                      <p:cBhvr>
                                        <p:cTn id="7" dur="500"/>
                                        <p:tgtEl>
                                          <p:spTgt spid="32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arn(outVertical)">
                                      <p:cBhvr>
                                        <p:cTn id="12" dur="500"/>
                                        <p:tgtEl>
                                          <p:spTgt spid="327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D:\dco3310\still6-6a.gif"/>
          <p:cNvPicPr>
            <a:picLocks noChangeAspect="1" noChangeArrowheads="1"/>
          </p:cNvPicPr>
          <p:nvPr/>
        </p:nvPicPr>
        <p:blipFill>
          <a:blip r:embed="rId2"/>
          <a:srcRect/>
          <a:stretch>
            <a:fillRect/>
          </a:stretch>
        </p:blipFill>
        <p:spPr bwMode="auto">
          <a:xfrm>
            <a:off x="1219200" y="381000"/>
            <a:ext cx="7696200" cy="601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D:\dco3310\still6-6b.gif"/>
          <p:cNvPicPr>
            <a:picLocks noChangeAspect="1" noChangeArrowheads="1"/>
          </p:cNvPicPr>
          <p:nvPr/>
        </p:nvPicPr>
        <p:blipFill>
          <a:blip r:embed="rId2"/>
          <a:srcRect/>
          <a:stretch>
            <a:fillRect/>
          </a:stretch>
        </p:blipFill>
        <p:spPr bwMode="auto">
          <a:xfrm>
            <a:off x="1295400" y="609600"/>
            <a:ext cx="7620000" cy="595788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D:\dco3310\still6-6c.gif"/>
          <p:cNvPicPr>
            <a:picLocks noChangeAspect="1" noChangeArrowheads="1"/>
          </p:cNvPicPr>
          <p:nvPr/>
        </p:nvPicPr>
        <p:blipFill>
          <a:blip r:embed="rId2"/>
          <a:srcRect/>
          <a:stretch>
            <a:fillRect/>
          </a:stretch>
        </p:blipFill>
        <p:spPr bwMode="auto">
          <a:xfrm>
            <a:off x="1143000" y="5334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D:\dco3310\still6-6d.gif"/>
          <p:cNvPicPr>
            <a:picLocks noChangeAspect="1" noChangeArrowheads="1"/>
          </p:cNvPicPr>
          <p:nvPr/>
        </p:nvPicPr>
        <p:blipFill>
          <a:blip r:embed="rId2"/>
          <a:srcRect/>
          <a:stretch>
            <a:fillRect/>
          </a:stretch>
        </p:blipFill>
        <p:spPr bwMode="auto">
          <a:xfrm>
            <a:off x="1143000" y="4572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D:\dco3310\still6-6e.gif"/>
          <p:cNvPicPr>
            <a:picLocks noChangeAspect="1" noChangeArrowheads="1"/>
          </p:cNvPicPr>
          <p:nvPr/>
        </p:nvPicPr>
        <p:blipFill>
          <a:blip r:embed="rId2"/>
          <a:srcRect/>
          <a:stretch>
            <a:fillRect/>
          </a:stretch>
        </p:blipFill>
        <p:spPr bwMode="auto">
          <a:xfrm>
            <a:off x="1066800" y="381000"/>
            <a:ext cx="7848600" cy="613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Networking Devices</a:t>
            </a:r>
          </a:p>
        </p:txBody>
      </p:sp>
      <p:sp>
        <p:nvSpPr>
          <p:cNvPr id="409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smtClean="0"/>
              <a:t>Repeaters</a:t>
            </a:r>
          </a:p>
          <a:p>
            <a:r>
              <a:rPr lang="en-US" dirty="0" smtClean="0"/>
              <a:t>Hubs</a:t>
            </a:r>
          </a:p>
          <a:p>
            <a:r>
              <a:rPr lang="en-US" dirty="0" smtClean="0"/>
              <a:t>Collisions</a:t>
            </a:r>
          </a:p>
          <a:p>
            <a:r>
              <a:rPr lang="en-US" dirty="0" smtClean="0"/>
              <a:t>Bridges</a:t>
            </a:r>
          </a:p>
          <a:p>
            <a:r>
              <a:rPr lang="en-US" dirty="0" smtClean="0"/>
              <a:t>Routers</a:t>
            </a:r>
          </a:p>
          <a:p>
            <a:r>
              <a:rPr lang="en-US" dirty="0" smtClean="0"/>
              <a:t>Gateways</a:t>
            </a:r>
            <a:endParaRPr 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D:\dco3310\still6-6f.gif"/>
          <p:cNvPicPr>
            <a:picLocks noChangeAspect="1" noChangeArrowheads="1"/>
          </p:cNvPicPr>
          <p:nvPr/>
        </p:nvPicPr>
        <p:blipFill>
          <a:blip r:embed="rId2"/>
          <a:srcRect/>
          <a:stretch>
            <a:fillRect/>
          </a:stretch>
        </p:blipFill>
        <p:spPr bwMode="auto">
          <a:xfrm>
            <a:off x="990600" y="381000"/>
            <a:ext cx="7848600" cy="613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At what layer of the OSI model do bridges operate?</a:t>
            </a:r>
          </a:p>
        </p:txBody>
      </p:sp>
      <p:sp>
        <p:nvSpPr>
          <p:cNvPr id="40963"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z="2400" smtClean="0"/>
              <a:t>Because bridges operate at the data link layer, layer 2, they are not required to examine upper-layer information.</a:t>
            </a:r>
          </a:p>
        </p:txBody>
      </p:sp>
      <p:pic>
        <p:nvPicPr>
          <p:cNvPr id="67588" name="Picture 4" descr="D:\dco3310\still6-1.gif"/>
          <p:cNvPicPr>
            <a:picLocks noChangeAspect="1" noChangeArrowheads="1"/>
          </p:cNvPicPr>
          <p:nvPr/>
        </p:nvPicPr>
        <p:blipFill>
          <a:blip r:embed="rId2"/>
          <a:srcRect/>
          <a:stretch>
            <a:fillRect/>
          </a:stretch>
        </p:blipFill>
        <p:spPr bwMode="auto">
          <a:xfrm>
            <a:off x="2362200" y="2971800"/>
            <a:ext cx="4629150" cy="36195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0963"/>
                                        </p:tgtEl>
                                        <p:attrNameLst>
                                          <p:attrName>style.visibility</p:attrName>
                                        </p:attrNameLst>
                                      </p:cBhvr>
                                      <p:to>
                                        <p:strVal val="visible"/>
                                      </p:to>
                                    </p:set>
                                    <p:anim calcmode="lin" valueType="num">
                                      <p:cBhvr additive="base">
                                        <p:cTn id="7" dur="500" fill="hold"/>
                                        <p:tgtEl>
                                          <p:spTgt spid="40963"/>
                                        </p:tgtEl>
                                        <p:attrNameLst>
                                          <p:attrName>ppt_x</p:attrName>
                                        </p:attrNameLst>
                                      </p:cBhvr>
                                      <p:tavLst>
                                        <p:tav tm="0">
                                          <p:val>
                                            <p:strVal val="#ppt_x"/>
                                          </p:val>
                                        </p:tav>
                                        <p:tav tm="100000">
                                          <p:val>
                                            <p:strVal val="#ppt_x"/>
                                          </p:val>
                                        </p:tav>
                                      </p:tavLst>
                                    </p:anim>
                                    <p:anim calcmode="lin" valueType="num">
                                      <p:cBhvr additive="base">
                                        <p:cTn id="8" dur="500" fill="hold"/>
                                        <p:tgtEl>
                                          <p:spTgt spid="4096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bridges filter network traffic? </a:t>
            </a:r>
            <a:endParaRPr lang="en-US" sz="3600" smtClean="0"/>
          </a:p>
        </p:txBody>
      </p:sp>
      <p:pic>
        <p:nvPicPr>
          <p:cNvPr id="68611" name="Picture 3" descr="D:\dco3310\still6-2.gif"/>
          <p:cNvPicPr>
            <a:picLocks noChangeAspect="1" noChangeArrowheads="1"/>
          </p:cNvPicPr>
          <p:nvPr/>
        </p:nvPicPr>
        <p:blipFill>
          <a:blip r:embed="rId2"/>
          <a:srcRect/>
          <a:stretch>
            <a:fillRect/>
          </a:stretch>
        </p:blipFill>
        <p:spPr bwMode="auto">
          <a:xfrm>
            <a:off x="1752600" y="1905000"/>
            <a:ext cx="6019800" cy="47069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D:\dco3310\still6-3a.gif"/>
          <p:cNvPicPr>
            <a:picLocks noChangeAspect="1" noChangeArrowheads="1"/>
          </p:cNvPicPr>
          <p:nvPr/>
        </p:nvPicPr>
        <p:blipFill>
          <a:blip r:embed="rId2"/>
          <a:srcRect/>
          <a:stretch>
            <a:fillRect/>
          </a:stretch>
        </p:blipFill>
        <p:spPr bwMode="auto">
          <a:xfrm>
            <a:off x="1219200" y="304800"/>
            <a:ext cx="7924800" cy="61960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D:\dco3310\still6-3b.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D:\dco3310\still6-3c.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descr="D:\dco3310\still6-3d.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descr="D:\dco3310\still6-4a.gif"/>
          <p:cNvPicPr>
            <a:picLocks noChangeAspect="1" noChangeArrowheads="1"/>
          </p:cNvPicPr>
          <p:nvPr/>
        </p:nvPicPr>
        <p:blipFill>
          <a:blip r:embed="rId2"/>
          <a:srcRect/>
          <a:stretch>
            <a:fillRect/>
          </a:stretch>
        </p:blipFill>
        <p:spPr bwMode="auto">
          <a:xfrm>
            <a:off x="1066800" y="3810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descr="D:\dco3310\still6-4b.gif"/>
          <p:cNvPicPr>
            <a:picLocks noChangeAspect="1" noChangeArrowheads="1"/>
          </p:cNvPicPr>
          <p:nvPr/>
        </p:nvPicPr>
        <p:blipFill>
          <a:blip r:embed="rId2"/>
          <a:srcRect/>
          <a:stretch>
            <a:fillRect/>
          </a:stretch>
        </p:blipFill>
        <p:spPr bwMode="auto">
          <a:xfrm>
            <a:off x="1143000" y="3810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D:\dco3310\still6-4c.gif"/>
          <p:cNvPicPr>
            <a:picLocks noChangeAspect="1" noChangeArrowheads="1"/>
          </p:cNvPicPr>
          <p:nvPr/>
        </p:nvPicPr>
        <p:blipFill>
          <a:blip r:embed="rId2"/>
          <a:srcRect/>
          <a:stretch>
            <a:fillRect/>
          </a:stretch>
        </p:blipFill>
        <p:spPr bwMode="auto">
          <a:xfrm>
            <a:off x="1143000" y="457200"/>
            <a:ext cx="7696200" cy="601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What are internetworking devices?</a:t>
            </a:r>
          </a:p>
        </p:txBody>
      </p:sp>
      <p:sp>
        <p:nvSpPr>
          <p:cNvPr id="10243"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 Internetworking devices are products used to connect networks.  As computer networks grow in size and complexity, so do the internetworking devices used to connect them.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D:\dco3310\still6-4d.gif"/>
          <p:cNvPicPr>
            <a:picLocks noChangeAspect="1" noChangeArrowheads="1"/>
          </p:cNvPicPr>
          <p:nvPr/>
        </p:nvPicPr>
        <p:blipFill>
          <a:blip r:embed="rId2"/>
          <a:srcRect/>
          <a:stretch>
            <a:fillRect/>
          </a:stretch>
        </p:blipFill>
        <p:spPr bwMode="auto">
          <a:xfrm>
            <a:off x="1143000" y="304800"/>
            <a:ext cx="8001000" cy="62563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are bridge data-forwarding decisions limited?</a:t>
            </a:r>
          </a:p>
        </p:txBody>
      </p:sp>
      <p:sp>
        <p:nvSpPr>
          <p:cNvPr id="52228" name="Rectangle 4"/>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 Although bridges use tables to determine whether or not to forward data to other segments of the network, the types of comparisons and decisions they make are relatively low level, simple ones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 calcmode="lin" valueType="num">
                                      <p:cBhvr additive="base">
                                        <p:cTn id="7" dur="500" fill="hold"/>
                                        <p:tgtEl>
                                          <p:spTgt spid="52228"/>
                                        </p:tgtEl>
                                        <p:attrNameLst>
                                          <p:attrName>ppt_x</p:attrName>
                                        </p:attrNameLst>
                                      </p:cBhvr>
                                      <p:tavLst>
                                        <p:tav tm="0">
                                          <p:val>
                                            <p:strVal val="#ppt_x"/>
                                          </p:val>
                                        </p:tav>
                                        <p:tav tm="100000">
                                          <p:val>
                                            <p:strVal val="#ppt_x"/>
                                          </p:val>
                                        </p:tav>
                                      </p:tavLst>
                                    </p:anim>
                                    <p:anim calcmode="lin" valueType="num">
                                      <p:cBhvr additive="base">
                                        <p:cTn id="8" dur="500" fill="hold"/>
                                        <p:tgtEl>
                                          <p:spTgt spid="5222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noChangeArrowheads="1"/>
          </p:cNvSpPr>
          <p:nvPr>
            <p:ph type="title" idx="4294967295"/>
          </p:nvPr>
        </p:nvSpPr>
        <p:spPr bwMode="auto">
          <a:xfrm>
            <a:off x="1066800" y="228600"/>
            <a:ext cx="7772400" cy="1143000"/>
          </a:xfrm>
          <a:prstGeom prst="rect">
            <a:avLst/>
          </a:prstGeom>
          <a:noFill/>
          <a:ln>
            <a:miter lim="800000"/>
            <a:headEnd/>
            <a:tailEnd/>
          </a:ln>
        </p:spPr>
        <p:txBody>
          <a:bodyPr/>
          <a:lstStyle/>
          <a:p>
            <a:r>
              <a:rPr lang="en-US" smtClean="0"/>
              <a:t>What types of network traffic problems is a bridge incapable of solving? </a:t>
            </a:r>
          </a:p>
        </p:txBody>
      </p:sp>
      <p:sp>
        <p:nvSpPr>
          <p:cNvPr id="54275"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Bridges work best where traffic from one segment of a network to other segments is not too great. </a:t>
            </a:r>
          </a:p>
          <a:p>
            <a:r>
              <a:rPr lang="en-US" smtClean="0"/>
              <a:t>However, when traffic between network segments becomes too heavy, the bridge can become a bottleneck and actually slow down communication.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animEffect transition="in" filter="wipe(left)">
                                      <p:cBhvr>
                                        <p:cTn id="7" dur="500"/>
                                        <p:tgtEl>
                                          <p:spTgt spid="542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5">
                                            <p:txEl>
                                              <p:pRg st="0" end="0"/>
                                            </p:txEl>
                                          </p:spTgt>
                                        </p:tgtEl>
                                        <p:attrNameLst>
                                          <p:attrName>style.visibility</p:attrName>
                                        </p:attrNameLst>
                                      </p:cBhvr>
                                      <p:to>
                                        <p:strVal val="visible"/>
                                      </p:to>
                                    </p:set>
                                    <p:animEffect transition="in" filter="wipe(left)">
                                      <p:cBhvr>
                                        <p:cTn id="12" dur="500"/>
                                        <p:tgtEl>
                                          <p:spTgt spid="542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autoUpdateAnimBg="0" rev="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bwMode="auto">
          <a:xfrm>
            <a:off x="914400" y="0"/>
            <a:ext cx="7772400" cy="1143000"/>
          </a:xfrm>
          <a:prstGeom prst="rect">
            <a:avLst/>
          </a:prstGeom>
          <a:noFill/>
          <a:ln>
            <a:miter lim="800000"/>
            <a:headEnd/>
            <a:tailEnd/>
          </a:ln>
        </p:spPr>
        <p:txBody>
          <a:bodyPr/>
          <a:lstStyle/>
          <a:p>
            <a:r>
              <a:rPr lang="en-US" smtClean="0"/>
              <a:t>How many addressing schemes are there in networking? </a:t>
            </a:r>
          </a:p>
        </p:txBody>
      </p:sp>
      <p:sp>
        <p:nvSpPr>
          <p:cNvPr id="56323"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You have already learned what one of these addressing schemes is. It is the MAC address. </a:t>
            </a:r>
          </a:p>
          <a:p>
            <a:r>
              <a:rPr lang="en-US" smtClean="0"/>
              <a:t>The second addressing scheme in networking makes use of what is called the IP address.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anim calcmode="lin" valueType="num">
                                      <p:cBhvr additive="base">
                                        <p:cTn id="7" dur="500" fill="hold"/>
                                        <p:tgtEl>
                                          <p:spTgt spid="563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6323">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6323">
                                            <p:txEl>
                                              <p:pRg st="1" end="1"/>
                                            </p:txEl>
                                          </p:spTgt>
                                        </p:tgtEl>
                                        <p:attrNameLst>
                                          <p:attrName>style.visibility</p:attrName>
                                        </p:attrNameLst>
                                      </p:cBhvr>
                                      <p:to>
                                        <p:strVal val="visible"/>
                                      </p:to>
                                    </p:set>
                                    <p:anim calcmode="lin" valueType="num">
                                      <p:cBhvr additive="base">
                                        <p:cTn id="13" dur="500" fill="hold"/>
                                        <p:tgtEl>
                                          <p:spTgt spid="563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6323">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IP addresses differ from MAC addresses? </a:t>
            </a:r>
          </a:p>
        </p:txBody>
      </p:sp>
      <p:sp>
        <p:nvSpPr>
          <p:cNvPr id="58371"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Like MAC addresses, every IP address is unique. No two IP addresses are ever alike. </a:t>
            </a:r>
          </a:p>
          <a:p>
            <a:r>
              <a:rPr lang="en-US" smtClean="0"/>
              <a:t>However, while MAC addresses are physical addresses that are actually  hard-coded into the NIC card and occur at the data link layer</a:t>
            </a:r>
          </a:p>
          <a:p>
            <a:r>
              <a:rPr lang="en-US" smtClean="0"/>
              <a:t>IP addresses are implemented in software and occur at the network layer of the OSI model.</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58371">
                                            <p:txEl>
                                              <p:pRg st="0" end="0"/>
                                            </p:txEl>
                                          </p:spTgt>
                                        </p:tgtEl>
                                        <p:attrNameLst>
                                          <p:attrName>style.visibility</p:attrName>
                                        </p:attrNameLst>
                                      </p:cBhvr>
                                      <p:to>
                                        <p:strVal val="visible"/>
                                      </p:to>
                                    </p:set>
                                    <p:anim calcmode="lin" valueType="num">
                                      <p:cBhvr additive="base">
                                        <p:cTn id="7" dur="300" fill="hold"/>
                                        <p:tgtEl>
                                          <p:spTgt spid="58371">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5837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58371">
                                            <p:txEl>
                                              <p:pRg st="1" end="1"/>
                                            </p:txEl>
                                          </p:spTgt>
                                        </p:tgtEl>
                                        <p:attrNameLst>
                                          <p:attrName>style.visibility</p:attrName>
                                        </p:attrNameLst>
                                      </p:cBhvr>
                                      <p:to>
                                        <p:strVal val="visible"/>
                                      </p:to>
                                    </p:set>
                                    <p:anim calcmode="lin" valueType="num">
                                      <p:cBhvr additive="base">
                                        <p:cTn id="13" dur="300" fill="hold"/>
                                        <p:tgtEl>
                                          <p:spTgt spid="58371">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58371">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58371">
                                            <p:txEl>
                                              <p:pRg st="2" end="2"/>
                                            </p:txEl>
                                          </p:spTgt>
                                        </p:tgtEl>
                                        <p:attrNameLst>
                                          <p:attrName>style.visibility</p:attrName>
                                        </p:attrNameLst>
                                      </p:cBhvr>
                                      <p:to>
                                        <p:strVal val="visible"/>
                                      </p:to>
                                    </p:set>
                                    <p:anim calcmode="lin" valueType="num">
                                      <p:cBhvr additive="base">
                                        <p:cTn id="19" dur="300" fill="hold"/>
                                        <p:tgtEl>
                                          <p:spTgt spid="58371">
                                            <p:txEl>
                                              <p:pRg st="2" end="2"/>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58371">
                                            <p:txEl>
                                              <p:pRg st="2" end="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1"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What are routers? </a:t>
            </a:r>
          </a:p>
        </p:txBody>
      </p:sp>
      <p:sp>
        <p:nvSpPr>
          <p:cNvPr id="62467"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 Routers are another type of internetworking device. </a:t>
            </a:r>
          </a:p>
          <a:p>
            <a:r>
              <a:rPr lang="en-US" smtClean="0"/>
              <a:t>These devices pass data packets between networks based on network protocol or layer 3 information. </a:t>
            </a:r>
          </a:p>
          <a:p>
            <a:r>
              <a:rPr lang="en-US" smtClean="0"/>
              <a:t>Routers have the ability to make intelligent decisions as to the best path for delivery of data on the network.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iterate type="lt">
                                    <p:tmPct val="100000"/>
                                  </p:iterate>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75" fill="hold"/>
                                        <p:tgtEl>
                                          <p:spTgt spid="62467">
                                            <p:txEl>
                                              <p:pRg st="0" end="0"/>
                                            </p:txEl>
                                          </p:spTgt>
                                        </p:tgtEl>
                                        <p:attrNameLst>
                                          <p:attrName>ppt_x</p:attrName>
                                        </p:attrNameLst>
                                      </p:cBhvr>
                                      <p:tavLst>
                                        <p:tav tm="0">
                                          <p:val>
                                            <p:strVal val="1+#ppt_w/2"/>
                                          </p:val>
                                        </p:tav>
                                        <p:tav tm="100000">
                                          <p:val>
                                            <p:strVal val="#ppt_x"/>
                                          </p:val>
                                        </p:tav>
                                      </p:tavLst>
                                    </p:anim>
                                    <p:anim calcmode="lin" valueType="num">
                                      <p:cBhvr additive="base">
                                        <p:cTn id="8" dur="75" fill="hold"/>
                                        <p:tgtEl>
                                          <p:spTgt spid="62467">
                                            <p:txEl>
                                              <p:pRg st="0" end="0"/>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builtIn="1"/>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3" fill="hold" grpId="0" nodeType="clickEffect">
                                  <p:stCondLst>
                                    <p:cond delay="0"/>
                                  </p:stCondLst>
                                  <p:iterate type="lt">
                                    <p:tmPct val="100000"/>
                                  </p:iterate>
                                  <p:childTnLst>
                                    <p:set>
                                      <p:cBhvr>
                                        <p:cTn id="12" dur="1" fill="hold">
                                          <p:stCondLst>
                                            <p:cond delay="0"/>
                                          </p:stCondLst>
                                        </p:cTn>
                                        <p:tgtEl>
                                          <p:spTgt spid="62467">
                                            <p:txEl>
                                              <p:pRg st="1" end="1"/>
                                            </p:txEl>
                                          </p:spTgt>
                                        </p:tgtEl>
                                        <p:attrNameLst>
                                          <p:attrName>style.visibility</p:attrName>
                                        </p:attrNameLst>
                                      </p:cBhvr>
                                      <p:to>
                                        <p:strVal val="visible"/>
                                      </p:to>
                                    </p:set>
                                    <p:anim calcmode="lin" valueType="num">
                                      <p:cBhvr additive="base">
                                        <p:cTn id="13" dur="75" fill="hold"/>
                                        <p:tgtEl>
                                          <p:spTgt spid="62467">
                                            <p:txEl>
                                              <p:pRg st="1" end="1"/>
                                            </p:txEl>
                                          </p:spTgt>
                                        </p:tgtEl>
                                        <p:attrNameLst>
                                          <p:attrName>ppt_x</p:attrName>
                                        </p:attrNameLst>
                                      </p:cBhvr>
                                      <p:tavLst>
                                        <p:tav tm="0">
                                          <p:val>
                                            <p:strVal val="1+#ppt_w/2"/>
                                          </p:val>
                                        </p:tav>
                                        <p:tav tm="100000">
                                          <p:val>
                                            <p:strVal val="#ppt_x"/>
                                          </p:val>
                                        </p:tav>
                                      </p:tavLst>
                                    </p:anim>
                                    <p:anim calcmode="lin" valueType="num">
                                      <p:cBhvr additive="base">
                                        <p:cTn id="14" dur="75" fill="hold"/>
                                        <p:tgtEl>
                                          <p:spTgt spid="62467">
                                            <p:txEl>
                                              <p:pRg st="1" end="1"/>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LASER.WAV" builtIn="1"/>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3" fill="hold" grpId="0" nodeType="clickEffect">
                                  <p:stCondLst>
                                    <p:cond delay="0"/>
                                  </p:stCondLst>
                                  <p:iterate type="lt">
                                    <p:tmPct val="100000"/>
                                  </p:iterate>
                                  <p:childTnLst>
                                    <p:set>
                                      <p:cBhvr>
                                        <p:cTn id="18" dur="1" fill="hold">
                                          <p:stCondLst>
                                            <p:cond delay="0"/>
                                          </p:stCondLst>
                                        </p:cTn>
                                        <p:tgtEl>
                                          <p:spTgt spid="62467">
                                            <p:txEl>
                                              <p:pRg st="2" end="2"/>
                                            </p:txEl>
                                          </p:spTgt>
                                        </p:tgtEl>
                                        <p:attrNameLst>
                                          <p:attrName>style.visibility</p:attrName>
                                        </p:attrNameLst>
                                      </p:cBhvr>
                                      <p:to>
                                        <p:strVal val="visible"/>
                                      </p:to>
                                    </p:set>
                                    <p:anim calcmode="lin" valueType="num">
                                      <p:cBhvr additive="base">
                                        <p:cTn id="19" dur="75" fill="hold"/>
                                        <p:tgtEl>
                                          <p:spTgt spid="62467">
                                            <p:txEl>
                                              <p:pRg st="2" end="2"/>
                                            </p:txEl>
                                          </p:spTgt>
                                        </p:tgtEl>
                                        <p:attrNameLst>
                                          <p:attrName>ppt_x</p:attrName>
                                        </p:attrNameLst>
                                      </p:cBhvr>
                                      <p:tavLst>
                                        <p:tav tm="0">
                                          <p:val>
                                            <p:strVal val="1+#ppt_w/2"/>
                                          </p:val>
                                        </p:tav>
                                        <p:tav tm="100000">
                                          <p:val>
                                            <p:strVal val="#ppt_x"/>
                                          </p:val>
                                        </p:tav>
                                      </p:tavLst>
                                    </p:anim>
                                    <p:anim calcmode="lin" valueType="num">
                                      <p:cBhvr additive="base">
                                        <p:cTn id="20" dur="75" fill="hold"/>
                                        <p:tgtEl>
                                          <p:spTgt spid="62467">
                                            <p:txEl>
                                              <p:pRg st="2" end="2"/>
                                            </p:txEl>
                                          </p:spTgt>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LASER.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D:\dco3310\still8-5b.gif"/>
          <p:cNvPicPr>
            <a:picLocks noChangeAspect="1" noChangeArrowheads="1"/>
          </p:cNvPicPr>
          <p:nvPr/>
        </p:nvPicPr>
        <p:blipFill>
          <a:blip r:embed="rId2"/>
          <a:srcRect/>
          <a:stretch>
            <a:fillRect/>
          </a:stretch>
        </p:blipFill>
        <p:spPr bwMode="auto">
          <a:xfrm>
            <a:off x="1143000" y="381000"/>
            <a:ext cx="7696200" cy="60182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D:\dco3310\still8-5c.gif"/>
          <p:cNvPicPr>
            <a:picLocks noChangeAspect="1" noChangeArrowheads="1"/>
          </p:cNvPicPr>
          <p:nvPr/>
        </p:nvPicPr>
        <p:blipFill>
          <a:blip r:embed="rId2"/>
          <a:srcRect/>
          <a:stretch>
            <a:fillRect/>
          </a:stretch>
        </p:blipFill>
        <p:spPr bwMode="auto">
          <a:xfrm>
            <a:off x="1143000" y="533400"/>
            <a:ext cx="7772400" cy="60769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2" descr="D:\dco3310\still8-5d.gif"/>
          <p:cNvPicPr>
            <a:picLocks noChangeAspect="1" noChangeArrowheads="1"/>
          </p:cNvPicPr>
          <p:nvPr/>
        </p:nvPicPr>
        <p:blipFill>
          <a:blip r:embed="rId2"/>
          <a:srcRect/>
          <a:stretch>
            <a:fillRect/>
          </a:stretch>
        </p:blipFill>
        <p:spPr bwMode="auto">
          <a:xfrm>
            <a:off x="990600" y="533400"/>
            <a:ext cx="7848600" cy="61372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2" descr="D:\dco3310\still8-5e.gif"/>
          <p:cNvPicPr>
            <a:picLocks noChangeAspect="1" noChangeArrowheads="1"/>
          </p:cNvPicPr>
          <p:nvPr/>
        </p:nvPicPr>
        <p:blipFill>
          <a:blip r:embed="rId2"/>
          <a:srcRect/>
          <a:stretch>
            <a:fillRect/>
          </a:stretch>
        </p:blipFill>
        <p:spPr bwMode="auto">
          <a:xfrm>
            <a:off x="1066800" y="381000"/>
            <a:ext cx="8077200" cy="6315075"/>
          </a:xfrm>
          <a:prstGeom prst="rect">
            <a:avLst/>
          </a:prstGeom>
          <a:noFill/>
          <a:ln w="9525">
            <a:noFill/>
            <a:miter lim="800000"/>
            <a:headEnd/>
            <a:tailEnd/>
          </a:ln>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The purposes of having devices</a:t>
            </a:r>
          </a:p>
        </p:txBody>
      </p:sp>
      <p:sp>
        <p:nvSpPr>
          <p:cNvPr id="12291"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First, they allow a greater number of nodes to be connected to the network. </a:t>
            </a:r>
          </a:p>
          <a:p>
            <a:r>
              <a:rPr lang="en-US" smtClean="0"/>
              <a:t>Second, they extend the distance over which a network can extend. </a:t>
            </a:r>
          </a:p>
          <a:p>
            <a:r>
              <a:rPr lang="en-US" smtClean="0"/>
              <a:t>Third, they localize traffic on the network. </a:t>
            </a:r>
          </a:p>
          <a:p>
            <a:r>
              <a:rPr lang="en-US" smtClean="0"/>
              <a:t>Fourth, they can merge existing networks.</a:t>
            </a:r>
          </a:p>
          <a:p>
            <a:r>
              <a:rPr lang="en-US" smtClean="0"/>
              <a:t>Fifth, they isolate network problems so that they can be diagnosed more easily.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wipe(up)">
                                      <p:cBhvr>
                                        <p:cTn id="7" dur="75"/>
                                        <p:tgtEl>
                                          <p:spTgt spid="12291">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builtIn="1"/>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up)">
                                      <p:cBhvr>
                                        <p:cTn id="12" dur="75"/>
                                        <p:tgtEl>
                                          <p:spTgt spid="12291">
                                            <p:txEl>
                                              <p:pRg st="1" end="1"/>
                                            </p:txEl>
                                          </p:spTgt>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builtIn="1"/>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up)">
                                      <p:cBhvr>
                                        <p:cTn id="17" dur="75"/>
                                        <p:tgtEl>
                                          <p:spTgt spid="12291">
                                            <p:txEl>
                                              <p:pRg st="2" end="2"/>
                                            </p:txEl>
                                          </p:spTgt>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builtIn="1"/>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up)">
                                      <p:cBhvr>
                                        <p:cTn id="22" dur="75"/>
                                        <p:tgtEl>
                                          <p:spTgt spid="12291">
                                            <p:txEl>
                                              <p:pRg st="3" end="3"/>
                                            </p:txEl>
                                          </p:spTgt>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builtIn="1"/>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wipe(up)">
                                      <p:cBhvr>
                                        <p:cTn id="27" dur="75"/>
                                        <p:tgtEl>
                                          <p:spTgt spid="12291">
                                            <p:txEl>
                                              <p:pRg st="4" end="4"/>
                                            </p:txEl>
                                          </p:spTgt>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builtIn="1"/>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What network problems can routers help resolve?</a:t>
            </a:r>
          </a:p>
        </p:txBody>
      </p:sp>
      <p:sp>
        <p:nvSpPr>
          <p:cNvPr id="70659"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 The problem of excessive broadcast traffic can be solved by using a router. </a:t>
            </a:r>
          </a:p>
          <a:p>
            <a:r>
              <a:rPr lang="en-US" smtClean="0"/>
              <a:t>Routers are able to do this, because they do not forward broadcast frames unless specifically told to do so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0659"/>
                                        </p:tgtEl>
                                        <p:attrNameLst>
                                          <p:attrName>style.visibility</p:attrName>
                                        </p:attrNameLst>
                                      </p:cBhvr>
                                      <p:to>
                                        <p:strVal val="visible"/>
                                      </p:to>
                                    </p:set>
                                    <p:anim calcmode="lin" valueType="num">
                                      <p:cBhvr additive="base">
                                        <p:cTn id="7" dur="500" fill="hold"/>
                                        <p:tgtEl>
                                          <p:spTgt spid="70659"/>
                                        </p:tgtEl>
                                        <p:attrNameLst>
                                          <p:attrName>ppt_x</p:attrName>
                                        </p:attrNameLst>
                                      </p:cBhvr>
                                      <p:tavLst>
                                        <p:tav tm="0">
                                          <p:val>
                                            <p:strVal val="#ppt_x"/>
                                          </p:val>
                                        </p:tav>
                                        <p:tav tm="100000">
                                          <p:val>
                                            <p:strVal val="#ppt_x"/>
                                          </p:val>
                                        </p:tav>
                                      </p:tavLst>
                                    </p:anim>
                                    <p:anim calcmode="lin" valueType="num">
                                      <p:cBhvr additive="base">
                                        <p:cTn id="8" dur="500" fill="hold"/>
                                        <p:tgtEl>
                                          <p:spTgt spid="7065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Picture 2" descr="D:\dco3310\still8-6.gif"/>
          <p:cNvPicPr>
            <a:picLocks noChangeAspect="1" noChangeArrowheads="1"/>
          </p:cNvPicPr>
          <p:nvPr/>
        </p:nvPicPr>
        <p:blipFill>
          <a:blip r:embed="rId2"/>
          <a:srcRect/>
          <a:stretch>
            <a:fillRect/>
          </a:stretch>
        </p:blipFill>
        <p:spPr bwMode="auto">
          <a:xfrm>
            <a:off x="1143000" y="457200"/>
            <a:ext cx="7772400" cy="6076950"/>
          </a:xfrm>
          <a:prstGeom prst="rect">
            <a:avLst/>
          </a:prstGeom>
          <a:noFill/>
          <a:ln w="9525">
            <a:noFill/>
            <a:miter lim="800000"/>
            <a:headEnd/>
            <a:tailEnd/>
          </a:ln>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routers differ from bridges?</a:t>
            </a:r>
          </a:p>
        </p:txBody>
      </p:sp>
      <p:sp>
        <p:nvSpPr>
          <p:cNvPr id="74755"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z="2800" smtClean="0"/>
              <a:t> Routers differ from bridges in several respects. First, bridging occurs at the data link layer or layer 2,while routing occurs at the network layer or layer 3 of the OSI model.</a:t>
            </a:r>
          </a:p>
          <a:p>
            <a:r>
              <a:rPr lang="en-US" sz="2800" smtClean="0"/>
              <a:t>Second, bridges use physical or MAC addresses to make data forwarding decisions. Routers use a different addressing scheme that occurs at layer three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4755"/>
                                        </p:tgtEl>
                                        <p:attrNameLst>
                                          <p:attrName>style.visibility</p:attrName>
                                        </p:attrNameLst>
                                      </p:cBhvr>
                                      <p:to>
                                        <p:strVal val="visible"/>
                                      </p:to>
                                    </p:set>
                                    <p:anim calcmode="lin" valueType="num">
                                      <p:cBhvr additive="base">
                                        <p:cTn id="7" dur="500" fill="hold"/>
                                        <p:tgtEl>
                                          <p:spTgt spid="74755"/>
                                        </p:tgtEl>
                                        <p:attrNameLst>
                                          <p:attrName>ppt_x</p:attrName>
                                        </p:attrNameLst>
                                      </p:cBhvr>
                                      <p:tavLst>
                                        <p:tav tm="0">
                                          <p:val>
                                            <p:strVal val="#ppt_x"/>
                                          </p:val>
                                        </p:tav>
                                        <p:tav tm="100000">
                                          <p:val>
                                            <p:strVal val="#ppt_x"/>
                                          </p:val>
                                        </p:tav>
                                      </p:tavLst>
                                    </p:anim>
                                    <p:anim calcmode="lin" valueType="num">
                                      <p:cBhvr additive="base">
                                        <p:cTn id="8" dur="500" fill="hold"/>
                                        <p:tgtEl>
                                          <p:spTgt spid="7475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How do routers work? </a:t>
            </a:r>
          </a:p>
        </p:txBody>
      </p:sp>
      <p:sp>
        <p:nvSpPr>
          <p:cNvPr id="77827" name="Rectangle 3"/>
          <p:cNvSpPr>
            <a:spLocks noGrp="1" noChangeArrowheads="1"/>
          </p:cNvSpPr>
          <p:nvPr>
            <p:ph type="body" idx="4294967295"/>
          </p:nvPr>
        </p:nvSpPr>
        <p:spPr bwMode="auto">
          <a:xfrm>
            <a:off x="1219200" y="2044700"/>
            <a:ext cx="7772400" cy="4114800"/>
          </a:xfrm>
          <a:prstGeom prst="rect">
            <a:avLst/>
          </a:prstGeom>
          <a:noFill/>
          <a:ln>
            <a:miter lim="800000"/>
            <a:headEnd/>
            <a:tailEnd/>
          </a:ln>
        </p:spPr>
        <p:txBody>
          <a:bodyPr/>
          <a:lstStyle/>
          <a:p>
            <a:r>
              <a:rPr lang="en-US" smtClean="0"/>
              <a:t>Routers are used to connect two or more networks. For routing to be successful, each network must have a unique network number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7827"/>
                                        </p:tgtEl>
                                        <p:attrNameLst>
                                          <p:attrName>style.visibility</p:attrName>
                                        </p:attrNameLst>
                                      </p:cBhvr>
                                      <p:to>
                                        <p:strVal val="visible"/>
                                      </p:to>
                                    </p:set>
                                    <p:anim calcmode="lin" valueType="num">
                                      <p:cBhvr additive="base">
                                        <p:cTn id="7" dur="500" fill="hold"/>
                                        <p:tgtEl>
                                          <p:spTgt spid="77827"/>
                                        </p:tgtEl>
                                        <p:attrNameLst>
                                          <p:attrName>ppt_x</p:attrName>
                                        </p:attrNameLst>
                                      </p:cBhvr>
                                      <p:tavLst>
                                        <p:tav tm="0">
                                          <p:val>
                                            <p:strVal val="#ppt_x"/>
                                          </p:val>
                                        </p:tav>
                                        <p:tav tm="100000">
                                          <p:val>
                                            <p:strVal val="#ppt_x"/>
                                          </p:val>
                                        </p:tav>
                                      </p:tavLst>
                                    </p:anim>
                                    <p:anim calcmode="lin" valueType="num">
                                      <p:cBhvr additive="base">
                                        <p:cTn id="8" dur="500" fill="hold"/>
                                        <p:tgtEl>
                                          <p:spTgt spid="778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200" smtClean="0"/>
              <a:t>The port where a router connects to network A would have an IP address of A5. </a:t>
            </a:r>
          </a:p>
        </p:txBody>
      </p:sp>
      <p:pic>
        <p:nvPicPr>
          <p:cNvPr id="91139" name="Picture 3" descr="D:\dco3310\still8-2.gif"/>
          <p:cNvPicPr>
            <a:picLocks noChangeAspect="1" noChangeArrowheads="1"/>
          </p:cNvPicPr>
          <p:nvPr/>
        </p:nvPicPr>
        <p:blipFill>
          <a:blip r:embed="rId2"/>
          <a:srcRect/>
          <a:stretch>
            <a:fillRect/>
          </a:stretch>
        </p:blipFill>
        <p:spPr bwMode="auto">
          <a:xfrm>
            <a:off x="1295400" y="2057400"/>
            <a:ext cx="7010400" cy="4783138"/>
          </a:xfrm>
          <a:prstGeom prst="rect">
            <a:avLst/>
          </a:prstGeom>
          <a:noFill/>
          <a:ln w="9525">
            <a:noFill/>
            <a:miter lim="800000"/>
            <a:headEnd/>
            <a:tailEnd/>
          </a:ln>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mtClean="0"/>
              <a:t>The IP address of the router's second interface would be B5.</a:t>
            </a:r>
          </a:p>
        </p:txBody>
      </p:sp>
      <p:pic>
        <p:nvPicPr>
          <p:cNvPr id="92163" name="Picture 3" descr="D:\dco3310\still8-3.gif"/>
          <p:cNvPicPr>
            <a:picLocks noChangeAspect="1" noChangeArrowheads="1"/>
          </p:cNvPicPr>
          <p:nvPr/>
        </p:nvPicPr>
        <p:blipFill>
          <a:blip r:embed="rId2"/>
          <a:srcRect/>
          <a:stretch>
            <a:fillRect/>
          </a:stretch>
        </p:blipFill>
        <p:spPr bwMode="auto">
          <a:xfrm>
            <a:off x="1905000" y="2092325"/>
            <a:ext cx="6096000" cy="4765675"/>
          </a:xfrm>
          <a:prstGeom prst="rect">
            <a:avLst/>
          </a:prstGeom>
          <a:noFill/>
          <a:ln w="9525">
            <a:noFill/>
            <a:miter lim="800000"/>
            <a:headEnd/>
            <a:tailEnd/>
          </a:ln>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idx="4294967295"/>
          </p:nvPr>
        </p:nvSpPr>
        <p:spPr bwMode="auto">
          <a:xfrm>
            <a:off x="1219200" y="419100"/>
            <a:ext cx="7772400" cy="1143000"/>
          </a:xfrm>
          <a:prstGeom prst="rect">
            <a:avLst/>
          </a:prstGeom>
          <a:noFill/>
          <a:ln>
            <a:miter lim="800000"/>
            <a:headEnd/>
            <a:tailEnd/>
          </a:ln>
        </p:spPr>
        <p:txBody>
          <a:bodyPr/>
          <a:lstStyle/>
          <a:p>
            <a:r>
              <a:rPr lang="en-US" sz="3200" smtClean="0"/>
              <a:t>The router would determine to send the data from network A to network B out its port with the IP address B5. </a:t>
            </a:r>
          </a:p>
        </p:txBody>
      </p:sp>
      <p:pic>
        <p:nvPicPr>
          <p:cNvPr id="93187" name="Picture 3" descr="D:\dco3310\still8-4.gif"/>
          <p:cNvPicPr>
            <a:picLocks noChangeAspect="1" noChangeArrowheads="1"/>
          </p:cNvPicPr>
          <p:nvPr/>
        </p:nvPicPr>
        <p:blipFill>
          <a:blip r:embed="rId2"/>
          <a:srcRect/>
          <a:stretch>
            <a:fillRect/>
          </a:stretch>
        </p:blipFill>
        <p:spPr bwMode="auto">
          <a:xfrm>
            <a:off x="1676400" y="2032000"/>
            <a:ext cx="6172200" cy="4826000"/>
          </a:xfrm>
          <a:prstGeom prst="rect">
            <a:avLst/>
          </a:prstGeom>
          <a:noFill/>
          <a:ln w="9525">
            <a:noFill/>
            <a:miter lim="800000"/>
            <a:headEnd/>
            <a:tailEnd/>
          </a:ln>
        </p:spPr>
      </p:pic>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Content Placeholder 4"/>
          <p:cNvSpPr>
            <a:spLocks noGrp="1"/>
          </p:cNvSpPr>
          <p:nvPr>
            <p:ph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Router does the same things as Gateways except that Gateways connect dissimilar network while Routers connect the similar networks.</a:t>
            </a:r>
          </a:p>
          <a:p>
            <a:r>
              <a:rPr lang="en-US" smtClean="0"/>
              <a:t>Gateways work on transport layer while Routers work on Network layer.</a:t>
            </a:r>
          </a:p>
          <a:p>
            <a:r>
              <a:rPr lang="en-US" smtClean="0"/>
              <a:t>Gateways deals with Port address while Routers deal with IP addresses.</a:t>
            </a:r>
          </a:p>
        </p:txBody>
      </p:sp>
      <p:sp>
        <p:nvSpPr>
          <p:cNvPr id="94211" name="Slide Number Placeholder 1"/>
          <p:cNvSpPr>
            <a:spLocks noGrp="1"/>
          </p:cNvSpPr>
          <p:nvPr>
            <p:ph type="sldNum" sz="quarter" idx="10"/>
          </p:nvPr>
        </p:nvSpPr>
        <p:spPr>
          <a:noFill/>
        </p:spPr>
        <p:txBody>
          <a:bodyPr/>
          <a:lstStyle/>
          <a:p>
            <a:r>
              <a:rPr lang="en-US" smtClean="0"/>
              <a:t>7.</a:t>
            </a:r>
            <a:fld id="{FDE22222-39BF-427C-934B-59914F1304B0}" type="slidenum">
              <a:rPr lang="en-US" smtClean="0"/>
              <a:pPr/>
              <a:t>47</a:t>
            </a:fld>
            <a:endParaRPr lang="en-US" smtClean="0"/>
          </a:p>
        </p:txBody>
      </p:sp>
      <p:sp>
        <p:nvSpPr>
          <p:cNvPr id="94212" name="Rectangle 2"/>
          <p:cNvSpPr>
            <a:spLocks noChangeArrowheads="1"/>
          </p:cNvSpPr>
          <p:nvPr/>
        </p:nvSpPr>
        <p:spPr bwMode="auto">
          <a:xfrm>
            <a:off x="685800" y="304800"/>
            <a:ext cx="7467600" cy="1200150"/>
          </a:xfrm>
          <a:prstGeom prst="rect">
            <a:avLst/>
          </a:prstGeom>
          <a:noFill/>
          <a:ln w="9525">
            <a:noFill/>
            <a:miter lim="800000"/>
            <a:headEnd/>
            <a:tailEnd/>
          </a:ln>
        </p:spPr>
        <p:txBody>
          <a:bodyPr>
            <a:spAutoFit/>
          </a:bodyPr>
          <a:lstStyle/>
          <a:p>
            <a:r>
              <a:rPr lang="en-US" sz="3600"/>
              <a:t>How do routers differ from Gateways?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D:\dco3310\still4-14a.gif"/>
          <p:cNvPicPr>
            <a:picLocks noChangeAspect="1" noChangeArrowheads="1"/>
          </p:cNvPicPr>
          <p:nvPr/>
        </p:nvPicPr>
        <p:blipFill>
          <a:blip r:embed="rId2"/>
          <a:srcRect/>
          <a:stretch>
            <a:fillRect/>
          </a:stretch>
        </p:blipFill>
        <p:spPr bwMode="auto">
          <a:xfrm>
            <a:off x="1219200" y="457200"/>
            <a:ext cx="7696200" cy="6018213"/>
          </a:xfrm>
          <a:prstGeom prst="rect">
            <a:avLst/>
          </a:prstGeom>
          <a:noFill/>
          <a:ln w="9525">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D:\dco3310\still4-14b.gif"/>
          <p:cNvPicPr>
            <a:picLocks noChangeAspect="1" noChangeArrowheads="1"/>
          </p:cNvPicPr>
          <p:nvPr/>
        </p:nvPicPr>
        <p:blipFill>
          <a:blip r:embed="rId2"/>
          <a:srcRect/>
          <a:stretch>
            <a:fillRect/>
          </a:stretch>
        </p:blipFill>
        <p:spPr bwMode="auto">
          <a:xfrm>
            <a:off x="1219200" y="457200"/>
            <a:ext cx="7696200" cy="6018213"/>
          </a:xfrm>
          <a:prstGeom prst="rect">
            <a:avLst/>
          </a:prstGeom>
          <a:noFill/>
          <a:ln w="9525">
            <a:noFill/>
            <a:miter lim="800000"/>
            <a:headEnd/>
            <a:tailEnd/>
          </a:ln>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z="3200" smtClean="0"/>
              <a:t>What internetworking devices operate at the physical layer (layer 1) of the OSI model?</a:t>
            </a:r>
            <a:endParaRPr lang="en-US" smtClean="0"/>
          </a:p>
        </p:txBody>
      </p:sp>
      <p:sp>
        <p:nvSpPr>
          <p:cNvPr id="18435"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A repeater can provide a simple solution if either of these two problems exists.</a:t>
            </a:r>
          </a:p>
          <a:p>
            <a:r>
              <a:rPr lang="en-US" smtClean="0"/>
              <a:t>When signals first leave a transmitting station, they are clean and easily recognizable. However, the longer the cable length, the weaker and more deteriorated the signals become as they pass along the networking media.</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3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1843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18435">
                                            <p:txEl>
                                              <p:pRg st="1" end="1"/>
                                            </p:txEl>
                                          </p:spTgt>
                                        </p:tgtEl>
                                        <p:attrNameLst>
                                          <p:attrName>style.visibility</p:attrName>
                                        </p:attrNameLst>
                                      </p:cBhvr>
                                      <p:to>
                                        <p:strVal val="visible"/>
                                      </p:to>
                                    </p:set>
                                    <p:anim calcmode="lin" valueType="num">
                                      <p:cBhvr additive="base">
                                        <p:cTn id="13" dur="3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18435">
                                            <p:txEl>
                                              <p:pRg st="1" end="1"/>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Location of Repeater</a:t>
            </a:r>
          </a:p>
        </p:txBody>
      </p:sp>
      <p:pic>
        <p:nvPicPr>
          <p:cNvPr id="54275" name="Picture 4" descr="D:\dco3310\still4-7.gif"/>
          <p:cNvPicPr>
            <a:picLocks noChangeAspect="1" noChangeArrowheads="1"/>
          </p:cNvPicPr>
          <p:nvPr/>
        </p:nvPicPr>
        <p:blipFill>
          <a:blip r:embed="rId2"/>
          <a:srcRect/>
          <a:stretch>
            <a:fillRect/>
          </a:stretch>
        </p:blipFill>
        <p:spPr bwMode="auto">
          <a:xfrm>
            <a:off x="1524000" y="1971675"/>
            <a:ext cx="6248400" cy="48863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Hub</a:t>
            </a:r>
          </a:p>
        </p:txBody>
      </p:sp>
      <p:sp>
        <p:nvSpPr>
          <p:cNvPr id="24579" name="Rectangle 3"/>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smtClean="0"/>
              <a:t>Multi-port repeaters are often called hubs. Hubs are very common internetworking devices. Generally speaking, the term hub is used instead of repeater when referring to the device that serves as the center of a star topology network.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ppt_x"/>
                                          </p:val>
                                        </p:tav>
                                        <p:tav tm="100000">
                                          <p:val>
                                            <p:strVal val="#ppt_x"/>
                                          </p:val>
                                        </p:tav>
                                      </p:tavLst>
                                    </p:anim>
                                    <p:anim calcmode="lin" valueType="num">
                                      <p:cBhvr additive="base">
                                        <p:cTn id="8" dur="500" fill="hold"/>
                                        <p:tgtEl>
                                          <p:spTgt spid="2457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969</Words>
  <Application>Microsoft Office PowerPoint</Application>
  <PresentationFormat>On-screen Show (4:3)</PresentationFormat>
  <Paragraphs>67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Networking Devices</vt:lpstr>
      <vt:lpstr>Networking Devices</vt:lpstr>
      <vt:lpstr>What are internetworking devices?</vt:lpstr>
      <vt:lpstr>The purposes of having devices</vt:lpstr>
      <vt:lpstr>Slide 5</vt:lpstr>
      <vt:lpstr>Slide 6</vt:lpstr>
      <vt:lpstr>What internetworking devices operate at the physical layer (layer 1) of the OSI model?</vt:lpstr>
      <vt:lpstr>Location of Repeater</vt:lpstr>
      <vt:lpstr>Hub</vt:lpstr>
      <vt:lpstr>Slide 10</vt:lpstr>
      <vt:lpstr>Slide 11</vt:lpstr>
      <vt:lpstr>What is the disadvantage associated with using a repeater?</vt:lpstr>
      <vt:lpstr>What problem could occur as a result of too much traffic on a network?</vt:lpstr>
      <vt:lpstr>What internetworking device can be used to filter traffic on the network?</vt:lpstr>
      <vt:lpstr>Slide 15</vt:lpstr>
      <vt:lpstr>Slide 16</vt:lpstr>
      <vt:lpstr>Slide 17</vt:lpstr>
      <vt:lpstr>Slide 18</vt:lpstr>
      <vt:lpstr>Slide 19</vt:lpstr>
      <vt:lpstr>Slide 20</vt:lpstr>
      <vt:lpstr>At what layer of the OSI model do bridges operate?</vt:lpstr>
      <vt:lpstr>How do bridges filter network traffic? </vt:lpstr>
      <vt:lpstr>Slide 23</vt:lpstr>
      <vt:lpstr>Slide 24</vt:lpstr>
      <vt:lpstr>Slide 25</vt:lpstr>
      <vt:lpstr>Slide 26</vt:lpstr>
      <vt:lpstr>Slide 27</vt:lpstr>
      <vt:lpstr>Slide 28</vt:lpstr>
      <vt:lpstr>Slide 29</vt:lpstr>
      <vt:lpstr>Slide 30</vt:lpstr>
      <vt:lpstr>How are bridge data-forwarding decisions limited?</vt:lpstr>
      <vt:lpstr>What types of network traffic problems is a bridge incapable of solving? </vt:lpstr>
      <vt:lpstr>How many addressing schemes are there in networking? </vt:lpstr>
      <vt:lpstr>How do IP addresses differ from MAC addresses? </vt:lpstr>
      <vt:lpstr>What are routers? </vt:lpstr>
      <vt:lpstr>Slide 36</vt:lpstr>
      <vt:lpstr>Slide 37</vt:lpstr>
      <vt:lpstr>Slide 38</vt:lpstr>
      <vt:lpstr>Slide 39</vt:lpstr>
      <vt:lpstr>What network problems can routers help resolve?</vt:lpstr>
      <vt:lpstr>Slide 41</vt:lpstr>
      <vt:lpstr>How do routers differ from bridges?</vt:lpstr>
      <vt:lpstr>How do routers work? </vt:lpstr>
      <vt:lpstr>The port where a router connects to network A would have an IP address of A5. </vt:lpstr>
      <vt:lpstr>The IP address of the router's second interface would be B5.</vt:lpstr>
      <vt:lpstr>The router would determine to send the data from network A to network B out its port with the IP address B5. </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Devices</dc:title>
  <dc:creator>naren</dc:creator>
  <cp:lastModifiedBy>Windows User</cp:lastModifiedBy>
  <cp:revision>1</cp:revision>
  <dcterms:created xsi:type="dcterms:W3CDTF">2006-08-16T00:00:00Z</dcterms:created>
  <dcterms:modified xsi:type="dcterms:W3CDTF">2021-08-23T07:42:22Z</dcterms:modified>
</cp:coreProperties>
</file>