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6d96cb0b-c0be-4bae-a801-1ea40fabe6b1"/>
    <p:sldId id="257" r:id="rId-adc1b352-72de-4ff6-a1e4-8bc143e4470a"/>
    <p:sldId id="258" r:id="rId-2d7e8e93-3b0a-4c7d-b0e6-1d8395c6d998"/>
    <p:sldId id="259" r:id="rId-2226a183-4bd6-4db8-8397-7e19efc0dfba"/>
  </p:sldIdLst>
  <p:sldSz cx="9144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-6d96cb0b-c0be-4bae-a801-1ea40fabe6b1" Type="http://schemas.openxmlformats.org/officeDocument/2006/relationships/slide" Target="slides/slide1.xml"/><Relationship Id="rId-adc1b352-72de-4ff6-a1e4-8bc143e4470a" Type="http://schemas.openxmlformats.org/officeDocument/2006/relationships/slide" Target="slides/slide2.xml"/><Relationship Id="rId-2d7e8e93-3b0a-4c7d-b0e6-1d8395c6d998" Type="http://schemas.openxmlformats.org/officeDocument/2006/relationships/slide" Target="slides/slide3.xml"/><Relationship Id="rId-2226a183-4bd6-4db8-8397-7e19efc0dfba" Type="http://schemas.openxmlformats.org/officeDocument/2006/relationships/slide" Target="slides/slide4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ba71ecec-4bf5-4a9d-8a31-2ce9f35d5b8d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126ec006-e388-4bb5-83a1-53d126dee5e3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5df3bc62-e366-4094-8be6-08e9f6cbc366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cdfbb1c4-a673-4bbd-9258-8541fe0bbf3c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3175000" y="254000"/>
            <a:ext cx="2540000" cy="381000"/>
          </a:xfrm>
          <a:prstGeom prst="rect">
            <a:avLst/>
          </a:prstGeom>
          <a:noFill/>
        </p:spPr>
        <p:txBody>
          <a:bodyPr rtlCol="0" lIns="0" tIns="0" rIns="0" bIns="0" wrap="square" anchor="ctr"/>
          <a:lstStyle/>
          <a:p>
            <a:pPr algn="ctr"/>
            <a:r>
              <a:rPr lang="en-US" smtClean="0" sz="3500">
                <a:solidFill>
                  <a:srgbClr val="312921"/>
                </a:solidFill>
                <a:latin typeface="Calibri" pitchFamily="0" charset="0"/>
                <a:cs typeface="Calibri" pitchFamily="0" charset="0"/>
              </a:rPr>
              <a:t>Птица киви</a:t>
            </a:r>
          </a:p>
        </p:txBody>
      </p:sp>
      <p:sp>
        <p:nvSpPr>
          <p:cNvPr id="3" name="Text 3"/>
          <p:cNvSpPr txBox="1"/>
          <p:nvPr/>
        </p:nvSpPr>
        <p:spPr>
          <a:xfrm>
            <a:off x="1016000" y="3175000"/>
            <a:ext cx="3175000" cy="381000"/>
          </a:xfrm>
          <a:prstGeom prst="rect">
            <a:avLst/>
          </a:prstGeom>
          <a:noFill/>
        </p:spPr>
        <p:txBody>
          <a:bodyPr rtlCol="0" lIns="0" tIns="0" rIns="0" bIns="0" wrap="square" anchor="ctr"/>
          <a:lstStyle/>
          <a:p>
            <a:pPr/>
            <a:r>
              <a:rPr lang="en-US" smtClean="0" sz="2500">
                <a:solidFill>
                  <a:srgbClr val="312921"/>
                </a:solidFill>
                <a:latin typeface="Calibri" pitchFamily="0" charset="0"/>
                <a:cs typeface="Calibri" pitchFamily="0" charset="0"/>
              </a:rPr>
              <a:t>Ки́ви (лат Apteryx) — единственный род бескилевых птиц в одноимённом семействе (Apterygidae) и отряде кивиобра́зных, или бескры́лых (Apterygiformes).</a:t>
            </a:r>
          </a:p>
        </p:txBody>
      </p:sp>
      <p:pic>
        <p:nvPicPr>
          <p:cNvPr id="4" name="image-ba71ecec-4bf5-4a9d-8a31-2ce9f35d5b8d.jpg 4" descr="image-ba71ecec-4bf5-4a9d-8a31-2ce9f35d5b8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99000" y="1905000"/>
            <a:ext cx="3810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3175000" y="254000"/>
            <a:ext cx="2540000" cy="381000"/>
          </a:xfrm>
          <a:prstGeom prst="rect">
            <a:avLst/>
          </a:prstGeom>
          <a:noFill/>
        </p:spPr>
        <p:txBody>
          <a:bodyPr rtlCol="0" lIns="0" tIns="0" rIns="0" bIns="0" wrap="square" anchor="ctr"/>
          <a:lstStyle/>
          <a:p>
            <a:pPr algn="ctr"/>
            <a:r>
              <a:rPr lang="en-US" smtClean="0" sz="3500">
                <a:solidFill>
                  <a:srgbClr val="312921"/>
                </a:solidFill>
                <a:latin typeface="Calibri" pitchFamily="0" charset="0"/>
                <a:cs typeface="Calibri" pitchFamily="0" charset="0"/>
              </a:rPr>
              <a:t>Характеристика</a:t>
            </a:r>
          </a:p>
        </p:txBody>
      </p:sp>
      <p:sp>
        <p:nvSpPr>
          <p:cNvPr id="3" name="Text 3"/>
          <p:cNvSpPr txBox="1"/>
          <p:nvPr/>
        </p:nvSpPr>
        <p:spPr>
          <a:xfrm>
            <a:off x="1016000" y="3175000"/>
            <a:ext cx="3175000" cy="381000"/>
          </a:xfrm>
          <a:prstGeom prst="rect">
            <a:avLst/>
          </a:prstGeom>
          <a:noFill/>
        </p:spPr>
        <p:txBody>
          <a:bodyPr rtlCol="0" lIns="0" tIns="0" rIns="0" bIns="0" wrap="square" anchor="ctr"/>
          <a:lstStyle/>
          <a:p>
            <a:pPr/>
            <a:r>
              <a:rPr lang="en-US" smtClean="0" sz="2500">
                <a:solidFill>
                  <a:srgbClr val="312921"/>
                </a:solidFill>
                <a:latin typeface="Calibri" pitchFamily="0" charset="0"/>
                <a:cs typeface="Calibri" pitchFamily="0" charset="0"/>
              </a:rPr>
              <a:t>Включает пять видов, эндемичных для Новой Зеландии.</a:t>
            </a:r>
          </a:p>
        </p:txBody>
      </p:sp>
      <p:pic>
        <p:nvPicPr>
          <p:cNvPr id="4" name="image-126ec006-e388-4bb5-83a1-53d126dee5e3.jpg 4" descr="image-126ec006-e388-4bb5-83a1-53d126dee5e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99000" y="1905000"/>
            <a:ext cx="381000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3175000" y="254000"/>
            <a:ext cx="2540000" cy="381000"/>
          </a:xfrm>
          <a:prstGeom prst="rect">
            <a:avLst/>
          </a:prstGeom>
          <a:noFill/>
        </p:spPr>
        <p:txBody>
          <a:bodyPr rtlCol="0" lIns="0" tIns="0" rIns="0" bIns="0" wrap="square" anchor="ctr"/>
          <a:lstStyle/>
          <a:p/>
        </p:txBody>
      </p:sp>
      <p:sp>
        <p:nvSpPr>
          <p:cNvPr id="3" name="Text 3"/>
          <p:cNvSpPr txBox="1"/>
          <p:nvPr/>
        </p:nvSpPr>
        <p:spPr>
          <a:xfrm>
            <a:off x="1016000" y="3175000"/>
            <a:ext cx="3175000" cy="381000"/>
          </a:xfrm>
          <a:prstGeom prst="rect">
            <a:avLst/>
          </a:prstGeom>
          <a:noFill/>
        </p:spPr>
        <p:txBody>
          <a:bodyPr rtlCol="0" lIns="0" tIns="0" rIns="0" bIns="0" wrap="square" anchor="ctr"/>
          <a:lstStyle/>
          <a:p>
            <a:pPr/>
            <a:r>
              <a:rPr lang="en-US" smtClean="0" sz="2500">
                <a:solidFill>
                  <a:srgbClr val="312921"/>
                </a:solidFill>
                <a:latin typeface="Calibri" pitchFamily="0" charset="0"/>
                <a:cs typeface="Calibri" pitchFamily="0" charset="0"/>
              </a:rPr>
              <a:t>Внешним видом и повадками киви настолько отличаются от других птиц, что зоолог Уильям Кальдер (англ William A Calder III) называл их «почётными млекопитающими».</a:t>
            </a:r>
          </a:p>
        </p:txBody>
      </p:sp>
      <p:pic>
        <p:nvPicPr>
          <p:cNvPr id="4" name="image-5df3bc62-e366-4094-8be6-08e9f6cbc366.jpg 4" descr="image-5df3bc62-e366-4094-8be6-08e9f6cbc36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99000" y="1905000"/>
            <a:ext cx="3810000" cy="24170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3175000" y="254000"/>
            <a:ext cx="2540000" cy="381000"/>
          </a:xfrm>
          <a:prstGeom prst="rect">
            <a:avLst/>
          </a:prstGeom>
          <a:noFill/>
        </p:spPr>
        <p:txBody>
          <a:bodyPr rtlCol="0" lIns="0" tIns="0" rIns="0" bIns="0" wrap="square" anchor="ctr"/>
          <a:lstStyle/>
          <a:p>
            <a:pPr algn="ctr"/>
            <a:r>
              <a:rPr lang="en-US" smtClean="0" sz="3500">
                <a:solidFill>
                  <a:srgbClr val="312921"/>
                </a:solidFill>
                <a:latin typeface="Calibri" pitchFamily="0" charset="0"/>
                <a:cs typeface="Calibri" pitchFamily="0" charset="0"/>
              </a:rPr>
              <a:t>Спасибо за внимание</a:t>
            </a:r>
          </a:p>
        </p:txBody>
      </p:sp>
      <p:sp>
        <p:nvSpPr>
          <p:cNvPr id="3" name="Text 3"/>
          <p:cNvSpPr txBox="1"/>
          <p:nvPr/>
        </p:nvSpPr>
        <p:spPr>
          <a:xfrm>
            <a:off x="1016000" y="3175000"/>
            <a:ext cx="3175000" cy="381000"/>
          </a:xfrm>
          <a:prstGeom prst="rect">
            <a:avLst/>
          </a:prstGeom>
          <a:noFill/>
        </p:spPr>
        <p:txBody>
          <a:bodyPr rtlCol="0" lIns="0" tIns="0" rIns="0" bIns="0" wrap="square" anchor="ctr"/>
          <a:lstStyle/>
          <a:p/>
        </p:txBody>
      </p:sp>
      <p:pic>
        <p:nvPicPr>
          <p:cNvPr id="4" name="image-cdfbb1c4-a673-4bbd-9258-8541fe0bbf3c.jpg 4" descr="image-cdfbb1c4-a673-4bbd-9258-8541fe0bbf3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99000" y="1905000"/>
            <a:ext cx="3810000" cy="25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