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48425" y="19706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588301" y="3052405"/>
            <a:ext cx="1665900" cy="624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Windows NT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54535" y="2090951"/>
            <a:ext cx="1257000" cy="469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Application Software</a:t>
            </a:r>
            <a:r>
              <a:rPr b="0" i="0" lang="en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49525" y="2260981"/>
            <a:ext cx="1359900" cy="59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r>
              <a:rPr lang="en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management </a:t>
            </a:r>
            <a:endParaRPr b="0" i="0" sz="12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008237" y="4169277"/>
            <a:ext cx="1257000" cy="469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User Interface</a:t>
            </a:r>
            <a:endParaRPr b="0" i="0" sz="12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743227" y="3838549"/>
            <a:ext cx="1257000" cy="469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b="0" i="0" lang="en" sz="1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rdware</a:t>
            </a:r>
            <a:endParaRPr b="0" i="0" sz="12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13"/>
          <p:cNvCxnSpPr>
            <a:stCxn id="55" idx="4"/>
            <a:endCxn id="58" idx="0"/>
          </p:cNvCxnSpPr>
          <p:nvPr/>
        </p:nvCxnSpPr>
        <p:spPr>
          <a:xfrm flipH="1" rot="-5400000">
            <a:off x="5782901" y="3315355"/>
            <a:ext cx="492300" cy="1215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3"/>
          <p:cNvCxnSpPr>
            <a:stCxn id="55" idx="3"/>
            <a:endCxn id="59" idx="7"/>
          </p:cNvCxnSpPr>
          <p:nvPr/>
        </p:nvCxnSpPr>
        <p:spPr>
          <a:xfrm rot="5400000">
            <a:off x="4163417" y="3238285"/>
            <a:ext cx="321600" cy="1016100"/>
          </a:xfrm>
          <a:prstGeom prst="curvedConnector3">
            <a:avLst>
              <a:gd fmla="val 5355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5989384" y="2857689"/>
            <a:ext cx="1040100" cy="2862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55" idx="1"/>
            <a:endCxn id="56" idx="4"/>
          </p:cNvCxnSpPr>
          <p:nvPr/>
        </p:nvCxnSpPr>
        <p:spPr>
          <a:xfrm flipH="1" rot="5400000">
            <a:off x="4215767" y="2527376"/>
            <a:ext cx="583800" cy="649200"/>
          </a:xfrm>
          <a:prstGeom prst="curvedConnector3">
            <a:avLst>
              <a:gd fmla="val 57828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3"/>
          <p:cNvSpPr/>
          <p:nvPr/>
        </p:nvSpPr>
        <p:spPr>
          <a:xfrm>
            <a:off x="2431732" y="1645584"/>
            <a:ext cx="912900" cy="3705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focused </a:t>
            </a:r>
            <a:br>
              <a:rPr b="0" i="0" lang="en" sz="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86788" y="2125177"/>
            <a:ext cx="1334700" cy="3705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Program environment</a:t>
            </a:r>
            <a:r>
              <a:rPr lang="en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416200" y="1187307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User (client)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3"/>
          <p:cNvCxnSpPr>
            <a:stCxn id="56" idx="0"/>
            <a:endCxn id="66" idx="4"/>
          </p:cNvCxnSpPr>
          <p:nvPr/>
        </p:nvCxnSpPr>
        <p:spPr>
          <a:xfrm flipH="1" rot="5400000">
            <a:off x="3879135" y="1787051"/>
            <a:ext cx="426900" cy="1809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3"/>
          <p:cNvCxnSpPr>
            <a:endCxn id="64" idx="6"/>
          </p:cNvCxnSpPr>
          <p:nvPr/>
        </p:nvCxnSpPr>
        <p:spPr>
          <a:xfrm rot="10800000">
            <a:off x="3344632" y="1830834"/>
            <a:ext cx="501000" cy="369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3"/>
          <p:cNvCxnSpPr>
            <a:endCxn id="57" idx="6"/>
          </p:cNvCxnSpPr>
          <p:nvPr/>
        </p:nvCxnSpPr>
        <p:spPr>
          <a:xfrm flipH="1">
            <a:off x="7709425" y="2325631"/>
            <a:ext cx="470400" cy="23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3"/>
          <p:cNvCxnSpPr>
            <a:endCxn id="57" idx="5"/>
          </p:cNvCxnSpPr>
          <p:nvPr/>
        </p:nvCxnSpPr>
        <p:spPr>
          <a:xfrm rot="10800000">
            <a:off x="7510272" y="2770296"/>
            <a:ext cx="561000" cy="81600"/>
          </a:xfrm>
          <a:prstGeom prst="curvedConnector2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3"/>
          <p:cNvCxnSpPr>
            <a:endCxn id="66" idx="0"/>
          </p:cNvCxnSpPr>
          <p:nvPr/>
        </p:nvCxnSpPr>
        <p:spPr>
          <a:xfrm>
            <a:off x="3622150" y="812607"/>
            <a:ext cx="380100" cy="374700"/>
          </a:xfrm>
          <a:prstGeom prst="curvedConnector2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13"/>
          <p:cNvCxnSpPr>
            <a:endCxn id="66" idx="7"/>
          </p:cNvCxnSpPr>
          <p:nvPr/>
        </p:nvCxnSpPr>
        <p:spPr>
          <a:xfrm rot="5400000">
            <a:off x="4247300" y="1007368"/>
            <a:ext cx="419100" cy="80400"/>
          </a:xfrm>
          <a:prstGeom prst="curvedConnector3">
            <a:avLst>
              <a:gd fmla="val 41671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3081650" y="1084647"/>
            <a:ext cx="321900" cy="25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151748" y="1502407"/>
            <a:ext cx="321900" cy="25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1966753" y="2090951"/>
            <a:ext cx="321900" cy="25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4104529" y="4223270"/>
            <a:ext cx="1359900" cy="59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Network Connectivity</a:t>
            </a:r>
            <a:endParaRPr sz="12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238886" y="1832370"/>
            <a:ext cx="1099200" cy="4449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 sz="12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 rot="-5400000">
            <a:off x="4742111" y="3815089"/>
            <a:ext cx="619800" cy="3369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13"/>
          <p:cNvCxnSpPr>
            <a:endCxn id="77" idx="4"/>
          </p:cNvCxnSpPr>
          <p:nvPr/>
        </p:nvCxnSpPr>
        <p:spPr>
          <a:xfrm rot="-5400000">
            <a:off x="5088136" y="2360820"/>
            <a:ext cx="783900" cy="616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13"/>
          <p:cNvCxnSpPr/>
          <p:nvPr/>
        </p:nvCxnSpPr>
        <p:spPr>
          <a:xfrm rot="-5400000">
            <a:off x="2898332" y="4435795"/>
            <a:ext cx="340800" cy="2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3"/>
          <p:cNvCxnSpPr/>
          <p:nvPr/>
        </p:nvCxnSpPr>
        <p:spPr>
          <a:xfrm rot="-5400000">
            <a:off x="6145427" y="1541832"/>
            <a:ext cx="437400" cy="29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13"/>
          <p:cNvCxnSpPr/>
          <p:nvPr/>
        </p:nvCxnSpPr>
        <p:spPr>
          <a:xfrm flipH="1" rot="10800000">
            <a:off x="2312731" y="4120993"/>
            <a:ext cx="441300" cy="345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13"/>
          <p:cNvCxnSpPr/>
          <p:nvPr/>
        </p:nvCxnSpPr>
        <p:spPr>
          <a:xfrm rot="-5400000">
            <a:off x="4377109" y="4964336"/>
            <a:ext cx="302100" cy="120300"/>
          </a:xfrm>
          <a:prstGeom prst="curvedConnector3">
            <a:avLst>
              <a:gd fmla="val 25057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13"/>
          <p:cNvCxnSpPr/>
          <p:nvPr/>
        </p:nvCxnSpPr>
        <p:spPr>
          <a:xfrm flipH="1" rot="5400000">
            <a:off x="6391925" y="4729306"/>
            <a:ext cx="340200" cy="14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307939" y="4873915"/>
            <a:ext cx="312300" cy="30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3"/>
          <p:cNvCxnSpPr>
            <a:stCxn id="87" idx="0"/>
          </p:cNvCxnSpPr>
          <p:nvPr/>
        </p:nvCxnSpPr>
        <p:spPr>
          <a:xfrm rot="5400000">
            <a:off x="7510935" y="3848778"/>
            <a:ext cx="325500" cy="951600"/>
          </a:xfrm>
          <a:prstGeom prst="curvedConnector4">
            <a:avLst>
              <a:gd fmla="val -73157" name="adj1"/>
              <a:gd fmla="val 80793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4263733" y="273407"/>
            <a:ext cx="3169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Almost all </a:t>
            </a:r>
            <a:r>
              <a:rPr lang="en" sz="1100"/>
              <a:t>windows 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have Live CD/USB </a:t>
            </a:r>
            <a:r>
              <a:rPr lang="en" sz="1100"/>
              <a:t>which can be used without some main things</a:t>
            </a:r>
            <a:r>
              <a:rPr lang="en" sz="1100">
                <a:solidFill>
                  <a:srgbClr val="4A86E8"/>
                </a:solidFill>
              </a:rPr>
              <a:t> </a:t>
            </a:r>
            <a:endParaRPr sz="11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891478" y="84448"/>
            <a:ext cx="14601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best network montair is netflow analyzer because of the amazing features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042486" y="760501"/>
            <a:ext cx="18480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 Network Bandwidth Monitoring, Bandwidth Reports and Network Traffic Monitoring.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603057" y="2957512"/>
            <a:ext cx="1359900" cy="5049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What type of disk drive it supports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085030" y="2085254"/>
            <a:ext cx="1462200" cy="59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What type of input device supports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081314" y="1020863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How does it support updates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593960" y="4617931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Capacity of memory 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383238" y="4452768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034159" y="5145836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Part of a large network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584993" y="5144295"/>
            <a:ext cx="1298700" cy="59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Type of internet and network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264118" y="4929488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What does it support 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563435" y="4161828"/>
            <a:ext cx="1172100" cy="476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What does it support?</a:t>
            </a:r>
            <a:endParaRPr sz="105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269225" y="1130588"/>
            <a:ext cx="310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 predominantly user-supported, and some support is vastly easier via telephone or in person than over e-mail or USENET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-1525651" y="1563485"/>
            <a:ext cx="4241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LUGs are still primarily focused on hobbyist users and professionals who are engaged in self-directed study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-1163162" y="1955587"/>
            <a:ext cx="3831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" sz="1050"/>
              <a:t>since its first release it has had many updates that have been very kind to the programming community 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-2057075" y="2439050"/>
            <a:ext cx="4722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Not just obvious languages such as C, C++, Python and Java but also C# (Mono), Fortran, Pascal, COBOL and Lisp and</a:t>
            </a:r>
            <a:r>
              <a:rPr lang="en" sz="1050"/>
              <a:t> manyu 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more.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-461272" y="3673749"/>
            <a:ext cx="251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 memory depends on what kind of windows Nt you have such as the windows nt 10.0 can gave better than the 4.0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-529600" y="4971406"/>
            <a:ext cx="26775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The maximum amount of supported physical random-access memory (RAM) in Windows NT 4.0 is 4 GB, which is the maximum possible for a purely 32-bit x86 operating system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8023655" y="4642476"/>
            <a:ext cx="17208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  support a windowed environment, and network users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837026" y="5382655"/>
            <a:ext cx="18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 support multiple user accounts on a single system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922543" y="3434233"/>
            <a:ext cx="270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specific 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 of data storage format, such as EXT3, EXT4, BTRFS, XFS, and so 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859456" y="1508245"/>
            <a:ext cx="38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supports four interfaces to a HID device - keyboard, mouse, joystick and a generic interface, known as the event interface. These are implemented by the Input device level.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136500" y="594825"/>
            <a:ext cx="34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 Windows Nt operating systems, the Software Updater,  program updates installed software and their associated packages with important software updates for security or with recommended patches.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588359" y="5774360"/>
            <a:ext cx="28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With support for Simple 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 Management Protocol and other services (such as Domain Name Service),  is also well suited to serving 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large networks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 flipH="1" rot="10800000">
            <a:off x="1838972" y="5016837"/>
            <a:ext cx="837600" cy="1587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3"/>
          <p:cNvSpPr/>
          <p:nvPr/>
        </p:nvSpPr>
        <p:spPr>
          <a:xfrm>
            <a:off x="1966753" y="5753182"/>
            <a:ext cx="2976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Linux is an open source software operating systems that build around the Linux kernel whereas Windows Server is a Microsoft product and is a brand name for a group of server operating systems. ... From the end user and customizat</a:t>
            </a:r>
            <a:r>
              <a:rPr lang="en" sz="1200">
                <a:solidFill>
                  <a:srgbClr val="4A86E8"/>
                </a:solidFill>
                <a:highlight>
                  <a:srgbClr val="FFFFFF"/>
                </a:highlight>
              </a:rPr>
              <a:t>ion perspective, windows servers provide more features than that of Linux</a:t>
            </a:r>
            <a:endParaRPr i="0" sz="9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 flipH="1" rot="10800000">
            <a:off x="3388579" y="5718144"/>
            <a:ext cx="513600" cy="211500"/>
          </a:xfrm>
          <a:prstGeom prst="curvedConnector3">
            <a:avLst>
              <a:gd fmla="val 50012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