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0cb1c65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70cb1c65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70cb1c65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70cb1c65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70cb1c65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70cb1c65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70cb1c65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70cb1c65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70cb1c6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70cb1c6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2f0fb4d2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f0fb4d2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70cb1c6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70cb1c6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70cb1c65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70cb1c65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70cb1c65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70cb1c65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70cb1c6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70cb1c6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70cb1c65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70cb1c65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70cb1c6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70cb1c6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70cb1c65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70cb1c65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 name="Google Shape;18;p2"/>
          <p:cNvSpPr txBox="1"/>
          <p:nvPr>
            <p:ph idx="1" type="subTitle"/>
          </p:nvPr>
        </p:nvSpPr>
        <p:spPr>
          <a:xfrm>
            <a:off x="825038" y="3341715"/>
            <a:ext cx="7543800" cy="857400"/>
          </a:xfrm>
          <a:prstGeom prst="rect">
            <a:avLst/>
          </a:prstGeom>
          <a:noFill/>
          <a:ln>
            <a:noFill/>
          </a:ln>
        </p:spPr>
        <p:txBody>
          <a:bodyPr anchorCtr="0" anchor="t" bIns="34275" lIns="68575" spcFirstLastPara="1" rIns="68575" wrap="square" tIns="34275">
            <a:no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p:txBody>
      </p:sp>
      <p:sp>
        <p:nvSpPr>
          <p:cNvPr id="19" name="Google Shape;19;p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2"/>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1"/>
          <p:cNvSpPr txBox="1"/>
          <p:nvPr>
            <p:ph idx="1" type="body"/>
          </p:nvPr>
        </p:nvSpPr>
        <p:spPr>
          <a:xfrm rot="5400000">
            <a:off x="3086160" y="-878900"/>
            <a:ext cx="3017400" cy="7543800"/>
          </a:xfrm>
          <a:prstGeom prst="rect">
            <a:avLst/>
          </a:prstGeom>
          <a:noFill/>
          <a:ln>
            <a:noFill/>
          </a:ln>
        </p:spPr>
        <p:txBody>
          <a:bodyPr anchorCtr="0" anchor="t" bIns="0" lIns="34275" spcFirstLastPara="1" rIns="34275" wrap="square" tIns="0">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86" name="Google Shape;86;p1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 name="Google Shape;91;p12"/>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5370450" y="1484383"/>
            <a:ext cx="4318200" cy="19716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2"/>
          <p:cNvSpPr txBox="1"/>
          <p:nvPr>
            <p:ph idx="1" type="body"/>
          </p:nvPr>
        </p:nvSpPr>
        <p:spPr>
          <a:xfrm rot="5400000">
            <a:off x="1369875" y="-430217"/>
            <a:ext cx="4318200" cy="5800800"/>
          </a:xfrm>
          <a:prstGeom prst="rect">
            <a:avLst/>
          </a:prstGeom>
          <a:noFill/>
          <a:ln>
            <a:noFill/>
          </a:ln>
        </p:spPr>
        <p:txBody>
          <a:bodyPr anchorCtr="0" anchor="t" bIns="0" lIns="34275" spcFirstLastPara="1" rIns="34275" wrap="square" tIns="0">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4" name="Google Shape;94;p12"/>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2"/>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2"/>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3"/>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26" name="Google Shape;26;p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4"/>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4"/>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34" name="Google Shape;34;p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37" name="Google Shape;37;p4"/>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5"/>
          <p:cNvSpPr txBox="1"/>
          <p:nvPr>
            <p:ph idx="1" type="body"/>
          </p:nvPr>
        </p:nvSpPr>
        <p:spPr>
          <a:xfrm>
            <a:off x="822959" y="1384300"/>
            <a:ext cx="37032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1" name="Google Shape;41;p5"/>
          <p:cNvSpPr txBox="1"/>
          <p:nvPr>
            <p:ph idx="2" type="body"/>
          </p:nvPr>
        </p:nvSpPr>
        <p:spPr>
          <a:xfrm>
            <a:off x="4663440" y="1384301"/>
            <a:ext cx="37032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2" name="Google Shape;42;p5"/>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5"/>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5"/>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6"/>
          <p:cNvSpPr txBox="1"/>
          <p:nvPr>
            <p:ph idx="1" type="body"/>
          </p:nvPr>
        </p:nvSpPr>
        <p:spPr>
          <a:xfrm>
            <a:off x="822960" y="1384539"/>
            <a:ext cx="3703200" cy="5523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48" name="Google Shape;48;p6"/>
          <p:cNvSpPr txBox="1"/>
          <p:nvPr>
            <p:ph idx="2" type="body"/>
          </p:nvPr>
        </p:nvSpPr>
        <p:spPr>
          <a:xfrm>
            <a:off x="822960" y="1936750"/>
            <a:ext cx="3703200" cy="25338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49" name="Google Shape;49;p6"/>
          <p:cNvSpPr txBox="1"/>
          <p:nvPr>
            <p:ph idx="3" type="body"/>
          </p:nvPr>
        </p:nvSpPr>
        <p:spPr>
          <a:xfrm>
            <a:off x="4663440" y="1384539"/>
            <a:ext cx="3703200" cy="5523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900"/>
              </a:spcBef>
              <a:spcAft>
                <a:spcPts val="0"/>
              </a:spcAft>
              <a:buSzPts val="1500"/>
              <a:buNone/>
              <a:defRPr b="0" sz="1500" cap="none">
                <a:solidFill>
                  <a:schemeClr val="dk2"/>
                </a:solidFill>
              </a:defRPr>
            </a:lvl1pPr>
            <a:lvl2pPr indent="-228600" lvl="1" marL="914400" algn="l">
              <a:lnSpc>
                <a:spcPct val="90000"/>
              </a:lnSpc>
              <a:spcBef>
                <a:spcPts val="200"/>
              </a:spcBef>
              <a:spcAft>
                <a:spcPts val="0"/>
              </a:spcAft>
              <a:buSzPts val="1500"/>
              <a:buNone/>
              <a:defRPr b="1" sz="1500"/>
            </a:lvl2pPr>
            <a:lvl3pPr indent="-228600" lvl="2" marL="1371600" algn="l">
              <a:lnSpc>
                <a:spcPct val="90000"/>
              </a:lnSpc>
              <a:spcBef>
                <a:spcPts val="300"/>
              </a:spcBef>
              <a:spcAft>
                <a:spcPts val="0"/>
              </a:spcAft>
              <a:buSzPts val="1400"/>
              <a:buNone/>
              <a:defRPr b="1" sz="140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50" name="Google Shape;50;p6"/>
          <p:cNvSpPr txBox="1"/>
          <p:nvPr>
            <p:ph idx="4" type="body"/>
          </p:nvPr>
        </p:nvSpPr>
        <p:spPr>
          <a:xfrm>
            <a:off x="4663440" y="1936750"/>
            <a:ext cx="3703200" cy="25338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51" name="Google Shape;51;p6"/>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6"/>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7"/>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7"/>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7"/>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8"/>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8"/>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8"/>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2" y="0"/>
            <a:ext cx="3038100" cy="51435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9"/>
          <p:cNvSpPr/>
          <p:nvPr/>
        </p:nvSpPr>
        <p:spPr>
          <a:xfrm>
            <a:off x="3030053" y="0"/>
            <a:ext cx="480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342900" y="445769"/>
            <a:ext cx="2400300" cy="171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9"/>
          <p:cNvSpPr txBox="1"/>
          <p:nvPr>
            <p:ph idx="1" type="body"/>
          </p:nvPr>
        </p:nvSpPr>
        <p:spPr>
          <a:xfrm>
            <a:off x="3600450" y="548640"/>
            <a:ext cx="4869300" cy="39432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70" name="Google Shape;70;p9"/>
          <p:cNvSpPr txBox="1"/>
          <p:nvPr>
            <p:ph idx="2" type="body"/>
          </p:nvPr>
        </p:nvSpPr>
        <p:spPr>
          <a:xfrm>
            <a:off x="342900" y="2194560"/>
            <a:ext cx="2400300" cy="2534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100"/>
              <a:buNone/>
              <a:defRPr sz="1100">
                <a:solidFill>
                  <a:srgbClr val="FFFFFF"/>
                </a:solidFill>
              </a:defRPr>
            </a:lvl1pPr>
            <a:lvl2pPr indent="-228600" lvl="1" marL="914400" algn="l">
              <a:lnSpc>
                <a:spcPct val="90000"/>
              </a:lnSpc>
              <a:spcBef>
                <a:spcPts val="2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71" name="Google Shape;71;p9"/>
          <p:cNvSpPr txBox="1"/>
          <p:nvPr>
            <p:ph idx="10" type="dt"/>
          </p:nvPr>
        </p:nvSpPr>
        <p:spPr>
          <a:xfrm>
            <a:off x="349134" y="4844839"/>
            <a:ext cx="19638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9"/>
          <p:cNvSpPr txBox="1"/>
          <p:nvPr>
            <p:ph idx="11" type="ftr"/>
          </p:nvPr>
        </p:nvSpPr>
        <p:spPr>
          <a:xfrm>
            <a:off x="3600450" y="4844839"/>
            <a:ext cx="348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9"/>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800" u="none" cap="none" strike="noStrike">
                <a:solidFill>
                  <a:schemeClr val="dk2"/>
                </a:solidFill>
                <a:latin typeface="Calibri"/>
                <a:ea typeface="Calibri"/>
                <a:cs typeface="Calibri"/>
                <a:sym typeface="Calibri"/>
              </a:defRPr>
            </a:lvl1pPr>
            <a:lvl2pPr indent="0" lvl="1" marL="0" algn="r">
              <a:spcBef>
                <a:spcPts val="0"/>
              </a:spcBef>
              <a:buNone/>
              <a:defRPr b="0" i="0" sz="800" u="none" cap="none" strike="noStrike">
                <a:solidFill>
                  <a:schemeClr val="dk2"/>
                </a:solidFill>
                <a:latin typeface="Calibri"/>
                <a:ea typeface="Calibri"/>
                <a:cs typeface="Calibri"/>
                <a:sym typeface="Calibri"/>
              </a:defRPr>
            </a:lvl2pPr>
            <a:lvl3pPr indent="0" lvl="2" marL="0" algn="r">
              <a:spcBef>
                <a:spcPts val="0"/>
              </a:spcBef>
              <a:buNone/>
              <a:defRPr b="0" i="0" sz="800" u="none" cap="none" strike="noStrike">
                <a:solidFill>
                  <a:schemeClr val="dk2"/>
                </a:solidFill>
                <a:latin typeface="Calibri"/>
                <a:ea typeface="Calibri"/>
                <a:cs typeface="Calibri"/>
                <a:sym typeface="Calibri"/>
              </a:defRPr>
            </a:lvl3pPr>
            <a:lvl4pPr indent="0" lvl="3" marL="0" algn="r">
              <a:spcBef>
                <a:spcPts val="0"/>
              </a:spcBef>
              <a:buNone/>
              <a:defRPr b="0" i="0" sz="800" u="none" cap="none" strike="noStrike">
                <a:solidFill>
                  <a:schemeClr val="dk2"/>
                </a:solidFill>
                <a:latin typeface="Calibri"/>
                <a:ea typeface="Calibri"/>
                <a:cs typeface="Calibri"/>
                <a:sym typeface="Calibri"/>
              </a:defRPr>
            </a:lvl4pPr>
            <a:lvl5pPr indent="0" lvl="4" marL="0" algn="r">
              <a:spcBef>
                <a:spcPts val="0"/>
              </a:spcBef>
              <a:buNone/>
              <a:defRPr b="0" i="0" sz="800" u="none" cap="none" strike="noStrike">
                <a:solidFill>
                  <a:schemeClr val="dk2"/>
                </a:solidFill>
                <a:latin typeface="Calibri"/>
                <a:ea typeface="Calibri"/>
                <a:cs typeface="Calibri"/>
                <a:sym typeface="Calibri"/>
              </a:defRPr>
            </a:lvl5pPr>
            <a:lvl6pPr indent="0" lvl="5" marL="0" algn="r">
              <a:spcBef>
                <a:spcPts val="0"/>
              </a:spcBef>
              <a:buNone/>
              <a:defRPr b="0" i="0" sz="800" u="none" cap="none" strike="noStrike">
                <a:solidFill>
                  <a:schemeClr val="dk2"/>
                </a:solidFill>
                <a:latin typeface="Calibri"/>
                <a:ea typeface="Calibri"/>
                <a:cs typeface="Calibri"/>
                <a:sym typeface="Calibri"/>
              </a:defRPr>
            </a:lvl6pPr>
            <a:lvl7pPr indent="0" lvl="6" marL="0" algn="r">
              <a:spcBef>
                <a:spcPts val="0"/>
              </a:spcBef>
              <a:buNone/>
              <a:defRPr b="0" i="0" sz="800" u="none" cap="none" strike="noStrike">
                <a:solidFill>
                  <a:schemeClr val="dk2"/>
                </a:solidFill>
                <a:latin typeface="Calibri"/>
                <a:ea typeface="Calibri"/>
                <a:cs typeface="Calibri"/>
                <a:sym typeface="Calibri"/>
              </a:defRPr>
            </a:lvl7pPr>
            <a:lvl8pPr indent="0" lvl="7" marL="0" algn="r">
              <a:spcBef>
                <a:spcPts val="0"/>
              </a:spcBef>
              <a:buNone/>
              <a:defRPr b="0" i="0" sz="800" u="none" cap="none" strike="noStrike">
                <a:solidFill>
                  <a:schemeClr val="dk2"/>
                </a:solidFill>
                <a:latin typeface="Calibri"/>
                <a:ea typeface="Calibri"/>
                <a:cs typeface="Calibri"/>
                <a:sym typeface="Calibri"/>
              </a:defRPr>
            </a:lvl8pPr>
            <a:lvl9pPr indent="0" lvl="8" marL="0" algn="r">
              <a:spcBef>
                <a:spcPts val="0"/>
              </a:spcBef>
              <a:buNone/>
              <a:defRPr b="0" i="0" sz="80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3714750"/>
            <a:ext cx="9141600" cy="14286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10"/>
          <p:cNvSpPr/>
          <p:nvPr/>
        </p:nvSpPr>
        <p:spPr>
          <a:xfrm>
            <a:off x="11" y="368630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822960" y="3806190"/>
            <a:ext cx="7584900" cy="617100"/>
          </a:xfrm>
          <a:prstGeom prst="rect">
            <a:avLst/>
          </a:prstGeom>
          <a:noFill/>
          <a:ln>
            <a:noFill/>
          </a:ln>
        </p:spPr>
        <p:txBody>
          <a:bodyPr anchorCtr="0" anchor="b" bIns="0" lIns="68575" spcFirstLastPara="1" rIns="68575" wrap="square" tIns="0">
            <a:noAutofit/>
          </a:bodyPr>
          <a:lstStyle>
            <a:lvl1pPr lvl="0" algn="l">
              <a:lnSpc>
                <a:spcPct val="85000"/>
              </a:lnSpc>
              <a:spcBef>
                <a:spcPts val="0"/>
              </a:spcBef>
              <a:spcAft>
                <a:spcPts val="0"/>
              </a:spcAft>
              <a:buClr>
                <a:srgbClr val="FFFFFF"/>
              </a:buClr>
              <a:buSzPts val="2700"/>
              <a:buFont typeface="Calibri"/>
              <a:buNone/>
              <a:defRPr b="0" sz="270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0"/>
          <p:cNvSpPr/>
          <p:nvPr>
            <p:ph idx="2" type="pic"/>
          </p:nvPr>
        </p:nvSpPr>
        <p:spPr>
          <a:xfrm>
            <a:off x="11" y="0"/>
            <a:ext cx="9144000" cy="3686400"/>
          </a:xfrm>
          <a:prstGeom prst="rect">
            <a:avLst/>
          </a:prstGeom>
          <a:solidFill>
            <a:schemeClr val="accent2"/>
          </a:solidFill>
          <a:ln>
            <a:noFill/>
          </a:ln>
        </p:spPr>
        <p:txBody>
          <a:bodyPr anchorCtr="0" anchor="t" bIns="34275" lIns="342900" spcFirstLastPara="1" rIns="0" wrap="square" tIns="342900">
            <a:noAutofit/>
          </a:bodyPr>
          <a:lstStyle>
            <a:lvl1pPr lvl="0" marR="0" rtl="0" algn="l">
              <a:lnSpc>
                <a:spcPct val="90000"/>
              </a:lnSpc>
              <a:spcBef>
                <a:spcPts val="900"/>
              </a:spcBef>
              <a:spcAft>
                <a:spcPts val="0"/>
              </a:spcAft>
              <a:buClr>
                <a:schemeClr val="accent1"/>
              </a:buClr>
              <a:buSzPts val="2400"/>
              <a:buFont typeface="Calibri"/>
              <a:buNone/>
              <a:defRPr b="0" i="0" sz="24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100"/>
              <a:buFont typeface="Calibri"/>
              <a:buNone/>
              <a:defRPr b="0" i="0" sz="2100" u="none" cap="none" strike="noStrike">
                <a:solidFill>
                  <a:srgbClr val="3F3F3F"/>
                </a:solidFill>
                <a:latin typeface="Calibri"/>
                <a:ea typeface="Calibri"/>
                <a:cs typeface="Calibri"/>
                <a:sym typeface="Calibri"/>
              </a:defRPr>
            </a:lvl2pPr>
            <a:lvl3pPr lvl="2" marR="0" rtl="0" algn="l">
              <a:lnSpc>
                <a:spcPct val="90000"/>
              </a:lnSpc>
              <a:spcBef>
                <a:spcPts val="300"/>
              </a:spcBef>
              <a:spcAft>
                <a:spcPts val="0"/>
              </a:spcAft>
              <a:buClr>
                <a:schemeClr val="accent1"/>
              </a:buClr>
              <a:buSzPts val="1800"/>
              <a:buFont typeface="Calibri"/>
              <a:buNone/>
              <a:defRPr b="0" i="0" sz="1800" u="none" cap="none" strike="noStrike">
                <a:solidFill>
                  <a:srgbClr val="3F3F3F"/>
                </a:solidFill>
                <a:latin typeface="Calibri"/>
                <a:ea typeface="Calibri"/>
                <a:cs typeface="Calibri"/>
                <a:sym typeface="Calibri"/>
              </a:defRPr>
            </a:lvl3pPr>
            <a:lvl4pPr lvl="3"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4pPr>
            <a:lvl5pPr lvl="4"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5pPr>
            <a:lvl6pPr lvl="5"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6pPr>
            <a:lvl7pPr lvl="6"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7pPr>
            <a:lvl8pPr lvl="7" marR="0" rtl="0" algn="l">
              <a:lnSpc>
                <a:spcPct val="90000"/>
              </a:lnSpc>
              <a:spcBef>
                <a:spcPts val="300"/>
              </a:spcBef>
              <a:spcAft>
                <a:spcPts val="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8pPr>
            <a:lvl9pPr lvl="8" marR="0" rtl="0" algn="l">
              <a:lnSpc>
                <a:spcPct val="90000"/>
              </a:lnSpc>
              <a:spcBef>
                <a:spcPts val="300"/>
              </a:spcBef>
              <a:spcAft>
                <a:spcPts val="300"/>
              </a:spcAft>
              <a:buClr>
                <a:schemeClr val="accent1"/>
              </a:buClr>
              <a:buSzPts val="1500"/>
              <a:buFont typeface="Calibri"/>
              <a:buNone/>
              <a:defRPr b="0" i="0" sz="15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822960" y="4430267"/>
            <a:ext cx="7584900" cy="445800"/>
          </a:xfrm>
          <a:prstGeom prst="rect">
            <a:avLst/>
          </a:prstGeom>
          <a:noFill/>
          <a:ln>
            <a:noFill/>
          </a:ln>
        </p:spPr>
        <p:txBody>
          <a:bodyPr anchorCtr="0" anchor="t" bIns="0" lIns="68575" spcFirstLastPara="1" rIns="68575" wrap="square" tIns="0">
            <a:noAutofit/>
          </a:bodyPr>
          <a:lstStyle>
            <a:lvl1pPr indent="-228600" lvl="0" marL="457200" algn="l">
              <a:lnSpc>
                <a:spcPct val="90000"/>
              </a:lnSpc>
              <a:spcBef>
                <a:spcPts val="0"/>
              </a:spcBef>
              <a:spcAft>
                <a:spcPts val="0"/>
              </a:spcAft>
              <a:buSzPts val="1100"/>
              <a:buNone/>
              <a:defRPr sz="1100">
                <a:solidFill>
                  <a:srgbClr val="FFFFFF"/>
                </a:solidFill>
              </a:defRPr>
            </a:lvl1pPr>
            <a:lvl2pPr indent="-228600" lvl="1" marL="914400" algn="l">
              <a:lnSpc>
                <a:spcPct val="90000"/>
              </a:lnSpc>
              <a:spcBef>
                <a:spcPts val="500"/>
              </a:spcBef>
              <a:spcAft>
                <a:spcPts val="0"/>
              </a:spcAft>
              <a:buSzPts val="900"/>
              <a:buNone/>
              <a:defRPr sz="900"/>
            </a:lvl2pPr>
            <a:lvl3pPr indent="-228600" lvl="2" marL="1371600" algn="l">
              <a:lnSpc>
                <a:spcPct val="90000"/>
              </a:lnSpc>
              <a:spcBef>
                <a:spcPts val="300"/>
              </a:spcBef>
              <a:spcAft>
                <a:spcPts val="0"/>
              </a:spcAft>
              <a:buSzPts val="800"/>
              <a:buNone/>
              <a:defRPr sz="800"/>
            </a:lvl3pPr>
            <a:lvl4pPr indent="-228600" lvl="3" marL="1828800" algn="l">
              <a:lnSpc>
                <a:spcPct val="90000"/>
              </a:lnSpc>
              <a:spcBef>
                <a:spcPts val="300"/>
              </a:spcBef>
              <a:spcAft>
                <a:spcPts val="0"/>
              </a:spcAft>
              <a:buSzPts val="700"/>
              <a:buNone/>
              <a:defRPr sz="700"/>
            </a:lvl4pPr>
            <a:lvl5pPr indent="-228600" lvl="4" marL="2286000" algn="l">
              <a:lnSpc>
                <a:spcPct val="90000"/>
              </a:lnSpc>
              <a:spcBef>
                <a:spcPts val="300"/>
              </a:spcBef>
              <a:spcAft>
                <a:spcPts val="0"/>
              </a:spcAft>
              <a:buSzPts val="700"/>
              <a:buNone/>
              <a:defRPr sz="700"/>
            </a:lvl5pPr>
            <a:lvl6pPr indent="-228600" lvl="5" marL="2743200" algn="l">
              <a:lnSpc>
                <a:spcPct val="90000"/>
              </a:lnSpc>
              <a:spcBef>
                <a:spcPts val="300"/>
              </a:spcBef>
              <a:spcAft>
                <a:spcPts val="0"/>
              </a:spcAft>
              <a:buSzPts val="700"/>
              <a:buNone/>
              <a:defRPr sz="700"/>
            </a:lvl6pPr>
            <a:lvl7pPr indent="-228600" lvl="6" marL="3200400" algn="l">
              <a:lnSpc>
                <a:spcPct val="90000"/>
              </a:lnSpc>
              <a:spcBef>
                <a:spcPts val="300"/>
              </a:spcBef>
              <a:spcAft>
                <a:spcPts val="0"/>
              </a:spcAft>
              <a:buSzPts val="700"/>
              <a:buNone/>
              <a:defRPr sz="700"/>
            </a:lvl7pPr>
            <a:lvl8pPr indent="-228600" lvl="7" marL="3657600" algn="l">
              <a:lnSpc>
                <a:spcPct val="90000"/>
              </a:lnSpc>
              <a:spcBef>
                <a:spcPts val="300"/>
              </a:spcBef>
              <a:spcAft>
                <a:spcPts val="0"/>
              </a:spcAft>
              <a:buSzPts val="700"/>
              <a:buNone/>
              <a:defRPr sz="700"/>
            </a:lvl8pPr>
            <a:lvl9pPr indent="-228600" lvl="8" marL="4114800" algn="l">
              <a:lnSpc>
                <a:spcPct val="90000"/>
              </a:lnSpc>
              <a:spcBef>
                <a:spcPts val="300"/>
              </a:spcBef>
              <a:spcAft>
                <a:spcPts val="300"/>
              </a:spcAft>
              <a:buSzPts val="700"/>
              <a:buNone/>
              <a:defRPr sz="700"/>
            </a:lvl9pPr>
          </a:lstStyle>
          <a:p/>
        </p:txBody>
      </p:sp>
      <p:sp>
        <p:nvSpPr>
          <p:cNvPr id="80" name="Google Shape;80;p10"/>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0"/>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0"/>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8000"/>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1" y="4800600"/>
            <a:ext cx="91440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 name="Google Shape;7;p1"/>
          <p:cNvSpPr/>
          <p:nvPr/>
        </p:nvSpPr>
        <p:spPr>
          <a:xfrm>
            <a:off x="0" y="4750737"/>
            <a:ext cx="9144000" cy="495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marR="0" rtl="0" algn="l">
              <a:lnSpc>
                <a:spcPct val="85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1"/>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23850" lvl="0" marL="457200" marR="0" rtl="0" algn="l">
              <a:lnSpc>
                <a:spcPct val="9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90000"/>
              </a:lnSpc>
              <a:spcBef>
                <a:spcPts val="2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700" u="none" cap="none" strike="noStrik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FFFFFF"/>
                </a:solidFill>
                <a:latin typeface="Calibri"/>
                <a:ea typeface="Calibri"/>
                <a:cs typeface="Calibri"/>
                <a:sym typeface="Calibri"/>
              </a:defRPr>
            </a:lvl1pPr>
            <a:lvl2pPr indent="0" lvl="1" marL="0" marR="0" rtl="0" algn="r">
              <a:spcBef>
                <a:spcPts val="0"/>
              </a:spcBef>
              <a:buNone/>
              <a:defRPr b="0" i="0" sz="800" u="none" cap="none" strike="noStrike">
                <a:solidFill>
                  <a:srgbClr val="FFFFFF"/>
                </a:solidFill>
                <a:latin typeface="Calibri"/>
                <a:ea typeface="Calibri"/>
                <a:cs typeface="Calibri"/>
                <a:sym typeface="Calibri"/>
              </a:defRPr>
            </a:lvl2pPr>
            <a:lvl3pPr indent="0" lvl="2" marL="0" marR="0" rtl="0" algn="r">
              <a:spcBef>
                <a:spcPts val="0"/>
              </a:spcBef>
              <a:buNone/>
              <a:defRPr b="0" i="0" sz="800" u="none" cap="none" strike="noStrike">
                <a:solidFill>
                  <a:srgbClr val="FFFFFF"/>
                </a:solidFill>
                <a:latin typeface="Calibri"/>
                <a:ea typeface="Calibri"/>
                <a:cs typeface="Calibri"/>
                <a:sym typeface="Calibri"/>
              </a:defRPr>
            </a:lvl3pPr>
            <a:lvl4pPr indent="0" lvl="3" marL="0" marR="0" rtl="0" algn="r">
              <a:spcBef>
                <a:spcPts val="0"/>
              </a:spcBef>
              <a:buNone/>
              <a:defRPr b="0" i="0" sz="800" u="none" cap="none" strike="noStrike">
                <a:solidFill>
                  <a:srgbClr val="FFFFFF"/>
                </a:solidFill>
                <a:latin typeface="Calibri"/>
                <a:ea typeface="Calibri"/>
                <a:cs typeface="Calibri"/>
                <a:sym typeface="Calibri"/>
              </a:defRPr>
            </a:lvl4pPr>
            <a:lvl5pPr indent="0" lvl="4" marL="0" marR="0" rtl="0" algn="r">
              <a:spcBef>
                <a:spcPts val="0"/>
              </a:spcBef>
              <a:buNone/>
              <a:defRPr b="0" i="0" sz="800" u="none" cap="none" strike="noStrike">
                <a:solidFill>
                  <a:srgbClr val="FFFFFF"/>
                </a:solidFill>
                <a:latin typeface="Calibri"/>
                <a:ea typeface="Calibri"/>
                <a:cs typeface="Calibri"/>
                <a:sym typeface="Calibri"/>
              </a:defRPr>
            </a:lvl5pPr>
            <a:lvl6pPr indent="0" lvl="5" marL="0" marR="0" rtl="0" algn="r">
              <a:spcBef>
                <a:spcPts val="0"/>
              </a:spcBef>
              <a:buNone/>
              <a:defRPr b="0" i="0" sz="800" u="none" cap="none" strike="noStrike">
                <a:solidFill>
                  <a:srgbClr val="FFFFFF"/>
                </a:solidFill>
                <a:latin typeface="Calibri"/>
                <a:ea typeface="Calibri"/>
                <a:cs typeface="Calibri"/>
                <a:sym typeface="Calibri"/>
              </a:defRPr>
            </a:lvl6pPr>
            <a:lvl7pPr indent="0" lvl="6" marL="0" marR="0" rtl="0" algn="r">
              <a:spcBef>
                <a:spcPts val="0"/>
              </a:spcBef>
              <a:buNone/>
              <a:defRPr b="0" i="0" sz="800" u="none" cap="none" strike="noStrike">
                <a:solidFill>
                  <a:srgbClr val="FFFFFF"/>
                </a:solidFill>
                <a:latin typeface="Calibri"/>
                <a:ea typeface="Calibri"/>
                <a:cs typeface="Calibri"/>
                <a:sym typeface="Calibri"/>
              </a:defRPr>
            </a:lvl7pPr>
            <a:lvl8pPr indent="0" lvl="7" marL="0" marR="0" rtl="0" algn="r">
              <a:spcBef>
                <a:spcPts val="0"/>
              </a:spcBef>
              <a:buNone/>
              <a:defRPr b="0" i="0" sz="800" u="none" cap="none" strike="noStrike">
                <a:solidFill>
                  <a:srgbClr val="FFFFFF"/>
                </a:solidFill>
                <a:latin typeface="Calibri"/>
                <a:ea typeface="Calibri"/>
                <a:cs typeface="Calibri"/>
                <a:sym typeface="Calibri"/>
              </a:defRPr>
            </a:lvl8pPr>
            <a:lvl9pPr indent="0" lvl="8" marL="0" marR="0" rtl="0" algn="r">
              <a:spcBef>
                <a:spcPts val="0"/>
              </a:spcBef>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1"/>
          <p:cNvCxnSpPr/>
          <p:nvPr/>
        </p:nvCxnSpPr>
        <p:spPr>
          <a:xfrm>
            <a:off x="895149" y="1303384"/>
            <a:ext cx="747510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ctrTitle"/>
          </p:nvPr>
        </p:nvSpPr>
        <p:spPr>
          <a:xfrm>
            <a:off x="800100" y="1429900"/>
            <a:ext cx="7789500" cy="1603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5000"/>
              <a:t>Bahrain Average Expenditure Per Visitor Per Trip </a:t>
            </a:r>
            <a:endParaRPr sz="5000"/>
          </a:p>
        </p:txBody>
      </p:sp>
      <p:sp>
        <p:nvSpPr>
          <p:cNvPr id="102" name="Google Shape;102;p13"/>
          <p:cNvSpPr txBox="1"/>
          <p:nvPr>
            <p:ph idx="1" type="subTitle"/>
          </p:nvPr>
        </p:nvSpPr>
        <p:spPr>
          <a:xfrm>
            <a:off x="800088" y="3279990"/>
            <a:ext cx="7543800" cy="857400"/>
          </a:xfrm>
          <a:prstGeom prst="rect">
            <a:avLst/>
          </a:prstGeom>
        </p:spPr>
        <p:txBody>
          <a:bodyPr anchorCtr="0" anchor="t" bIns="34275" lIns="68575" spcFirstLastPara="1" rIns="68575" wrap="square" tIns="34275">
            <a:noAutofit/>
          </a:bodyPr>
          <a:lstStyle/>
          <a:p>
            <a:pPr indent="0" lvl="0" marL="0" rtl="0" algn="l">
              <a:spcBef>
                <a:spcPts val="900"/>
              </a:spcBef>
              <a:spcAft>
                <a:spcPts val="200"/>
              </a:spcAft>
              <a:buNone/>
            </a:pPr>
            <a:r>
              <a:rPr lang="en"/>
              <a:t>December 7th,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Three-Year Forecast</a:t>
            </a:r>
            <a:endParaRPr/>
          </a:p>
        </p:txBody>
      </p:sp>
      <p:pic>
        <p:nvPicPr>
          <p:cNvPr id="158" name="Google Shape;158;p22"/>
          <p:cNvPicPr preferRelativeResize="0"/>
          <p:nvPr/>
        </p:nvPicPr>
        <p:blipFill>
          <a:blip r:embed="rId3">
            <a:alphaModFix/>
          </a:blip>
          <a:stretch>
            <a:fillRect/>
          </a:stretch>
        </p:blipFill>
        <p:spPr>
          <a:xfrm>
            <a:off x="1608763" y="1352577"/>
            <a:ext cx="5972175" cy="333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Three-Year Forecast</a:t>
            </a:r>
            <a:endParaRPr/>
          </a:p>
        </p:txBody>
      </p:sp>
      <p:pic>
        <p:nvPicPr>
          <p:cNvPr id="164" name="Google Shape;164;p23"/>
          <p:cNvPicPr preferRelativeResize="0"/>
          <p:nvPr/>
        </p:nvPicPr>
        <p:blipFill>
          <a:blip r:embed="rId3">
            <a:alphaModFix/>
          </a:blip>
          <a:stretch>
            <a:fillRect/>
          </a:stretch>
        </p:blipFill>
        <p:spPr>
          <a:xfrm>
            <a:off x="1581150" y="1375052"/>
            <a:ext cx="5981700" cy="328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Three-Year Forecast</a:t>
            </a:r>
            <a:endParaRPr/>
          </a:p>
        </p:txBody>
      </p:sp>
      <p:sp>
        <p:nvSpPr>
          <p:cNvPr id="170" name="Google Shape;170;p24"/>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Overnight visitors play a key role in driving the recovery of average daily spend.</a:t>
            </a:r>
            <a:endParaRPr/>
          </a:p>
          <a:p>
            <a:pPr indent="0" lvl="0" marL="0" rtl="0" algn="l">
              <a:lnSpc>
                <a:spcPct val="115000"/>
              </a:lnSpc>
              <a:spcBef>
                <a:spcPts val="1200"/>
              </a:spcBef>
              <a:spcAft>
                <a:spcPts val="0"/>
              </a:spcAft>
              <a:buClr>
                <a:schemeClr val="dk1"/>
              </a:buClr>
              <a:buSzPts val="1100"/>
              <a:buFont typeface="Arial"/>
              <a:buNone/>
            </a:pPr>
            <a:r>
              <a:rPr lang="en"/>
              <a:t>Same-day visitors’ spending remains low and stable, highlighting limited contribution to the overall recovery.</a:t>
            </a:r>
            <a:endParaRPr/>
          </a:p>
          <a:p>
            <a:pPr indent="0" lvl="0" marL="0" rtl="0" algn="l">
              <a:lnSpc>
                <a:spcPct val="115000"/>
              </a:lnSpc>
              <a:spcBef>
                <a:spcPts val="1200"/>
              </a:spcBef>
              <a:spcAft>
                <a:spcPts val="0"/>
              </a:spcAft>
              <a:buClr>
                <a:schemeClr val="dk1"/>
              </a:buClr>
              <a:buSzPts val="1100"/>
              <a:buFont typeface="Arial"/>
              <a:buNone/>
            </a:pPr>
            <a:r>
              <a:rPr lang="en"/>
              <a:t>The forecast signals a gradual improvement in visitor spending, with strategic focus needed on overnight tourism to sustain growth.</a:t>
            </a:r>
            <a:endParaRPr/>
          </a:p>
          <a:p>
            <a:pPr indent="0" lvl="0" marL="0" rtl="0" algn="l">
              <a:spcBef>
                <a:spcPts val="1200"/>
              </a:spcBef>
              <a:spcAft>
                <a:spcPts val="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Comparison To Qatar And Saudi</a:t>
            </a:r>
            <a:endParaRPr/>
          </a:p>
        </p:txBody>
      </p:sp>
      <p:sp>
        <p:nvSpPr>
          <p:cNvPr id="176" name="Google Shape;176;p25"/>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Bahrain, Qatar, and Saudi Arabia each have unique tourism strengths and development strategies. Bahrain focuses on cultural heritage, F1 racing, and weekend tourism with key attractions like the Bahrain International Circuit and UNESCO sites. Qatar emphasizes luxury tourism, sports events (e.g., World Cup facilities), and cultural landmarks like the National Museum and The Pearl-Qatar. Saudi Arabia leads in religious tourism (Hajj and Umrah) and ambitious projects like NEOM and the Red Sea Project. While Bahrain is compact with strong connectivity, Qatar and Saudi Arabia boast larger infrastructures, with Saudi Arabia driving extensive future developments. Together, they complement the Gulf region's diverse and growing tourism market.</a:t>
            </a:r>
            <a:endParaRPr/>
          </a:p>
          <a:p>
            <a:pPr indent="0" lvl="0" marL="0" rtl="0" algn="l">
              <a:spcBef>
                <a:spcPts val="12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SWOT Analysis</a:t>
            </a:r>
            <a:endParaRPr/>
          </a:p>
        </p:txBody>
      </p:sp>
      <p:sp>
        <p:nvSpPr>
          <p:cNvPr id="182" name="Google Shape;182;p26"/>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Bahrain's strengths include its strategic location, strong connectivity (King Fahd Causeway, expanded airport), cultural heritage (UNESCO sites), and hosting major events like Formula 1. Its weaknesses are limited land area, heavy reliance on weekend tourism, and smaller infrastructure compared to regional peers. Opportunities lie in expanding tourism projects (Bahrain Bay, Hawar Islands), diversifying attractions, and leveraging its position as a cultural and business hub. Threats include regional competition from Qatar and Saudi Arabia, economic reliance on oil, and vulnerability to global economic fluctuations and climate change.</a:t>
            </a:r>
            <a:endParaRPr/>
          </a:p>
          <a:p>
            <a:pPr indent="0" lvl="0" marL="0" rtl="0" algn="l">
              <a:spcBef>
                <a:spcPts val="1200"/>
              </a:spcBef>
              <a:spcAft>
                <a:spcPts val="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Introduction of Bahrain</a:t>
            </a:r>
            <a:endParaRPr/>
          </a:p>
        </p:txBody>
      </p:sp>
      <p:sp>
        <p:nvSpPr>
          <p:cNvPr id="108" name="Google Shape;108;p14"/>
          <p:cNvSpPr txBox="1"/>
          <p:nvPr>
            <p:ph idx="1" type="body"/>
          </p:nvPr>
        </p:nvSpPr>
        <p:spPr>
          <a:xfrm>
            <a:off x="822950" y="1303050"/>
            <a:ext cx="7543800" cy="33888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 Bahrain: an island nation in the Arabian Gulf.</a:t>
            </a:r>
            <a:endParaRPr/>
          </a:p>
          <a:p>
            <a:pPr indent="0" lvl="0" marL="0" rtl="0" algn="l">
              <a:lnSpc>
                <a:spcPct val="115000"/>
              </a:lnSpc>
              <a:spcBef>
                <a:spcPts val="1200"/>
              </a:spcBef>
              <a:spcAft>
                <a:spcPts val="0"/>
              </a:spcAft>
              <a:buClr>
                <a:schemeClr val="dk1"/>
              </a:buClr>
              <a:buSzPts val="1100"/>
              <a:buFont typeface="Arial"/>
              <a:buNone/>
            </a:pPr>
            <a:r>
              <a:rPr lang="en"/>
              <a:t>- A unique hub for finance, trade, and culture in the Middle East.</a:t>
            </a:r>
            <a:endParaRPr/>
          </a:p>
          <a:p>
            <a:pPr indent="0" lvl="0" marL="0" rtl="0" algn="l">
              <a:lnSpc>
                <a:spcPct val="115000"/>
              </a:lnSpc>
              <a:spcBef>
                <a:spcPts val="1200"/>
              </a:spcBef>
              <a:spcAft>
                <a:spcPts val="0"/>
              </a:spcAft>
              <a:buClr>
                <a:schemeClr val="dk1"/>
              </a:buClr>
              <a:buSzPts val="1100"/>
              <a:buFont typeface="Arial"/>
              <a:buNone/>
            </a:pPr>
            <a:r>
              <a:rPr lang="en"/>
              <a:t>- Rich history as a crossroads of ancient trade routes.</a:t>
            </a:r>
            <a:endParaRPr/>
          </a:p>
          <a:p>
            <a:pPr indent="0" lvl="0" marL="0" rtl="0" algn="l">
              <a:lnSpc>
                <a:spcPct val="115000"/>
              </a:lnSpc>
              <a:spcBef>
                <a:spcPts val="1200"/>
              </a:spcBef>
              <a:spcAft>
                <a:spcPts val="0"/>
              </a:spcAft>
              <a:buClr>
                <a:schemeClr val="dk1"/>
              </a:buClr>
              <a:buSzPts val="1100"/>
              <a:buFont typeface="Arial"/>
              <a:buNone/>
            </a:pPr>
            <a:r>
              <a:rPr lang="en"/>
              <a:t>- Strategic location with modern infrastructure, vital for the region's economy.</a:t>
            </a:r>
            <a:endParaRPr/>
          </a:p>
          <a:p>
            <a:pPr indent="0" lvl="0" marL="0" rtl="0" algn="l">
              <a:lnSpc>
                <a:spcPct val="115000"/>
              </a:lnSpc>
              <a:spcBef>
                <a:spcPts val="1200"/>
              </a:spcBef>
              <a:spcAft>
                <a:spcPts val="0"/>
              </a:spcAft>
              <a:buClr>
                <a:schemeClr val="dk1"/>
              </a:buClr>
              <a:buSzPts val="1100"/>
              <a:buFont typeface="Arial"/>
              <a:buNone/>
            </a:pPr>
            <a:r>
              <a:rPr lang="en"/>
              <a:t>- Progressive governance and diversifying economy.</a:t>
            </a:r>
            <a:endParaRPr/>
          </a:p>
          <a:p>
            <a:pPr indent="0" lvl="0" marL="0" rtl="0" algn="l">
              <a:lnSpc>
                <a:spcPct val="115000"/>
              </a:lnSpc>
              <a:spcBef>
                <a:spcPts val="1200"/>
              </a:spcBef>
              <a:spcAft>
                <a:spcPts val="0"/>
              </a:spcAft>
              <a:buClr>
                <a:schemeClr val="dk1"/>
              </a:buClr>
              <a:buSzPts val="1100"/>
              <a:buFont typeface="Arial"/>
              <a:buNone/>
            </a:pPr>
            <a:r>
              <a:rPr lang="en"/>
              <a:t>- Key sectors: banking, tourism, and technology.</a:t>
            </a:r>
            <a:endParaRPr/>
          </a:p>
          <a:p>
            <a:pPr indent="0" lvl="0" marL="0" rtl="0" algn="l">
              <a:lnSpc>
                <a:spcPct val="115000"/>
              </a:lnSpc>
              <a:spcBef>
                <a:spcPts val="1200"/>
              </a:spcBef>
              <a:spcAft>
                <a:spcPts val="0"/>
              </a:spcAft>
              <a:buClr>
                <a:schemeClr val="dk1"/>
              </a:buClr>
              <a:buSzPts val="1100"/>
              <a:buFont typeface="Arial"/>
              <a:buNone/>
            </a:pPr>
            <a:r>
              <a:rPr lang="en"/>
              <a:t>- Project focus: Bahrain's demographics, economy, and regional role.</a:t>
            </a:r>
            <a:endParaRPr/>
          </a:p>
          <a:p>
            <a:pPr indent="0" lvl="0" marL="0" rtl="0" algn="l">
              <a:lnSpc>
                <a:spcPct val="115000"/>
              </a:lnSpc>
              <a:spcBef>
                <a:spcPts val="1200"/>
              </a:spcBef>
              <a:spcAft>
                <a:spcPts val="1200"/>
              </a:spcAft>
              <a:buClr>
                <a:schemeClr val="dk1"/>
              </a:buClr>
              <a:buSzPts val="1100"/>
              <a:buFont typeface="Arial"/>
              <a:buNone/>
            </a:pPr>
            <a:r>
              <a:rPr lang="en"/>
              <a:t>- Highlights challenges and opportunities shaping its future.</a:t>
            </a:r>
            <a:endParaRPr/>
          </a:p>
        </p:txBody>
      </p:sp>
      <p:pic>
        <p:nvPicPr>
          <p:cNvPr id="109" name="Google Shape;109;p14"/>
          <p:cNvPicPr preferRelativeResize="0"/>
          <p:nvPr/>
        </p:nvPicPr>
        <p:blipFill>
          <a:blip r:embed="rId3">
            <a:alphaModFix/>
          </a:blip>
          <a:stretch>
            <a:fillRect/>
          </a:stretch>
        </p:blipFill>
        <p:spPr>
          <a:xfrm>
            <a:off x="6419900" y="3103075"/>
            <a:ext cx="2476500" cy="1485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Map Of Bahrain</a:t>
            </a:r>
            <a:endParaRPr/>
          </a:p>
        </p:txBody>
      </p:sp>
      <p:pic>
        <p:nvPicPr>
          <p:cNvPr id="115" name="Google Shape;115;p15"/>
          <p:cNvPicPr preferRelativeResize="0"/>
          <p:nvPr/>
        </p:nvPicPr>
        <p:blipFill>
          <a:blip r:embed="rId3">
            <a:alphaModFix/>
          </a:blip>
          <a:stretch>
            <a:fillRect/>
          </a:stretch>
        </p:blipFill>
        <p:spPr>
          <a:xfrm>
            <a:off x="3039888" y="1354475"/>
            <a:ext cx="3109926" cy="33987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Government</a:t>
            </a:r>
            <a:endParaRPr/>
          </a:p>
        </p:txBody>
      </p:sp>
      <p:sp>
        <p:nvSpPr>
          <p:cNvPr id="121" name="Google Shape;121;p16"/>
          <p:cNvSpPr txBox="1"/>
          <p:nvPr>
            <p:ph idx="1" type="body"/>
          </p:nvPr>
        </p:nvSpPr>
        <p:spPr>
          <a:xfrm>
            <a:off x="822950" y="1303050"/>
            <a:ext cx="7543800" cy="33786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 Constitutional monarchy led by King Hamad bin Isa Al Khalifa.</a:t>
            </a:r>
            <a:endParaRPr/>
          </a:p>
          <a:p>
            <a:pPr indent="0" lvl="0" marL="0" rtl="0" algn="l">
              <a:lnSpc>
                <a:spcPct val="115000"/>
              </a:lnSpc>
              <a:spcBef>
                <a:spcPts val="1200"/>
              </a:spcBef>
              <a:spcAft>
                <a:spcPts val="0"/>
              </a:spcAft>
              <a:buClr>
                <a:schemeClr val="dk1"/>
              </a:buClr>
              <a:buSzPts val="1100"/>
              <a:buFont typeface="Arial"/>
              <a:buNone/>
            </a:pPr>
            <a:r>
              <a:rPr lang="en"/>
              <a:t>- Blend of traditional monarchy and modern governance.</a:t>
            </a:r>
            <a:endParaRPr/>
          </a:p>
          <a:p>
            <a:pPr indent="0" lvl="0" marL="0" rtl="0" algn="l">
              <a:lnSpc>
                <a:spcPct val="115000"/>
              </a:lnSpc>
              <a:spcBef>
                <a:spcPts val="1200"/>
              </a:spcBef>
              <a:spcAft>
                <a:spcPts val="0"/>
              </a:spcAft>
              <a:buClr>
                <a:schemeClr val="dk1"/>
              </a:buClr>
              <a:buSzPts val="1100"/>
              <a:buFont typeface="Arial"/>
              <a:buNone/>
            </a:pPr>
            <a:r>
              <a:rPr lang="en"/>
              <a:t>- Bicameral legislature:</a:t>
            </a:r>
            <a:endParaRPr/>
          </a:p>
          <a:p>
            <a:pPr indent="0" lvl="0" marL="0" rtl="0" algn="l">
              <a:lnSpc>
                <a:spcPct val="115000"/>
              </a:lnSpc>
              <a:spcBef>
                <a:spcPts val="1200"/>
              </a:spcBef>
              <a:spcAft>
                <a:spcPts val="0"/>
              </a:spcAft>
              <a:buClr>
                <a:schemeClr val="dk1"/>
              </a:buClr>
              <a:buSzPts val="1100"/>
              <a:buFont typeface="Arial"/>
              <a:buNone/>
            </a:pPr>
            <a:r>
              <a:rPr lang="en"/>
              <a:t>- **Council of Representatives**: elected by citizens.</a:t>
            </a:r>
            <a:endParaRPr/>
          </a:p>
          <a:p>
            <a:pPr indent="0" lvl="0" marL="0" rtl="0" algn="l">
              <a:lnSpc>
                <a:spcPct val="115000"/>
              </a:lnSpc>
              <a:spcBef>
                <a:spcPts val="1200"/>
              </a:spcBef>
              <a:spcAft>
                <a:spcPts val="0"/>
              </a:spcAft>
              <a:buClr>
                <a:schemeClr val="dk1"/>
              </a:buClr>
              <a:buSzPts val="1100"/>
              <a:buFont typeface="Arial"/>
              <a:buNone/>
            </a:pPr>
            <a:r>
              <a:rPr lang="en"/>
              <a:t>- **Shura Council**: appointed by the King.</a:t>
            </a:r>
            <a:endParaRPr/>
          </a:p>
          <a:p>
            <a:pPr indent="0" lvl="0" marL="0" rtl="0" algn="l">
              <a:lnSpc>
                <a:spcPct val="115000"/>
              </a:lnSpc>
              <a:spcBef>
                <a:spcPts val="1200"/>
              </a:spcBef>
              <a:spcAft>
                <a:spcPts val="0"/>
              </a:spcAft>
              <a:buClr>
                <a:schemeClr val="dk1"/>
              </a:buClr>
              <a:buSzPts val="1100"/>
              <a:buFont typeface="Arial"/>
              <a:buNone/>
            </a:pPr>
            <a:r>
              <a:rPr lang="en"/>
              <a:t>- Supports Bahrain’s progressive governance approach.</a:t>
            </a:r>
            <a:endParaRPr/>
          </a:p>
          <a:p>
            <a:pPr indent="0" lvl="0" marL="0" rtl="0" algn="l">
              <a:lnSpc>
                <a:spcPct val="115000"/>
              </a:lnSpc>
              <a:spcBef>
                <a:spcPts val="1200"/>
              </a:spcBef>
              <a:spcAft>
                <a:spcPts val="0"/>
              </a:spcAft>
              <a:buClr>
                <a:schemeClr val="dk1"/>
              </a:buClr>
              <a:buSzPts val="1100"/>
              <a:buFont typeface="Arial"/>
              <a:buNone/>
            </a:pPr>
            <a:r>
              <a:rPr lang="en"/>
              <a:t>- Promotes political stability and regional engagement.</a:t>
            </a:r>
            <a:endParaRPr/>
          </a:p>
          <a:p>
            <a:pPr indent="0" lvl="0" marL="0" rtl="0" algn="l">
              <a:lnSpc>
                <a:spcPct val="115000"/>
              </a:lnSpc>
              <a:spcBef>
                <a:spcPts val="1200"/>
              </a:spcBef>
              <a:spcAft>
                <a:spcPts val="1200"/>
              </a:spcAft>
              <a:buNone/>
            </a:pPr>
            <a:r>
              <a:rPr lang="en"/>
              <a:t>- Active member of the Gulf Cooperation Council (GCC).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Economy</a:t>
            </a:r>
            <a:endParaRPr/>
          </a:p>
        </p:txBody>
      </p:sp>
      <p:sp>
        <p:nvSpPr>
          <p:cNvPr id="127" name="Google Shape;127;p17"/>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 One of the most diverse economies in the Gulf region.</a:t>
            </a:r>
            <a:endParaRPr/>
          </a:p>
          <a:p>
            <a:pPr indent="0" lvl="0" marL="0" rtl="0" algn="l">
              <a:lnSpc>
                <a:spcPct val="115000"/>
              </a:lnSpc>
              <a:spcBef>
                <a:spcPts val="1200"/>
              </a:spcBef>
              <a:spcAft>
                <a:spcPts val="0"/>
              </a:spcAft>
              <a:buClr>
                <a:schemeClr val="dk1"/>
              </a:buClr>
              <a:buSzPts val="1100"/>
              <a:buFont typeface="Arial"/>
              <a:buNone/>
            </a:pPr>
            <a:r>
              <a:rPr lang="en"/>
              <a:t>- Key sectors: finance, oil, and tourism.</a:t>
            </a:r>
            <a:endParaRPr/>
          </a:p>
          <a:p>
            <a:pPr indent="0" lvl="0" marL="0" rtl="0" algn="l">
              <a:lnSpc>
                <a:spcPct val="115000"/>
              </a:lnSpc>
              <a:spcBef>
                <a:spcPts val="1200"/>
              </a:spcBef>
              <a:spcAft>
                <a:spcPts val="0"/>
              </a:spcAft>
              <a:buClr>
                <a:schemeClr val="dk1"/>
              </a:buClr>
              <a:buSzPts val="1100"/>
              <a:buFont typeface="Arial"/>
              <a:buNone/>
            </a:pPr>
            <a:r>
              <a:rPr lang="en"/>
              <a:t>- Historically reliant on oil production as an economic cornerstone.</a:t>
            </a:r>
            <a:endParaRPr/>
          </a:p>
          <a:p>
            <a:pPr indent="0" lvl="0" marL="0" rtl="0" algn="l">
              <a:lnSpc>
                <a:spcPct val="115000"/>
              </a:lnSpc>
              <a:spcBef>
                <a:spcPts val="1200"/>
              </a:spcBef>
              <a:spcAft>
                <a:spcPts val="0"/>
              </a:spcAft>
              <a:buClr>
                <a:schemeClr val="dk1"/>
              </a:buClr>
              <a:buSzPts val="1100"/>
              <a:buFont typeface="Arial"/>
              <a:buNone/>
            </a:pPr>
            <a:r>
              <a:rPr lang="en"/>
              <a:t>- Proactive diversification:</a:t>
            </a:r>
            <a:endParaRPr/>
          </a:p>
          <a:p>
            <a:pPr indent="0" lvl="0" marL="0" rtl="0" algn="l">
              <a:lnSpc>
                <a:spcPct val="115000"/>
              </a:lnSpc>
              <a:spcBef>
                <a:spcPts val="1200"/>
              </a:spcBef>
              <a:spcAft>
                <a:spcPts val="0"/>
              </a:spcAft>
              <a:buClr>
                <a:schemeClr val="dk1"/>
              </a:buClr>
              <a:buSzPts val="1100"/>
              <a:buFont typeface="Arial"/>
              <a:buNone/>
            </a:pPr>
            <a:r>
              <a:rPr lang="en"/>
              <a:t>- Regional financial hub with strong banking and insurance industries.</a:t>
            </a:r>
            <a:endParaRPr/>
          </a:p>
          <a:p>
            <a:pPr indent="0" lvl="0" marL="0" rtl="0" algn="l">
              <a:lnSpc>
                <a:spcPct val="115000"/>
              </a:lnSpc>
              <a:spcBef>
                <a:spcPts val="1200"/>
              </a:spcBef>
              <a:spcAft>
                <a:spcPts val="0"/>
              </a:spcAft>
              <a:buClr>
                <a:schemeClr val="dk1"/>
              </a:buClr>
              <a:buSzPts val="1100"/>
              <a:buFont typeface="Arial"/>
              <a:buNone/>
            </a:pPr>
            <a:r>
              <a:rPr lang="en"/>
              <a:t>- Significant investment in tourism:</a:t>
            </a:r>
            <a:endParaRPr/>
          </a:p>
          <a:p>
            <a:pPr indent="0" lvl="0" marL="0" rtl="0" algn="l">
              <a:lnSpc>
                <a:spcPct val="115000"/>
              </a:lnSpc>
              <a:spcBef>
                <a:spcPts val="1200"/>
              </a:spcBef>
              <a:spcAft>
                <a:spcPts val="0"/>
              </a:spcAft>
              <a:buClr>
                <a:schemeClr val="dk1"/>
              </a:buClr>
              <a:buSzPts val="1100"/>
              <a:buFont typeface="Arial"/>
              <a:buNone/>
            </a:pPr>
            <a:r>
              <a:rPr lang="en"/>
              <a:t>- Promotes rich cultural heritage and modern infrastructure. </a:t>
            </a:r>
            <a:endParaRPr/>
          </a:p>
          <a:p>
            <a:pPr indent="0" lvl="0" marL="0" rtl="0" algn="l">
              <a:spcBef>
                <a:spcPts val="1200"/>
              </a:spcBef>
              <a:spcAft>
                <a:spcPts val="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Population</a:t>
            </a:r>
            <a:endParaRPr/>
          </a:p>
        </p:txBody>
      </p:sp>
      <p:sp>
        <p:nvSpPr>
          <p:cNvPr id="133" name="Google Shape;133;p18"/>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 Diverse population of over 1.7 million.</a:t>
            </a:r>
            <a:endParaRPr/>
          </a:p>
          <a:p>
            <a:pPr indent="0" lvl="0" marL="0" rtl="0" algn="l">
              <a:lnSpc>
                <a:spcPct val="115000"/>
              </a:lnSpc>
              <a:spcBef>
                <a:spcPts val="1200"/>
              </a:spcBef>
              <a:spcAft>
                <a:spcPts val="0"/>
              </a:spcAft>
              <a:buClr>
                <a:schemeClr val="dk1"/>
              </a:buClr>
              <a:buSzPts val="1100"/>
              <a:buFont typeface="Arial"/>
              <a:buNone/>
            </a:pPr>
            <a:r>
              <a:rPr lang="en"/>
              <a:t>- Includes Bahraini nationals and a significant expatriate community.</a:t>
            </a:r>
            <a:endParaRPr/>
          </a:p>
          <a:p>
            <a:pPr indent="0" lvl="0" marL="0" rtl="0" algn="l">
              <a:lnSpc>
                <a:spcPct val="115000"/>
              </a:lnSpc>
              <a:spcBef>
                <a:spcPts val="1200"/>
              </a:spcBef>
              <a:spcAft>
                <a:spcPts val="0"/>
              </a:spcAft>
              <a:buClr>
                <a:schemeClr val="dk1"/>
              </a:buClr>
              <a:buSzPts val="1100"/>
              <a:buFont typeface="Arial"/>
              <a:buNone/>
            </a:pPr>
            <a:r>
              <a:rPr lang="en"/>
              <a:t>- Multicultural society shaped by Bahrain’s historical role as a trade hub.</a:t>
            </a:r>
            <a:endParaRPr/>
          </a:p>
          <a:p>
            <a:pPr indent="0" lvl="0" marL="0" rtl="0" algn="l">
              <a:lnSpc>
                <a:spcPct val="115000"/>
              </a:lnSpc>
              <a:spcBef>
                <a:spcPts val="1200"/>
              </a:spcBef>
              <a:spcAft>
                <a:spcPts val="0"/>
              </a:spcAft>
              <a:buClr>
                <a:schemeClr val="dk1"/>
              </a:buClr>
              <a:buSzPts val="1100"/>
              <a:buFont typeface="Arial"/>
              <a:buNone/>
            </a:pPr>
            <a:r>
              <a:rPr lang="en"/>
              <a:t>- High literacy rate and access to advanced healthcare and education.</a:t>
            </a:r>
            <a:endParaRPr/>
          </a:p>
          <a:p>
            <a:pPr indent="0" lvl="0" marL="0" rtl="0" algn="l">
              <a:lnSpc>
                <a:spcPct val="115000"/>
              </a:lnSpc>
              <a:spcBef>
                <a:spcPts val="1200"/>
              </a:spcBef>
              <a:spcAft>
                <a:spcPts val="0"/>
              </a:spcAft>
              <a:buClr>
                <a:schemeClr val="dk1"/>
              </a:buClr>
              <a:buSzPts val="1100"/>
              <a:buFont typeface="Arial"/>
              <a:buNone/>
            </a:pPr>
            <a:r>
              <a:rPr lang="en"/>
              <a:t>- Culture deeply rooted in Arab traditions, enriched by expatriates.</a:t>
            </a:r>
            <a:endParaRPr/>
          </a:p>
          <a:p>
            <a:pPr indent="0" lvl="0" marL="0" rtl="0" algn="l">
              <a:lnSpc>
                <a:spcPct val="115000"/>
              </a:lnSpc>
              <a:spcBef>
                <a:spcPts val="1200"/>
              </a:spcBef>
              <a:spcAft>
                <a:spcPts val="0"/>
              </a:spcAft>
              <a:buClr>
                <a:schemeClr val="dk1"/>
              </a:buClr>
              <a:buSzPts val="1100"/>
              <a:buFont typeface="Arial"/>
              <a:buNone/>
            </a:pPr>
            <a:r>
              <a:rPr lang="en"/>
              <a:t>- Expatriates contribute significantly to the workforce:</a:t>
            </a:r>
            <a:endParaRPr/>
          </a:p>
          <a:p>
            <a:pPr indent="0" lvl="0" marL="0" rtl="0" algn="l">
              <a:lnSpc>
                <a:spcPct val="115000"/>
              </a:lnSpc>
              <a:spcBef>
                <a:spcPts val="1200"/>
              </a:spcBef>
              <a:spcAft>
                <a:spcPts val="1200"/>
              </a:spcAft>
              <a:buNone/>
            </a:pPr>
            <a:r>
              <a:rPr lang="en"/>
              <a:t>- Key sectors: construction, finance, and services.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Environment</a:t>
            </a:r>
            <a:endParaRPr/>
          </a:p>
        </p:txBody>
      </p:sp>
      <p:sp>
        <p:nvSpPr>
          <p:cNvPr id="139" name="Google Shape;139;p19"/>
          <p:cNvSpPr txBox="1"/>
          <p:nvPr>
            <p:ph idx="1" type="body"/>
          </p:nvPr>
        </p:nvSpPr>
        <p:spPr>
          <a:xfrm>
            <a:off x="822955" y="1364775"/>
            <a:ext cx="3749100" cy="30186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 Arid climate with low-lying desert terrain.</a:t>
            </a:r>
            <a:endParaRPr/>
          </a:p>
          <a:p>
            <a:pPr indent="0" lvl="0" marL="0" rtl="0" algn="l">
              <a:lnSpc>
                <a:spcPct val="115000"/>
              </a:lnSpc>
              <a:spcBef>
                <a:spcPts val="1200"/>
              </a:spcBef>
              <a:spcAft>
                <a:spcPts val="0"/>
              </a:spcAft>
              <a:buClr>
                <a:schemeClr val="dk1"/>
              </a:buClr>
              <a:buSzPts val="1100"/>
              <a:buFont typeface="Arial"/>
              <a:buNone/>
            </a:pPr>
            <a:r>
              <a:rPr lang="en"/>
              <a:t>- Comprises 33 islands; Bahrain Island is the largest.</a:t>
            </a:r>
            <a:endParaRPr/>
          </a:p>
          <a:p>
            <a:pPr indent="0" lvl="0" marL="0" rtl="0" algn="l">
              <a:lnSpc>
                <a:spcPct val="115000"/>
              </a:lnSpc>
              <a:spcBef>
                <a:spcPts val="1200"/>
              </a:spcBef>
              <a:spcAft>
                <a:spcPts val="0"/>
              </a:spcAft>
              <a:buClr>
                <a:schemeClr val="dk1"/>
              </a:buClr>
              <a:buSzPts val="1100"/>
              <a:buFont typeface="Arial"/>
              <a:buNone/>
            </a:pPr>
            <a:r>
              <a:rPr lang="en"/>
              <a:t>- Diverse marine life and ecosystems:</a:t>
            </a:r>
            <a:endParaRPr/>
          </a:p>
          <a:p>
            <a:pPr indent="0" lvl="0" marL="0" rtl="0" algn="l">
              <a:lnSpc>
                <a:spcPct val="115000"/>
              </a:lnSpc>
              <a:spcBef>
                <a:spcPts val="1200"/>
              </a:spcBef>
              <a:spcAft>
                <a:spcPts val="0"/>
              </a:spcAft>
              <a:buClr>
                <a:schemeClr val="dk1"/>
              </a:buClr>
              <a:buSzPts val="1100"/>
              <a:buFont typeface="Arial"/>
              <a:buNone/>
            </a:pPr>
            <a:r>
              <a:rPr lang="en"/>
              <a:t>- Includes mangroves and coral reefs.</a:t>
            </a:r>
            <a:endParaRPr/>
          </a:p>
          <a:p>
            <a:pPr indent="0" lvl="0" marL="0" rtl="0" algn="l">
              <a:lnSpc>
                <a:spcPct val="115000"/>
              </a:lnSpc>
              <a:spcBef>
                <a:spcPts val="1200"/>
              </a:spcBef>
              <a:spcAft>
                <a:spcPts val="0"/>
              </a:spcAft>
              <a:buClr>
                <a:schemeClr val="dk1"/>
              </a:buClr>
              <a:buSzPts val="1100"/>
              <a:buFont typeface="Arial"/>
              <a:buNone/>
            </a:pPr>
            <a:r>
              <a:rPr lang="en"/>
              <a:t>- Vital for biodiversity and coastal protection.</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200"/>
              </a:spcAft>
              <a:buNone/>
            </a:pPr>
            <a:r>
              <a:t/>
            </a:r>
            <a:endParaRPr/>
          </a:p>
        </p:txBody>
      </p:sp>
      <p:sp>
        <p:nvSpPr>
          <p:cNvPr id="140" name="Google Shape;140;p19"/>
          <p:cNvSpPr txBox="1"/>
          <p:nvPr/>
        </p:nvSpPr>
        <p:spPr>
          <a:xfrm>
            <a:off x="4519250" y="1303050"/>
            <a:ext cx="3847500" cy="301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rgbClr val="3F3F3F"/>
                </a:solidFill>
                <a:latin typeface="Calibri"/>
                <a:ea typeface="Calibri"/>
                <a:cs typeface="Calibri"/>
                <a:sym typeface="Calibri"/>
              </a:rPr>
              <a:t>Environmental challenges:</a:t>
            </a:r>
            <a:endParaRPr sz="1500">
              <a:solidFill>
                <a:srgbClr val="3F3F3F"/>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500">
                <a:solidFill>
                  <a:srgbClr val="3F3F3F"/>
                </a:solidFill>
                <a:latin typeface="Calibri"/>
                <a:ea typeface="Calibri"/>
                <a:cs typeface="Calibri"/>
                <a:sym typeface="Calibri"/>
              </a:rPr>
              <a:t>- Land reclamation and desertification.</a:t>
            </a:r>
            <a:endParaRPr sz="1500">
              <a:solidFill>
                <a:srgbClr val="3F3F3F"/>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500">
                <a:solidFill>
                  <a:srgbClr val="3F3F3F"/>
                </a:solidFill>
                <a:latin typeface="Calibri"/>
                <a:ea typeface="Calibri"/>
                <a:cs typeface="Calibri"/>
                <a:sym typeface="Calibri"/>
              </a:rPr>
              <a:t>- Impacts of climate change: rising sea levels and extreme heat.</a:t>
            </a:r>
            <a:endParaRPr sz="1500">
              <a:solidFill>
                <a:srgbClr val="3F3F3F"/>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500">
                <a:solidFill>
                  <a:srgbClr val="3F3F3F"/>
                </a:solidFill>
                <a:latin typeface="Calibri"/>
                <a:ea typeface="Calibri"/>
                <a:cs typeface="Calibri"/>
                <a:sym typeface="Calibri"/>
              </a:rPr>
              <a:t>- Efforts to address challenges:</a:t>
            </a:r>
            <a:endParaRPr sz="1500">
              <a:solidFill>
                <a:srgbClr val="3F3F3F"/>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500">
                <a:solidFill>
                  <a:srgbClr val="3F3F3F"/>
                </a:solidFill>
                <a:latin typeface="Calibri"/>
                <a:ea typeface="Calibri"/>
                <a:cs typeface="Calibri"/>
                <a:sym typeface="Calibri"/>
              </a:rPr>
              <a:t>- Environmental conservation initiatives.</a:t>
            </a:r>
            <a:endParaRPr sz="1500">
              <a:solidFill>
                <a:srgbClr val="3F3F3F"/>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 sz="1500">
                <a:solidFill>
                  <a:srgbClr val="3F3F3F"/>
                </a:solidFill>
                <a:latin typeface="Calibri"/>
                <a:ea typeface="Calibri"/>
                <a:cs typeface="Calibri"/>
                <a:sym typeface="Calibri"/>
              </a:rPr>
              <a:t>- Sustainable urban planning strategies.  </a:t>
            </a:r>
            <a:endParaRPr sz="15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lnSpc>
                <a:spcPct val="115000"/>
              </a:lnSpc>
              <a:spcBef>
                <a:spcPts val="1200"/>
              </a:spcBef>
              <a:spcAft>
                <a:spcPts val="1200"/>
              </a:spcAft>
              <a:buNone/>
            </a:pPr>
            <a:r>
              <a:rPr lang="en" sz="2400"/>
              <a:t>Analysis of Visitor Spending in Bahrain (2017-2023)</a:t>
            </a:r>
            <a:endParaRPr/>
          </a:p>
        </p:txBody>
      </p:sp>
      <p:sp>
        <p:nvSpPr>
          <p:cNvPr id="146" name="Google Shape;146;p20"/>
          <p:cNvSpPr txBox="1"/>
          <p:nvPr>
            <p:ph idx="1" type="body"/>
          </p:nvPr>
        </p:nvSpPr>
        <p:spPr>
          <a:xfrm>
            <a:off x="822960" y="1384300"/>
            <a:ext cx="7543800" cy="3017400"/>
          </a:xfrm>
          <a:prstGeom prst="rect">
            <a:avLst/>
          </a:prstGeom>
        </p:spPr>
        <p:txBody>
          <a:bodyPr anchorCtr="0" anchor="t" bIns="34275" lIns="0" spcFirstLastPara="1" rIns="0"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a:t>2017 stands out with the highest visitor spending, especially among overnight visitors.</a:t>
            </a:r>
            <a:endParaRPr/>
          </a:p>
          <a:p>
            <a:pPr indent="0" lvl="0" marL="0" rtl="0" algn="l">
              <a:lnSpc>
                <a:spcPct val="115000"/>
              </a:lnSpc>
              <a:spcBef>
                <a:spcPts val="1200"/>
              </a:spcBef>
              <a:spcAft>
                <a:spcPts val="0"/>
              </a:spcAft>
              <a:buClr>
                <a:schemeClr val="dk1"/>
              </a:buClr>
              <a:buSzPts val="1100"/>
              <a:buFont typeface="Arial"/>
              <a:buNone/>
            </a:pPr>
            <a:r>
              <a:rPr lang="en"/>
              <a:t>2020 (pandemic year) caused significant declines, particularly in same-day visitor spending.</a:t>
            </a:r>
            <a:endParaRPr/>
          </a:p>
          <a:p>
            <a:pPr indent="0" lvl="0" marL="0" rtl="0" algn="l">
              <a:lnSpc>
                <a:spcPct val="115000"/>
              </a:lnSpc>
              <a:spcBef>
                <a:spcPts val="1200"/>
              </a:spcBef>
              <a:spcAft>
                <a:spcPts val="0"/>
              </a:spcAft>
              <a:buClr>
                <a:schemeClr val="dk1"/>
              </a:buClr>
              <a:buSzPts val="1100"/>
              <a:buFont typeface="Arial"/>
              <a:buNone/>
            </a:pPr>
            <a:r>
              <a:rPr lang="en"/>
              <a:t>Post-2020: Spending stabilized but remains lower than pre-pandemic levels.</a:t>
            </a:r>
            <a:endParaRPr/>
          </a:p>
          <a:p>
            <a:pPr indent="0" lvl="0" marL="0" rtl="0" algn="l">
              <a:lnSpc>
                <a:spcPct val="115000"/>
              </a:lnSpc>
              <a:spcBef>
                <a:spcPts val="1200"/>
              </a:spcBef>
              <a:spcAft>
                <a:spcPts val="0"/>
              </a:spcAft>
              <a:buClr>
                <a:schemeClr val="dk1"/>
              </a:buClr>
              <a:buSzPts val="1100"/>
              <a:buFont typeface="Arial"/>
              <a:buNone/>
            </a:pPr>
            <a:r>
              <a:rPr lang="en"/>
              <a:t>Seasonality plays a role in total spending, with months like March, June, and December showing spending peaks.</a:t>
            </a:r>
            <a:endParaRPr/>
          </a:p>
          <a:p>
            <a:pPr indent="0" lvl="0" marL="0" rtl="0" algn="l">
              <a:lnSpc>
                <a:spcPct val="115000"/>
              </a:lnSpc>
              <a:spcBef>
                <a:spcPts val="1200"/>
              </a:spcBef>
              <a:spcAft>
                <a:spcPts val="0"/>
              </a:spcAft>
              <a:buClr>
                <a:schemeClr val="dk1"/>
              </a:buClr>
              <a:buSzPts val="1100"/>
              <a:buFont typeface="Arial"/>
              <a:buNone/>
            </a:pPr>
            <a:r>
              <a:rPr lang="en"/>
              <a:t>Visitor Type Impact: Overnight visitors contribute more to spending compared to same-day visitors.</a:t>
            </a:r>
            <a:endParaRPr/>
          </a:p>
          <a:p>
            <a:pPr indent="0" lvl="0" marL="0" rtl="0" algn="l">
              <a:spcBef>
                <a:spcPts val="1200"/>
              </a:spcBef>
              <a:spcAft>
                <a:spcPts val="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822960" y="214952"/>
            <a:ext cx="7543800" cy="10881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Three-Year Forecast</a:t>
            </a:r>
            <a:endParaRPr/>
          </a:p>
        </p:txBody>
      </p:sp>
      <p:pic>
        <p:nvPicPr>
          <p:cNvPr id="152" name="Google Shape;152;p21"/>
          <p:cNvPicPr preferRelativeResize="0"/>
          <p:nvPr/>
        </p:nvPicPr>
        <p:blipFill>
          <a:blip r:embed="rId3">
            <a:alphaModFix/>
          </a:blip>
          <a:stretch>
            <a:fillRect/>
          </a:stretch>
        </p:blipFill>
        <p:spPr>
          <a:xfrm>
            <a:off x="1576375" y="1364777"/>
            <a:ext cx="5991225" cy="3324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