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571E-F6EC-4307-BCBF-8D3CB378BAFC}" type="datetimeFigureOut">
              <a:rPr lang="en-IN" smtClean="0"/>
              <a:t>08-05-2024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66DDF1-98D1-4623-ABA8-200177DCC0C4}" type="slidenum">
              <a:rPr lang="en-IN" smtClean="0"/>
              <a:t>‹#›</a:t>
            </a:fld>
            <a:endParaRPr lang="en-IN"/>
          </a:p>
        </p:txBody>
      </p:sp>
    </p:spTree>
    <p:extLst>
      <p:ext uri="{BB962C8B-B14F-4D97-AF65-F5344CB8AC3E}">
        <p14:creationId xmlns:p14="http://schemas.microsoft.com/office/powerpoint/2010/main" val="9390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A66DDF1-98D1-4623-ABA8-200177DCC0C4}" type="slidenum">
              <a:rPr lang="en-IN" smtClean="0"/>
              <a:t>11</a:t>
            </a:fld>
            <a:endParaRPr lang="en-IN"/>
          </a:p>
        </p:txBody>
      </p:sp>
    </p:spTree>
    <p:extLst>
      <p:ext uri="{BB962C8B-B14F-4D97-AF65-F5344CB8AC3E}">
        <p14:creationId xmlns:p14="http://schemas.microsoft.com/office/powerpoint/2010/main" val="346948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067305"/>
            <a:ext cx="9401175"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MOHAMED ARSHAD AHAMED T </a:t>
            </a:r>
            <a:br>
              <a:rPr lang="en-GB" spc="15" dirty="0"/>
            </a:br>
            <a:r>
              <a:rPr lang="en-GB" spc="15" dirty="0"/>
              <a:t>311521243033</a:t>
            </a:r>
            <a:endParaRPr spc="15" dirty="0"/>
          </a:p>
        </p:txBody>
      </p:sp>
      <p:sp>
        <p:nvSpPr>
          <p:cNvPr id="8" name="object 8"/>
          <p:cNvSpPr txBox="1"/>
          <p:nvPr/>
        </p:nvSpPr>
        <p:spPr>
          <a:xfrm>
            <a:off x="6629400" y="3406984"/>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GB" sz="2400" b="1" spc="-5" dirty="0">
              <a:solidFill>
                <a:srgbClr val="2D936B"/>
              </a:solidFill>
              <a:latin typeface="Trebuchet MS"/>
              <a:cs typeface="Trebuchet MS"/>
            </a:endParaRPr>
          </a:p>
          <a:p>
            <a:pPr marL="12700">
              <a:lnSpc>
                <a:spcPct val="100000"/>
              </a:lnSpc>
              <a:spcBef>
                <a:spcPts val="100"/>
              </a:spcBef>
            </a:pPr>
            <a:r>
              <a:rPr lang="en-IN" sz="2400" b="1" spc="-5" dirty="0">
                <a:solidFill>
                  <a:srgbClr val="2D936B"/>
                </a:solidFill>
                <a:latin typeface="Trebuchet MS"/>
                <a:cs typeface="Trebuchet MS"/>
              </a:rPr>
              <a:t>GEN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67475"/>
            <a:ext cx="1990725" cy="166712"/>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309225" cy="51046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r>
              <a:rPr lang="en-GB" b="1" i="0" dirty="0">
                <a:solidFill>
                  <a:srgbClr val="0D0D0D"/>
                </a:solidFill>
                <a:effectLst/>
                <a:latin typeface="Söhne"/>
              </a:rPr>
              <a:t>6.Model Deployment: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Deploy the trained RNN model into production, making it available for generating music.</a:t>
            </a:r>
          </a:p>
          <a:p>
            <a:pPr marL="742950" lvl="1" indent="-285750" algn="l">
              <a:buFont typeface="+mj-lt"/>
              <a:buAutoNum type="arabicPeriod"/>
            </a:pPr>
            <a:r>
              <a:rPr lang="en-GB" b="0" i="0" dirty="0">
                <a:solidFill>
                  <a:srgbClr val="0D0D0D"/>
                </a:solidFill>
                <a:effectLst/>
                <a:latin typeface="Söhne"/>
              </a:rPr>
              <a:t>Integrate the model with the user interface or application for user interaction.</a:t>
            </a:r>
          </a:p>
          <a:p>
            <a:pPr algn="l"/>
            <a:r>
              <a:rPr lang="en-GB" b="1" i="0" dirty="0">
                <a:solidFill>
                  <a:srgbClr val="0D0D0D"/>
                </a:solidFill>
                <a:effectLst/>
                <a:latin typeface="Söhne"/>
              </a:rPr>
              <a:t>7.Music Generation: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Input seed data or initial musical sequence to the deployed model.</a:t>
            </a:r>
          </a:p>
          <a:p>
            <a:pPr marL="742950" lvl="1" indent="-285750" algn="l">
              <a:buFont typeface="+mj-lt"/>
              <a:buAutoNum type="arabicPeriod"/>
            </a:pPr>
            <a:r>
              <a:rPr lang="en-GB" b="0" i="0" dirty="0">
                <a:solidFill>
                  <a:srgbClr val="0D0D0D"/>
                </a:solidFill>
                <a:effectLst/>
                <a:latin typeface="Söhne"/>
              </a:rPr>
              <a:t>Utilize the model to generate new musical compositions based on the input data.</a:t>
            </a:r>
          </a:p>
          <a:p>
            <a:pPr algn="l"/>
            <a:r>
              <a:rPr lang="en-GB" b="1" i="0" dirty="0">
                <a:solidFill>
                  <a:srgbClr val="0D0D0D"/>
                </a:solidFill>
                <a:effectLst/>
                <a:latin typeface="Söhne"/>
              </a:rPr>
              <a:t>8.Output Processing: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Post-process the generated musical sequences to ensure coherence and musicality.</a:t>
            </a:r>
          </a:p>
          <a:p>
            <a:pPr marL="742950" lvl="1" indent="-285750" algn="l">
              <a:buFont typeface="+mj-lt"/>
              <a:buAutoNum type="arabicPeriod"/>
            </a:pPr>
            <a:r>
              <a:rPr lang="en-GB" b="0" i="0" dirty="0">
                <a:solidFill>
                  <a:srgbClr val="0D0D0D"/>
                </a:solidFill>
                <a:effectLst/>
                <a:latin typeface="Söhne"/>
              </a:rPr>
              <a:t>Convert the numerical representation back into a human-readable format, such as MIDI files.</a:t>
            </a:r>
          </a:p>
          <a:p>
            <a:pPr algn="l"/>
            <a:r>
              <a:rPr lang="en-GB" b="1" i="0" dirty="0">
                <a:solidFill>
                  <a:srgbClr val="0D0D0D"/>
                </a:solidFill>
                <a:effectLst/>
                <a:latin typeface="Söhne"/>
              </a:rPr>
              <a:t>9.Feedback Loop:</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Collect feedback from users regarding the generated music to improve the model in future iterations.</a:t>
            </a:r>
          </a:p>
          <a:p>
            <a:pPr marL="742950" lvl="1" indent="-285750" algn="l">
              <a:buFont typeface="+mj-lt"/>
              <a:buAutoNum type="arabicPeriod"/>
            </a:pPr>
            <a:r>
              <a:rPr lang="en-GB" b="0" i="0" dirty="0">
                <a:solidFill>
                  <a:srgbClr val="0D0D0D"/>
                </a:solidFill>
                <a:effectLst/>
                <a:latin typeface="Söhne"/>
              </a:rPr>
              <a:t>Iterate on the model architecture and training process based on user feedback and performance evaluations.</a:t>
            </a:r>
          </a:p>
          <a:p>
            <a:pPr marL="12700">
              <a:lnSpc>
                <a:spcPct val="100000"/>
              </a:lnSpc>
              <a:spcBef>
                <a:spcPts val="105"/>
              </a:spcBef>
            </a:pPr>
            <a:endParaRPr sz="4800" dirty="0">
              <a:latin typeface="Trebuchet MS"/>
              <a:cs typeface="Trebuchet MS"/>
            </a:endParaRPr>
          </a:p>
        </p:txBody>
      </p:sp>
    </p:spTree>
    <p:extLst>
      <p:ext uri="{BB962C8B-B14F-4D97-AF65-F5344CB8AC3E}">
        <p14:creationId xmlns:p14="http://schemas.microsoft.com/office/powerpoint/2010/main" val="321148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5245667"/>
          </a:xfrm>
          <a:prstGeom prst="rect">
            <a:avLst/>
          </a:prstGeom>
        </p:spPr>
        <p:txBody>
          <a:bodyPr vert="horz" wrap="square" lIns="0" tIns="13335" rIns="0" bIns="0" rtlCol="0">
            <a:spAutoFit/>
          </a:bodyPr>
          <a:lstStyle/>
          <a:p>
            <a:pPr algn="l"/>
            <a:r>
              <a:rPr sz="4000" dirty="0"/>
              <a:t>R</a:t>
            </a:r>
            <a:r>
              <a:rPr sz="4000" spc="-40" dirty="0"/>
              <a:t>E</a:t>
            </a:r>
            <a:r>
              <a:rPr sz="4000" spc="15" dirty="0"/>
              <a:t>S</a:t>
            </a:r>
            <a:r>
              <a:rPr sz="4000" spc="-30" dirty="0"/>
              <a:t>U</a:t>
            </a:r>
            <a:r>
              <a:rPr sz="4000" spc="-405" dirty="0"/>
              <a:t>L</a:t>
            </a:r>
            <a:r>
              <a:rPr sz="4000" dirty="0"/>
              <a:t>TS</a:t>
            </a:r>
            <a:br>
              <a:rPr lang="en-GB" sz="5400" dirty="0"/>
            </a:br>
            <a:r>
              <a:rPr lang="en-GB" sz="2000" b="1" i="0" dirty="0">
                <a:solidFill>
                  <a:srgbClr val="0D0D0D"/>
                </a:solidFill>
                <a:effectLst/>
                <a:latin typeface="Söhne"/>
              </a:rPr>
              <a:t>Generated MIDI File</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main result of running the code will be the generated MIDI file named "output.mid". This file will contain a musical composition generated by the RNN model based on the patterns learned from the input MIDI dataset.</a:t>
            </a:r>
            <a:br>
              <a:rPr lang="en-GB" sz="2000" b="0" i="0" dirty="0">
                <a:solidFill>
                  <a:srgbClr val="0D0D0D"/>
                </a:solidFill>
                <a:effectLst/>
                <a:latin typeface="Söhne"/>
              </a:rPr>
            </a:br>
            <a:r>
              <a:rPr lang="en-GB" sz="2000" b="1" i="0" dirty="0">
                <a:solidFill>
                  <a:srgbClr val="0D0D0D"/>
                </a:solidFill>
                <a:effectLst/>
                <a:latin typeface="Söhne"/>
              </a:rPr>
              <a:t>Musical Composition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generated MIDI file will represent a sequence of musical notes and chords that form a new composition inspired by the input MIDI dataset.</a:t>
            </a:r>
            <a:br>
              <a:rPr lang="en-GB" sz="2000" b="0" i="0" dirty="0">
                <a:solidFill>
                  <a:srgbClr val="0D0D0D"/>
                </a:solidFill>
                <a:effectLst/>
                <a:latin typeface="Söhne"/>
              </a:rPr>
            </a:br>
            <a:r>
              <a:rPr lang="en-GB" sz="2000" b="0" i="0" dirty="0">
                <a:solidFill>
                  <a:srgbClr val="0D0D0D"/>
                </a:solidFill>
                <a:effectLst/>
                <a:latin typeface="Söhne"/>
              </a:rPr>
              <a:t>The musical style and structure of the composition will be influenced by the patterns present in the input MIDI dataset and the capabilities of the RNN model.</a:t>
            </a:r>
            <a:br>
              <a:rPr lang="en-GB" sz="2000" b="0" i="0" dirty="0">
                <a:solidFill>
                  <a:srgbClr val="0D0D0D"/>
                </a:solidFill>
                <a:effectLst/>
                <a:latin typeface="Söhne"/>
              </a:rPr>
            </a:br>
            <a:r>
              <a:rPr lang="en-GB" sz="2000" b="1" i="0" dirty="0">
                <a:solidFill>
                  <a:srgbClr val="0D0D0D"/>
                </a:solidFill>
                <a:effectLst/>
                <a:latin typeface="Söhne"/>
              </a:rPr>
              <a:t>Evaluation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quality and coherence of the generated music can be evaluated subjectively by listening to the MIDI file and assessing factors such as melody, harmony, rhythm, and overall musicality.</a:t>
            </a:r>
            <a:br>
              <a:rPr lang="en-GB" sz="2000" b="0" i="0" dirty="0">
                <a:solidFill>
                  <a:srgbClr val="0D0D0D"/>
                </a:solidFill>
                <a:effectLst/>
                <a:latin typeface="Söhne"/>
              </a:rPr>
            </a:br>
            <a:r>
              <a:rPr lang="en-GB" sz="2000" b="0" i="0" dirty="0">
                <a:solidFill>
                  <a:srgbClr val="0D0D0D"/>
                </a:solidFill>
                <a:effectLst/>
                <a:latin typeface="Söhne"/>
              </a:rPr>
              <a:t>Additionally, objective metrics such as pitch accuracy, timing accuracy, and diversity of musical elements can be used to evaluate the performance of the RNN model.</a:t>
            </a:r>
            <a:endParaRPr sz="5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64795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https://github.com/MAA1425/IBM-</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3854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74436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59FC784-4B9E-419A-A659-804EBECD3680}"/>
              </a:ext>
            </a:extLst>
          </p:cNvPr>
          <p:cNvSpPr>
            <a:spLocks noGrp="1"/>
          </p:cNvSpPr>
          <p:nvPr>
            <p:ph type="body" idx="1"/>
          </p:nvPr>
        </p:nvSpPr>
        <p:spPr>
          <a:xfrm>
            <a:off x="1524000" y="2088357"/>
            <a:ext cx="10972800" cy="615553"/>
          </a:xfrm>
        </p:spPr>
        <p:txBody>
          <a:bodyPr/>
          <a:lstStyle/>
          <a:p>
            <a:r>
              <a:rPr lang="en-GB" sz="4000" b="1" dirty="0">
                <a:latin typeface="Trebuchet MS" panose="020B0603020202020204" pitchFamily="34" charset="0"/>
              </a:rPr>
              <a:t>MUSIC GENERATION USING RNN</a:t>
            </a:r>
            <a:endParaRPr lang="en-IN" sz="4000" b="1"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IN" dirty="0"/>
          </a:p>
          <a:p>
            <a:endParaRPr lang="en-IN" dirty="0"/>
          </a:p>
          <a:p>
            <a:endParaRPr lang="en-IN" dirty="0"/>
          </a:p>
          <a:p>
            <a:endParaRPr lang="en-IN" dirty="0"/>
          </a:p>
          <a:p>
            <a:endParaRPr lang="en-IN" dirty="0"/>
          </a:p>
          <a:p>
            <a:pPr marL="257175" indent="1428115">
              <a:spcBef>
                <a:spcPts val="505"/>
              </a:spcBef>
            </a:pPr>
            <a:r>
              <a:rPr lang="en-IN" sz="2800" dirty="0">
                <a:latin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1.PROBLEM STATEMENT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2.PROJECT OVERVIEW</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3.WHO ARE THE END USERS</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4.SOLUTION AND ITS VAKUE PROPOSITION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5.THE WOW IN THE SOLUTION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6.MODELLING</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7.RESULT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157403"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2400" i="0" dirty="0">
                <a:solidFill>
                  <a:srgbClr val="0D0D0D"/>
                </a:solidFill>
                <a:effectLst/>
                <a:latin typeface="Times New Roman" panose="02020603050405020304" pitchFamily="18" charset="0"/>
                <a:cs typeface="Times New Roman" panose="02020603050405020304" pitchFamily="18" charset="0"/>
              </a:rPr>
              <a:t>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251825" cy="39100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GB" sz="4250" spc="-20" dirty="0"/>
            </a:b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a:t>
            </a:r>
            <a:r>
              <a:rPr lang="en-GB" sz="2400" b="0" i="0" dirty="0" err="1">
                <a:solidFill>
                  <a:srgbClr val="0D0D0D"/>
                </a:solidFill>
                <a:effectLst/>
                <a:latin typeface="Times New Roman" panose="02020603050405020304" pitchFamily="18" charset="0"/>
                <a:cs typeface="Times New Roman" panose="02020603050405020304" pitchFamily="18" charset="0"/>
              </a:rPr>
              <a:t>endeavors</a:t>
            </a:r>
            <a:r>
              <a:rPr lang="en-GB" sz="2400" b="0" i="0" dirty="0">
                <a:solidFill>
                  <a:srgbClr val="0D0D0D"/>
                </a:solidFill>
                <a:effectLst/>
                <a:latin typeface="Times New Roman" panose="02020603050405020304" pitchFamily="18" charset="0"/>
                <a:cs typeface="Times New Roman" panose="02020603050405020304" pitchFamily="18" charset="0"/>
              </a:rPr>
              <a: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GB" sz="3200" spc="5" dirty="0"/>
              <a:t>?</a:t>
            </a:r>
            <a:br>
              <a:rPr lang="en-GB" sz="3200" spc="5" dirty="0"/>
            </a:br>
            <a:r>
              <a:rPr lang="en-GB" sz="3200" spc="5" dirty="0"/>
              <a:t>        </a:t>
            </a:r>
            <a:br>
              <a:rPr lang="en-GB" sz="3200" spc="5" dirty="0"/>
            </a:br>
            <a:br>
              <a:rPr lang="en-GB" sz="3200" spc="5" dirty="0"/>
            </a:br>
            <a:r>
              <a:rPr lang="en-GB" sz="3200" spc="5" dirty="0"/>
              <a:t>        </a:t>
            </a:r>
            <a:r>
              <a:rPr lang="en-GB" sz="2400" b="0" spc="5" dirty="0">
                <a:latin typeface="Times New Roman" panose="02020603050405020304" pitchFamily="18" charset="0"/>
                <a:cs typeface="Times New Roman" panose="02020603050405020304" pitchFamily="18" charset="0"/>
              </a:rPr>
              <a:t>1)MUSIC PRODUCERS AND COMPOSERS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2)MUSICIANS AND SONGWRITERS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3)EDUCATORS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4)AI RESEARCHERS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5)ENTERTAINMENT INDUSTRY</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6)GENERAL PUBLIC</a:t>
            </a:r>
            <a:endParaRPr sz="32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844" y="15404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28800" y="857885"/>
            <a:ext cx="8492490" cy="4445448"/>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GB" sz="3600" dirty="0"/>
            </a:br>
            <a:r>
              <a:rPr lang="en-GB" sz="2400" b="0" dirty="0">
                <a:latin typeface="Times New Roman" panose="02020603050405020304" pitchFamily="18" charset="0"/>
                <a:cs typeface="Times New Roman" panose="02020603050405020304" pitchFamily="18" charset="0"/>
              </a:rPr>
              <a:t>T</a:t>
            </a:r>
            <a:r>
              <a:rPr lang="en-GB" sz="2400" b="0" i="0" dirty="0">
                <a:solidFill>
                  <a:srgbClr val="0D0D0D"/>
                </a:solidFill>
                <a:effectLst/>
                <a:latin typeface="Times New Roman" panose="02020603050405020304" pitchFamily="18" charset="0"/>
                <a:cs typeface="Times New Roman" panose="02020603050405020304" pitchFamily="18" charset="0"/>
              </a:rPr>
              <a: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91290"/>
            <a:ext cx="7543165" cy="325602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10309225" cy="701281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Collection: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Gather MIDI files containing musical compositions from various sources.</a:t>
            </a:r>
          </a:p>
          <a:p>
            <a:pPr marL="742950" lvl="1" indent="-285750" algn="l">
              <a:buFont typeface="+mj-lt"/>
              <a:buAutoNum type="arabicPeriod"/>
            </a:pPr>
            <a:r>
              <a:rPr lang="en-GB" sz="2000" b="0" i="0" dirty="0" err="1">
                <a:solidFill>
                  <a:srgbClr val="0D0D0D"/>
                </a:solidFill>
                <a:effectLst/>
                <a:latin typeface="Times New Roman" panose="02020603050405020304" pitchFamily="18" charset="0"/>
                <a:cs typeface="Times New Roman" panose="02020603050405020304" pitchFamily="18" charset="0"/>
              </a:rPr>
              <a:t>Preprocess</a:t>
            </a:r>
            <a:r>
              <a:rPr lang="en-GB" sz="2000" b="0" i="0" dirty="0">
                <a:solidFill>
                  <a:srgbClr val="0D0D0D"/>
                </a:solidFill>
                <a:effectLst/>
                <a:latin typeface="Times New Roman" panose="02020603050405020304" pitchFamily="18" charset="0"/>
                <a:cs typeface="Times New Roman" panose="02020603050405020304" pitchFamily="18" charset="0"/>
              </a:rPr>
              <a:t> the MIDI data to extract musical features like notes, chords, and durations.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Preparation: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Convert the extracted musical features into a numerical representation suitable for training an RNN.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Split the dataset into training and validation sets.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Definition: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Design the architecture of the RNN model, specifying the number of layers, units, and activation functions.</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Compile the model with appropriate loss function and optimizer.</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Training:</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Train the RNN model using the training dataset, adjusting the model parameters to minimize the loss function.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Monitor the model's performance on the validation dataset to prevent overfitting.</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Evaluation: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Evaluate the trained model's performance using metrics such as loss function and accuracy.</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Fine-tune the model if necessary based on the evaluation results.</a:t>
            </a:r>
          </a:p>
          <a:p>
            <a:pPr marL="12700">
              <a:lnSpc>
                <a:spcPct val="100000"/>
              </a:lnSpc>
              <a:spcBef>
                <a:spcPts val="105"/>
              </a:spcBef>
            </a:pP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423</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MOHAMED ARSHAD AHAMED T  311521243033</vt:lpstr>
      <vt:lpstr>PROJECT TITLE</vt:lpstr>
      <vt:lpstr>AGENDA</vt:lpstr>
      <vt:lpstr>PROBLEM STATEMENT  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vt:lpstr>
      <vt:lpstr>PROJECT OVERVIEW  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endeavors.</vt:lpstr>
      <vt:lpstr>WHO ARE THE END USERS?                   1)MUSIC PRODUCERS AND COMPOSERS              2)MUSICIANS AND SONGWRITERS              3)EDUCATORS              4)AI RESEARCHERS              5)ENTERTAINMENT INDUSTRY              6)GENERAL PUBLIC</vt:lpstr>
      <vt:lpstr>YOUR SOLUTION AND ITS VALUE PROPOSITION 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vt:lpstr>
      <vt:lpstr>THE WOW IN YOUR SOLUTION 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vt:lpstr>
      <vt:lpstr>PowerPoint Presentation</vt:lpstr>
      <vt:lpstr>PowerPoint Presentation</vt:lpstr>
      <vt:lpstr>RESULTS Generated MIDI File: The main result of running the code will be the generated MIDI file named "output.mid". This file will contain a musical composition generated by the RNN model based on the patterns learned from the input MIDI dataset. Musical Composition: The generated MIDI file will represent a sequence of musical notes and chords that form a new composition inspired by the input MIDI dataset. The musical style and structure of the composition will be influenced by the patterns present in the input MIDI dataset and the capabilities of the RNN model. Evaluation: The quality and coherence of the generated music can be evaluated subjectively by listening to the MIDI file and assessing factors such as melody, harmony, rhythm, and overall musicality. Additionally, objective metrics such as pitch accuracy, timing accuracy, and diversity of musical elements can be used to evaluate the performance of the RNN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cp:lastModifiedBy>Alphabet.Inc</cp:lastModifiedBy>
  <cp:revision>10</cp:revision>
  <dcterms:created xsi:type="dcterms:W3CDTF">2024-04-01T06:14:23Z</dcterms:created>
  <dcterms:modified xsi:type="dcterms:W3CDTF">2024-05-08T15:02:32Z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