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/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Erwähne dass die Sozioökonomischen Umstände elementar sind um den Gesamten Maßstab der Lage zu verstehen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 flipH="0" flipV="0">
            <a:off x="4595832" y="1560321"/>
            <a:ext cx="6720744" cy="162245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/>
              <a:t>Verschiedene Formen der Ungerechtigkeit in der US-Amerikanischen Justiz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655839" y="3182780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de-DE"/>
              <a:t>Von Malte A. Aschenbach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99143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7121966" cy="4525962"/>
          </a:xfrm>
        </p:spPr>
        <p:txBody>
          <a:bodyPr/>
          <a:lstStyle/>
          <a:p>
            <a:pPr>
              <a:defRPr/>
            </a:pPr>
            <a:r>
              <a:rPr/>
              <a:t>Einleitung</a:t>
            </a:r>
            <a:endParaRPr/>
          </a:p>
          <a:p>
            <a:pPr>
              <a:defRPr/>
            </a:pPr>
            <a:r>
              <a:rPr/>
              <a:t>Im Verhör: Geständnisse und Selbstbelastung</a:t>
            </a:r>
            <a:endParaRPr/>
          </a:p>
          <a:p>
            <a:pPr>
              <a:defRPr/>
            </a:pPr>
            <a:r>
              <a:rPr/>
              <a:t>Im Verhör: Miranda</a:t>
            </a:r>
            <a:endParaRPr/>
          </a:p>
          <a:p>
            <a:pPr>
              <a:defRPr/>
            </a:pPr>
            <a:r>
              <a:rPr/>
              <a:t>Kaution</a:t>
            </a:r>
            <a:endParaRPr/>
          </a:p>
          <a:p>
            <a:pPr>
              <a:defRPr/>
            </a:pPr>
            <a:r>
              <a:rPr/>
              <a:t>Im Prozess</a:t>
            </a:r>
            <a:endParaRPr/>
          </a:p>
          <a:p>
            <a:pPr>
              <a:defRPr/>
            </a:pPr>
            <a:r>
              <a:rPr/>
              <a:t>Was getan wird</a:t>
            </a:r>
            <a:endParaRPr/>
          </a:p>
          <a:p>
            <a:pPr>
              <a:defRPr/>
            </a:pPr>
            <a:r>
              <a:rPr/>
              <a:t>Diskussion</a:t>
            </a:r>
            <a:endParaRPr/>
          </a:p>
        </p:txBody>
      </p:sp>
      <p:sp>
        <p:nvSpPr>
          <p:cNvPr id="174859164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Inhalt</a:t>
            </a:r>
            <a:endParaRPr/>
          </a:p>
        </p:txBody>
      </p:sp>
      <p:sp>
        <p:nvSpPr>
          <p:cNvPr id="1928921982" name=""/>
          <p:cNvSpPr txBox="1"/>
          <p:nvPr/>
        </p:nvSpPr>
        <p:spPr bwMode="auto">
          <a:xfrm flipH="0" flipV="0">
            <a:off x="7864989" y="1600200"/>
            <a:ext cx="3732960" cy="25603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Abstrakt:</a:t>
            </a:r>
            <a:endParaRPr/>
          </a:p>
          <a:p>
            <a:pPr>
              <a:defRPr/>
            </a:pPr>
            <a:r>
              <a:rPr/>
              <a:t>Ich werde in dieser Präsentation an verschiedenen Situationen im Prozess der Kriminalitätsaufklärung exemplarisch die Ungerechtigkeiten im US-Amerikanischen Justizsystem untersuchen.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48428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Einleitung in das Thema</a:t>
            </a:r>
            <a:endParaRPr/>
          </a:p>
        </p:txBody>
      </p:sp>
      <p:sp>
        <p:nvSpPr>
          <p:cNvPr id="35458344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Komplexe Situation</a:t>
            </a:r>
            <a:endParaRPr/>
          </a:p>
          <a:p>
            <a:pPr lvl="1">
              <a:defRPr/>
            </a:pPr>
            <a:r>
              <a:rPr/>
              <a:t>Viele Sozioökonomische Umstände</a:t>
            </a:r>
            <a:endParaRPr/>
          </a:p>
          <a:p>
            <a:pPr lvl="1">
              <a:defRPr/>
            </a:pPr>
            <a:r>
              <a:rPr/>
              <a:t>Rassismus</a:t>
            </a:r>
            <a:endParaRPr/>
          </a:p>
          <a:p>
            <a:pPr lvl="1">
              <a:defRPr/>
            </a:pPr>
            <a:r>
              <a:rPr/>
              <a:t>Klassengesellschaft</a:t>
            </a:r>
            <a:endParaRPr/>
          </a:p>
          <a:p>
            <a:pPr lvl="0">
              <a:defRPr/>
            </a:pPr>
            <a:r>
              <a:rPr/>
              <a:t>Situationen</a:t>
            </a:r>
            <a:endParaRPr/>
          </a:p>
          <a:p>
            <a:pPr lvl="1">
              <a:defRPr/>
            </a:pPr>
            <a:r>
              <a:rPr/>
              <a:t>Im Verhör</a:t>
            </a:r>
            <a:endParaRPr/>
          </a:p>
          <a:p>
            <a:pPr lvl="1">
              <a:defRPr/>
            </a:pPr>
            <a:r>
              <a:rPr/>
              <a:t>Kaution</a:t>
            </a:r>
            <a:endParaRPr/>
          </a:p>
          <a:p>
            <a:pPr lvl="1">
              <a:defRPr/>
            </a:pPr>
            <a:r>
              <a:rPr/>
              <a:t>Im Prozess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37979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Im Verhör: Geständnisse und Selbstbelastung</a:t>
            </a:r>
            <a:endParaRPr/>
          </a:p>
        </p:txBody>
      </p:sp>
      <p:sp>
        <p:nvSpPr>
          <p:cNvPr id="38319362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Ca. 50% aller Verurteilungen wurden mit Geständnissen erwirkt</a:t>
            </a:r>
            <a:endParaRPr/>
          </a:p>
          <a:p>
            <a:pPr>
              <a:defRPr/>
            </a:pPr>
            <a:r>
              <a:rPr/>
              <a:t>30 Staaten zeichnen das ganze Verhör auf</a:t>
            </a:r>
            <a:endParaRPr/>
          </a:p>
          <a:p>
            <a:pPr>
              <a:defRPr/>
            </a:pPr>
            <a:r>
              <a:rPr/>
              <a:t>Falsch Aussagen</a:t>
            </a:r>
            <a:endParaRPr/>
          </a:p>
          <a:p>
            <a:pPr lvl="1">
              <a:defRPr/>
            </a:pPr>
            <a:r>
              <a:rPr/>
              <a:t>62%-94% der durch DNA Analyse Freigesprochenen</a:t>
            </a:r>
            <a:endParaRPr/>
          </a:p>
          <a:p>
            <a:pPr lvl="1">
              <a:defRPr/>
            </a:pPr>
            <a:r>
              <a:rPr/>
              <a:t>36% unter 18 Jahre alt</a:t>
            </a:r>
            <a:endParaRPr/>
          </a:p>
          <a:p>
            <a:pPr lvl="1">
              <a:defRPr/>
            </a:pPr>
            <a:r>
              <a:rPr/>
              <a:t>70% mit geistigen Einschränkungen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5712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 Verhör: Miranda</a:t>
            </a:r>
            <a:endParaRPr/>
          </a:p>
        </p:txBody>
      </p:sp>
      <p:sp>
        <p:nvSpPr>
          <p:cNvPr id="169114699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Miranda Wahrnungen/Rechte</a:t>
            </a:r>
            <a:endParaRPr lang="de-DE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de-DE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1966 Miranda v. Arizonna</a:t>
            </a:r>
            <a:endParaRPr lang="de-DE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de-DE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Recht zu Schweigen</a:t>
            </a:r>
            <a:endParaRPr lang="de-DE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de-DE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Recht auf einen Anwalt</a:t>
            </a:r>
            <a:endParaRPr lang="de-DE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lvl="0">
              <a:defRPr/>
            </a:pPr>
            <a:r>
              <a:rPr lang="de-DE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80% lehnen diese Rechte ab</a:t>
            </a:r>
            <a:endParaRPr lang="de-DE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de-DE" sz="2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Rund die Hälfte von denen belastet sich selber</a:t>
            </a:r>
            <a:endParaRPr lang="de-DE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„Alles was sie sagen </a:t>
            </a:r>
            <a:r>
              <a:rPr lang="de-DE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kann</a:t>
            </a:r>
            <a:r>
              <a:rPr lang="de-DE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und </a:t>
            </a:r>
            <a:r>
              <a:rPr lang="de-DE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wird </a:t>
            </a:r>
            <a:r>
              <a:rPr lang="de-DE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gegen sie vor Gericht verwendet.“</a:t>
            </a:r>
            <a:endParaRPr sz="3200"/>
          </a:p>
          <a:p>
            <a:pPr marL="0" lvl="0" indent="0">
              <a:buFont typeface="Arial"/>
              <a:buNone/>
              <a:defRPr/>
            </a:pPr>
            <a:endParaRPr lang="de-DE" sz="2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91211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Kaution</a:t>
            </a:r>
            <a:endParaRPr/>
          </a:p>
        </p:txBody>
      </p:sp>
      <p:sp>
        <p:nvSpPr>
          <p:cNvPr id="94945824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Wer seine Kaution nicht bezahlen kann landet im Knast</a:t>
            </a:r>
            <a:endParaRPr/>
          </a:p>
          <a:p>
            <a:pPr lvl="1">
              <a:defRPr/>
            </a:pPr>
            <a:r>
              <a:rPr/>
              <a:t>40% der US-Amerikaner können nicht mal 400$ plötzlich schultern</a:t>
            </a:r>
            <a:endParaRPr/>
          </a:p>
          <a:p>
            <a:pPr>
              <a:defRPr/>
            </a:pPr>
            <a:r>
              <a:rPr/>
              <a:t>2013: 38.5% der Insassen in New Jersey</a:t>
            </a:r>
            <a:endParaRPr/>
          </a:p>
          <a:p>
            <a:pPr>
              <a:defRPr/>
            </a:pPr>
            <a:r>
              <a:rPr/>
              <a:t>Bail Bonds</a:t>
            </a:r>
            <a:endParaRPr/>
          </a:p>
          <a:p>
            <a:pPr lvl="1">
              <a:defRPr/>
            </a:pPr>
            <a:r>
              <a:rPr/>
              <a:t>In 18 Staaten kann fast jeder „Bounty Hunter“ werden</a:t>
            </a:r>
            <a:endParaRPr/>
          </a:p>
          <a:p>
            <a:pPr lvl="1">
              <a:defRPr/>
            </a:pPr>
            <a:r>
              <a:rPr/>
              <a:t>Diese haben unfassbar viele Rechte und wenig rechenschaftspflichtig  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328445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 Prozess</a:t>
            </a:r>
            <a:endParaRPr/>
          </a:p>
        </p:txBody>
      </p:sp>
      <p:sp>
        <p:nvSpPr>
          <p:cNvPr id="80808872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2003: 75.573 Fälle</a:t>
            </a:r>
            <a:endParaRPr/>
          </a:p>
          <a:p>
            <a:pPr lvl="1">
              <a:defRPr/>
            </a:pPr>
            <a:r>
              <a:rPr/>
              <a:t>Davon nur 5% vor Gericht – 95% nehmen Vergleiche an</a:t>
            </a:r>
            <a:r>
              <a:rPr/>
              <a:t> und lehnen ihr Recht auf einen fairen Prozess ab</a:t>
            </a:r>
            <a:endParaRPr/>
          </a:p>
          <a:p>
            <a:pPr lvl="2">
              <a:defRPr/>
            </a:pPr>
            <a:r>
              <a:rPr/>
              <a:t>Angst vor noch größeren Straffen</a:t>
            </a:r>
            <a:endParaRPr/>
          </a:p>
          <a:p>
            <a:pPr lvl="2">
              <a:defRPr/>
            </a:pPr>
            <a:r>
              <a:rPr/>
              <a:t>Mittlerweile Zentraler Teil der Justiz</a:t>
            </a:r>
            <a:endParaRPr/>
          </a:p>
          <a:p>
            <a:pPr lvl="0">
              <a:defRPr/>
            </a:pPr>
            <a:r>
              <a:rPr/>
              <a:t>Pflichtverteidiger sind häufig überarbeitet</a:t>
            </a:r>
            <a:endParaRPr/>
          </a:p>
          <a:p>
            <a:pPr lvl="0">
              <a:defRPr/>
            </a:pPr>
            <a:r>
              <a:rPr/>
              <a:t>Staatsanwälte überwältigen die Verteidigung sobald ein Prozess beginnt mit Akten</a:t>
            </a:r>
            <a:endParaRPr/>
          </a:p>
          <a:p>
            <a:pPr lvl="0">
              <a:defRPr/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endParaRPr/>
          </a:p>
          <a:p>
            <a:pPr lvl="2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51164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Was getan wird</a:t>
            </a:r>
            <a:endParaRPr/>
          </a:p>
        </p:txBody>
      </p:sp>
      <p:sp>
        <p:nvSpPr>
          <p:cNvPr id="53023328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Zusammenfassend: Nicht genug</a:t>
            </a:r>
            <a:endParaRPr/>
          </a:p>
          <a:p>
            <a:pPr>
              <a:defRPr/>
            </a:pPr>
            <a:r>
              <a:rPr/>
              <a:t>NY hat Kaution teilweise mit Trail service ersetz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07016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Diskussion</a:t>
            </a:r>
            <a:endParaRPr/>
          </a:p>
        </p:txBody>
      </p:sp>
      <p:sp>
        <p:nvSpPr>
          <p:cNvPr id="196411664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Glaubt ihr Reform dieses Systems ist in einem umfassenden Maß möglich/nötig?</a:t>
            </a:r>
            <a:endParaRPr/>
          </a:p>
          <a:p>
            <a:pPr>
              <a:defRPr/>
            </a:pPr>
            <a:r>
              <a:rPr/>
              <a:t>Wie glaubt ihr ist die Situation in der BRD/EU im Vergleich zur USA?</a:t>
            </a:r>
            <a:endParaRPr/>
          </a:p>
          <a:p>
            <a:pPr>
              <a:defRPr/>
            </a:pPr>
            <a:r>
              <a:rPr/>
              <a:t>Je nach dem wie ihr zu dem Vergleich steht welche Schlüsse sollten wir in der BRD ziehen um die Gerechtigkeit hier zu erhalten / zu garantieren?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2022-10-09T15:22:21Z</dcterms:modified>
  <cp:category/>
  <cp:contentStatus/>
  <cp:version/>
</cp:coreProperties>
</file>