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73" r:id="rId11"/>
    <p:sldId id="323" r:id="rId12"/>
    <p:sldId id="275" r:id="rId13"/>
    <p:sldId id="287" r:id="rId14"/>
    <p:sldId id="278" r:id="rId15"/>
    <p:sldId id="279" r:id="rId16"/>
    <p:sldId id="280" r:id="rId17"/>
    <p:sldId id="282" r:id="rId18"/>
    <p:sldId id="288" r:id="rId19"/>
    <p:sldId id="325" r:id="rId20"/>
    <p:sldId id="284" r:id="rId21"/>
    <p:sldId id="321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26" r:id="rId36"/>
    <p:sldId id="322" r:id="rId37"/>
    <p:sldId id="302" r:id="rId38"/>
    <p:sldId id="303" r:id="rId39"/>
    <p:sldId id="304" r:id="rId40"/>
    <p:sldId id="305" r:id="rId41"/>
    <p:sldId id="307" r:id="rId42"/>
    <p:sldId id="308" r:id="rId43"/>
    <p:sldId id="312" r:id="rId44"/>
    <p:sldId id="311" r:id="rId45"/>
    <p:sldId id="313" r:id="rId46"/>
    <p:sldId id="324" r:id="rId47"/>
  </p:sldIdLst>
  <p:sldSz cx="9144000" cy="6858000" type="screen4x3"/>
  <p:notesSz cx="6858000" cy="91440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91"/>
    <a:srgbClr val="000000"/>
    <a:srgbClr val="996633"/>
    <a:srgbClr val="00009E"/>
    <a:srgbClr val="E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8" autoAdjust="0"/>
    <p:restoredTop sz="90929"/>
  </p:normalViewPr>
  <p:slideViewPr>
    <p:cSldViewPr>
      <p:cViewPr varScale="1">
        <p:scale>
          <a:sx n="112" d="100"/>
          <a:sy n="112" d="100"/>
        </p:scale>
        <p:origin x="4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33681C3-6FC4-43F9-8CAE-99B5650186E4}" type="slidenum">
              <a:rPr lang="ko-KR" altLang="en-US" sz="1400" smtClean="0">
                <a:ea typeface="굴림" panose="020B0600000101010101" pitchFamily="50" charset="-127"/>
              </a:rPr>
              <a:pPr algn="r">
                <a:defRPr/>
              </a:pPr>
              <a:t>‹#›</a:t>
            </a:fld>
            <a:endParaRPr lang="ko-KR" altLang="en-US" sz="14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57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E506961-5339-4C7C-A837-5720DF10EFB3}" type="slidenum">
              <a:rPr lang="ko-KR" altLang="en-US" sz="1400" smtClean="0">
                <a:ea typeface="굴림" panose="020B0600000101010101" pitchFamily="50" charset="-127"/>
              </a:rPr>
              <a:pPr algn="r">
                <a:defRPr/>
              </a:pPr>
              <a:t>‹#›</a:t>
            </a:fld>
            <a:endParaRPr lang="ko-KR" altLang="en-US" sz="14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419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2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2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1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5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C1BCB-9248-4978-8A70-307331C26A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5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93CD7-FFBA-4E47-81F0-593031B4DE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6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5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4BB9B-4450-456E-BF7E-C875FF56F5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5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F1B42-33E9-4B17-930F-D389E0951F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0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5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45ED4-A510-40B2-9E28-CBCBB9B658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6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347DB-83F8-43B2-9D3F-6F7299498E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6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8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442C1-F43B-4DFB-AA6F-9FE941FE46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9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4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0BE2-6F83-4229-9F9B-05FC22853F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3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1FA51-F5E7-4E21-B32D-29D1B0D06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6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37A44-4F79-4258-B04A-809258A6B3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6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5651-A65A-49CA-B7CC-87EC7795FE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65" name="Rectangle 4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604250" y="6348413"/>
            <a:ext cx="554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4E8F7DE8-1FCD-4733-8451-6A6C9C45A989}" type="slidenum">
              <a:rPr lang="ko-KR" altLang="en-US" smtClean="0">
                <a:ea typeface="굴림" panose="020B0600000101010101" pitchFamily="50" charset="-127"/>
              </a:rPr>
              <a:pPr>
                <a:defRPr/>
              </a:pPr>
              <a:t>‹#›</a:t>
            </a:fld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66" name="Rectangle 4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Netprog:  Sockets API</a:t>
            </a:r>
          </a:p>
        </p:txBody>
      </p:sp>
      <p:sp>
        <p:nvSpPr>
          <p:cNvPr id="1067" name="Rectangle 4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2AF0D2C-BB68-42D0-9B89-EE9288B86F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Sockets Programming</a:t>
            </a:r>
          </a:p>
        </p:txBody>
      </p:sp>
      <p:graphicFrame>
        <p:nvGraphicFramePr>
          <p:cNvPr id="410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9163" y="1371600"/>
          <a:ext cx="6835775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Microsoft ClipArt Gallery" r:id="rId4" imgW="3987800" imgH="3136900" progId="MS_ClipArt_Gallery">
                  <p:embed/>
                </p:oleObj>
              </mc:Choice>
              <mc:Fallback>
                <p:oleObj name="Microsoft ClipArt Gallery" r:id="rId4" imgW="3987800" imgH="313690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371600"/>
                        <a:ext cx="6835775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6489700" y="1536700"/>
            <a:ext cx="1955800" cy="804863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ea typeface="굴림" panose="020B0600000101010101" pitchFamily="50" charset="-127"/>
              </a:rPr>
              <a:t>Socket to me!</a:t>
            </a:r>
          </a:p>
        </p:txBody>
      </p:sp>
      <p:pic>
        <p:nvPicPr>
          <p:cNvPr id="4102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4652963"/>
            <a:ext cx="1123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150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struct sockaddr_in (IPv4)</a:t>
            </a:r>
          </a:p>
        </p:txBody>
      </p:sp>
      <p:sp>
        <p:nvSpPr>
          <p:cNvPr id="2150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	uint8_t	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sin_len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sa_family_t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sin_family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in_port_t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sin_port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in_addr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sin_addr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; 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	char		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sin_zero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[8];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};</a:t>
            </a:r>
          </a:p>
          <a:p>
            <a:pPr algn="ctr">
              <a:buFontTx/>
              <a:buNone/>
              <a:defRPr/>
            </a:pPr>
            <a:r>
              <a:rPr lang="en-US" altLang="ko-KR" sz="2800" i="1" dirty="0">
                <a:ea typeface="굴림" pitchFamily="50" charset="-127"/>
              </a:rPr>
              <a:t>A special kind of </a:t>
            </a:r>
            <a:r>
              <a:rPr lang="en-US" altLang="ko-KR" sz="2800" i="1" dirty="0" err="1">
                <a:ea typeface="굴림" pitchFamily="50" charset="-127"/>
              </a:rPr>
              <a:t>sockaddr</a:t>
            </a:r>
            <a:r>
              <a:rPr lang="en-US" altLang="ko-KR" sz="2800" i="1" dirty="0">
                <a:ea typeface="굴림" pitchFamily="50" charset="-127"/>
              </a:rPr>
              <a:t> structure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355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Network Byte Order (Big)</a:t>
            </a:r>
          </a:p>
        </p:txBody>
      </p:sp>
      <p:sp>
        <p:nvSpPr>
          <p:cNvPr id="235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Big </a:t>
            </a:r>
            <a:r>
              <a:rPr lang="en-US" altLang="ko-KR" dirty="0" err="1">
                <a:ea typeface="굴림" pitchFamily="50" charset="-127"/>
              </a:rPr>
              <a:t>endian</a:t>
            </a:r>
            <a:r>
              <a:rPr lang="en-US" altLang="ko-KR" dirty="0">
                <a:ea typeface="굴림" pitchFamily="50" charset="-127"/>
              </a:rPr>
              <a:t> (IBM 370, SUN </a:t>
            </a:r>
            <a:r>
              <a:rPr lang="en-US" altLang="ko-KR" dirty="0" err="1">
                <a:ea typeface="굴림" pitchFamily="50" charset="-127"/>
              </a:rPr>
              <a:t>Sparc</a:t>
            </a:r>
            <a:r>
              <a:rPr lang="en-US" altLang="ko-KR" dirty="0">
                <a:ea typeface="굴림" pitchFamily="50" charset="-127"/>
              </a:rPr>
              <a:t>, Network)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Little </a:t>
            </a:r>
            <a:r>
              <a:rPr lang="en-US" altLang="ko-KR" dirty="0" err="1">
                <a:ea typeface="굴림" pitchFamily="50" charset="-127"/>
              </a:rPr>
              <a:t>endian</a:t>
            </a:r>
            <a:r>
              <a:rPr lang="en-US" altLang="ko-KR" dirty="0">
                <a:ea typeface="굴림" pitchFamily="50" charset="-127"/>
              </a:rPr>
              <a:t> (Pentium, VAX, x86, x64)</a:t>
            </a:r>
          </a:p>
        </p:txBody>
      </p:sp>
      <p:graphicFrame>
        <p:nvGraphicFramePr>
          <p:cNvPr id="16389" name="Object 0"/>
          <p:cNvGraphicFramePr>
            <a:graphicFrameLocks noChangeAspect="1"/>
          </p:cNvGraphicFramePr>
          <p:nvPr/>
        </p:nvGraphicFramePr>
        <p:xfrm>
          <a:off x="6172200" y="4572000"/>
          <a:ext cx="26670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Clip" r:id="rId3" imgW="5745163" imgH="4144963" progId="MS_ClipArt_Gallery.2">
                  <p:embed/>
                </p:oleObj>
              </mc:Choice>
              <mc:Fallback>
                <p:oleObj name="Clip" r:id="rId3" imgW="5745163" imgH="4144963" progId="MS_ClipArt_Gallery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26670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189288"/>
            <a:ext cx="4643437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355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Network Byte Order (Big)</a:t>
            </a:r>
          </a:p>
        </p:txBody>
      </p:sp>
      <p:sp>
        <p:nvSpPr>
          <p:cNvPr id="235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All values stored in a </a:t>
            </a: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must be in network byte order.</a:t>
            </a:r>
          </a:p>
          <a:p>
            <a:pPr lvl="1">
              <a:defRPr/>
            </a:pP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sin_port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dirty="0">
                <a:ea typeface="굴림" pitchFamily="50" charset="-127"/>
              </a:rPr>
              <a:t>a TCP/IP port number.</a:t>
            </a:r>
          </a:p>
          <a:p>
            <a:pPr lvl="1">
              <a:defRPr/>
            </a:pP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sin_addr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dirty="0">
                <a:ea typeface="굴림" pitchFamily="50" charset="-127"/>
              </a:rPr>
              <a:t>an IP address.</a:t>
            </a:r>
          </a:p>
        </p:txBody>
      </p:sp>
      <p:graphicFrame>
        <p:nvGraphicFramePr>
          <p:cNvPr id="17413" name="Object 0"/>
          <p:cNvGraphicFramePr>
            <a:graphicFrameLocks noChangeAspect="1"/>
          </p:cNvGraphicFramePr>
          <p:nvPr/>
        </p:nvGraphicFramePr>
        <p:xfrm>
          <a:off x="6172200" y="4572000"/>
          <a:ext cx="26670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Clip" r:id="rId3" imgW="5745163" imgH="4144963" progId="MS_ClipArt_Gallery.2">
                  <p:embed/>
                </p:oleObj>
              </mc:Choice>
              <mc:Fallback>
                <p:oleObj name="Clip" r:id="rId3" imgW="5745163" imgH="4144963" progId="MS_ClipArt_Gallery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26670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4076700"/>
            <a:ext cx="3521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3584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Network Byte Order Functions</a:t>
            </a:r>
          </a:p>
        </p:txBody>
      </p:sp>
      <p:sp>
        <p:nvSpPr>
          <p:cNvPr id="358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800">
                <a:ea typeface="굴림" pitchFamily="50" charset="-127"/>
              </a:rPr>
              <a:t>‘</a:t>
            </a:r>
            <a:r>
              <a:rPr lang="en-US" altLang="ko-KR" b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h</a:t>
            </a:r>
            <a:r>
              <a:rPr lang="en-US" altLang="ko-KR" sz="2800" dirty="0">
                <a:ea typeface="굴림" pitchFamily="50" charset="-127"/>
              </a:rPr>
              <a:t>’ : host byte order          ‘</a:t>
            </a:r>
            <a:r>
              <a:rPr lang="en-US" altLang="ko-KR" b="1" dirty="0">
                <a:solidFill>
                  <a:schemeClr val="accent1"/>
                </a:solidFill>
                <a:latin typeface="Courier New" pitchFamily="49" charset="0"/>
                <a:ea typeface="굴림" pitchFamily="50" charset="-127"/>
              </a:rPr>
              <a:t>n</a:t>
            </a:r>
            <a:r>
              <a:rPr lang="en-US" altLang="ko-KR" sz="2800" dirty="0">
                <a:ea typeface="굴림" pitchFamily="50" charset="-127"/>
              </a:rPr>
              <a:t>’ : network byte order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dirty="0">
                <a:ea typeface="굴림" pitchFamily="50" charset="-127"/>
              </a:rPr>
              <a:t>‘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</a:t>
            </a:r>
            <a:r>
              <a:rPr lang="en-US" altLang="ko-KR" sz="2800" dirty="0">
                <a:ea typeface="굴림" pitchFamily="50" charset="-127"/>
              </a:rPr>
              <a:t>’ : short (16bit)               ‘</a:t>
            </a:r>
            <a:r>
              <a:rPr lang="en-US" altLang="ko-KR" b="1" dirty="0">
                <a:solidFill>
                  <a:srgbClr val="EF9100"/>
                </a:solidFill>
                <a:latin typeface="Courier New" pitchFamily="49" charset="0"/>
                <a:ea typeface="굴림" pitchFamily="50" charset="-127"/>
              </a:rPr>
              <a:t>l</a:t>
            </a:r>
            <a:r>
              <a:rPr lang="en-US" altLang="ko-KR" sz="2800" dirty="0">
                <a:ea typeface="굴림" pitchFamily="50" charset="-127"/>
              </a:rPr>
              <a:t>’ : long (32bit)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endParaRPr lang="en-US" altLang="ko-KR" sz="28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uint16_t </a:t>
            </a:r>
            <a:r>
              <a:rPr lang="en-US" altLang="ko-KR" sz="2800" b="1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h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to</a:t>
            </a:r>
            <a:r>
              <a:rPr lang="en-US" altLang="ko-KR" sz="2800" b="1" dirty="0" err="1">
                <a:solidFill>
                  <a:schemeClr val="accent1"/>
                </a:solidFill>
                <a:latin typeface="Courier New" pitchFamily="49" charset="0"/>
                <a:ea typeface="굴림" pitchFamily="50" charset="-127"/>
              </a:rPr>
              <a:t>n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(uint16_t);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uint16_t </a:t>
            </a:r>
            <a:r>
              <a:rPr lang="en-US" altLang="ko-KR" sz="2800" b="1" dirty="0" err="1">
                <a:solidFill>
                  <a:schemeClr val="accent1"/>
                </a:solidFill>
                <a:latin typeface="Courier New" pitchFamily="49" charset="0"/>
                <a:ea typeface="굴림" pitchFamily="50" charset="-127"/>
              </a:rPr>
              <a:t>n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to</a:t>
            </a:r>
            <a:r>
              <a:rPr lang="en-US" altLang="ko-KR" sz="2800" b="1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h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(uint16_t);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8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uint32_t </a:t>
            </a:r>
            <a:r>
              <a:rPr lang="en-US" altLang="ko-KR" sz="2800" b="1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h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to</a:t>
            </a:r>
            <a:r>
              <a:rPr lang="en-US" altLang="ko-KR" sz="2800" b="1" dirty="0" err="1">
                <a:solidFill>
                  <a:schemeClr val="accent1"/>
                </a:solidFill>
                <a:latin typeface="Courier New" pitchFamily="49" charset="0"/>
                <a:ea typeface="굴림" pitchFamily="50" charset="-127"/>
              </a:rPr>
              <a:t>n</a:t>
            </a:r>
            <a:r>
              <a:rPr lang="en-US" altLang="ko-KR" sz="2800" b="1" dirty="0" err="1">
                <a:solidFill>
                  <a:srgbClr val="EF9100"/>
                </a:solidFill>
                <a:latin typeface="Courier New" pitchFamily="49" charset="0"/>
                <a:ea typeface="굴림" pitchFamily="50" charset="-127"/>
              </a:rPr>
              <a:t>l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(uint32_t);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uint32_t </a:t>
            </a:r>
            <a:r>
              <a:rPr lang="en-US" altLang="ko-KR" sz="2800" b="1" dirty="0" err="1">
                <a:solidFill>
                  <a:schemeClr val="accent1"/>
                </a:solidFill>
                <a:latin typeface="Courier New" pitchFamily="49" charset="0"/>
                <a:ea typeface="굴림" pitchFamily="50" charset="-127"/>
              </a:rPr>
              <a:t>n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to</a:t>
            </a:r>
            <a:r>
              <a:rPr lang="en-US" altLang="ko-KR" sz="2800" b="1" dirty="0" err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h</a:t>
            </a:r>
            <a:r>
              <a:rPr lang="en-US" altLang="ko-KR" sz="2800" b="1" dirty="0" err="1">
                <a:solidFill>
                  <a:srgbClr val="EF9100"/>
                </a:solidFill>
                <a:latin typeface="Courier New" pitchFamily="49" charset="0"/>
                <a:ea typeface="굴림" pitchFamily="50" charset="-127"/>
              </a:rPr>
              <a:t>l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(uint32_t);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66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Assigning an address to a socket</a:t>
            </a:r>
          </a:p>
        </p:txBody>
      </p:sp>
      <p:sp>
        <p:nvSpPr>
          <p:cNvPr id="266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bind()</a:t>
            </a:r>
            <a:r>
              <a:rPr lang="en-US" altLang="ko-KR" dirty="0">
                <a:ea typeface="굴림" pitchFamily="50" charset="-127"/>
              </a:rPr>
              <a:t> system call is used to assign an address to an existing socket.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800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bind(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			const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*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,   		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addrlen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800" b="1" dirty="0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bind</a:t>
            </a:r>
            <a:r>
              <a:rPr lang="en-US" altLang="ko-KR" sz="2800" dirty="0">
                <a:ea typeface="굴림" pitchFamily="50" charset="-127"/>
              </a:rPr>
              <a:t> returns 0 if successful or -1 on error.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V="1">
            <a:off x="1295400" y="4343400"/>
            <a:ext cx="838200" cy="228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>
                <a:latin typeface="Helvetica" panose="020B0604020202020204" pitchFamily="34" charset="0"/>
                <a:ea typeface="굴림" panose="020B0600000101010101" pitchFamily="50" charset="-127"/>
              </a:rPr>
              <a:t>const!</a:t>
            </a:r>
            <a:endParaRPr lang="en-US" altLang="ko-KR" sz="240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765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bind()</a:t>
            </a:r>
          </a:p>
        </p:txBody>
      </p:sp>
      <p:sp>
        <p:nvSpPr>
          <p:cNvPr id="276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calling 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bind()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assigns the address specified by the </a:t>
            </a: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dirty="0">
                <a:ea typeface="굴림" pitchFamily="50" charset="-127"/>
              </a:rPr>
              <a:t> structure to the socket descriptor.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You can give 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bind()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structure: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dirty="0">
                <a:ea typeface="굴림" pitchFamily="50" charset="-127"/>
              </a:rPr>
              <a:t>   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bind(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      (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*) &amp;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     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sizeof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) );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867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bind()</a:t>
            </a:r>
            <a:r>
              <a:rPr lang="en-US" altLang="ko-KR">
                <a:ea typeface="굴림" pitchFamily="50" charset="-127"/>
              </a:rPr>
              <a:t> Example</a:t>
            </a:r>
          </a:p>
        </p:txBody>
      </p:sp>
      <p:sp>
        <p:nvSpPr>
          <p:cNvPr id="2867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mysock,err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socket(AF_INET,SOCK_STREAM,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		IPPROTO_TCP);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myaddr.sin_family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AF_INET;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myaddr.sin_port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htons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portnum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htonl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ipaddress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err=bind(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*) &amp;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		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sizeof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));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3072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Port - who cares ?</a:t>
            </a:r>
          </a:p>
        </p:txBody>
      </p:sp>
      <p:sp>
        <p:nvSpPr>
          <p:cNvPr id="307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Clients typically don’t care what port they are assigned.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When you call bind you can tell it to assign you any available port: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 lvl="1">
              <a:buFontTx/>
              <a:buNone/>
              <a:defRPr/>
            </a:pPr>
            <a:r>
              <a:rPr lang="en-US" altLang="ko-KR" dirty="0">
                <a:ea typeface="굴림" pitchFamily="50" charset="-127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myaddr.port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htons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(8600);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3686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IPv4 Address Conversion</a:t>
            </a:r>
          </a:p>
        </p:txBody>
      </p:sp>
      <p:sp>
        <p:nvSpPr>
          <p:cNvPr id="3686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dirty="0">
                <a:ea typeface="굴림" pitchFamily="50" charset="-127"/>
              </a:rPr>
              <a:t>unsigned long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inet_addr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"127.0.0.1" 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inet_aton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char *,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in_addr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*);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dirty="0">
                <a:ea typeface="굴림" pitchFamily="50" charset="-127"/>
              </a:rPr>
              <a:t>Convert ASCII dotted-decimal IP address to network byte order 32 bit value. Returns 1 on success, 0 on failure.</a:t>
            </a:r>
            <a:endParaRPr lang="en-US" altLang="ko-KR" sz="2800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8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char *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inet_ntoa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in_addr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dirty="0">
                <a:ea typeface="굴림" pitchFamily="50" charset="-127"/>
              </a:rPr>
              <a:t>Convert network byte ordered value to ASCII dotted-decimal (a string).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867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bind()</a:t>
            </a:r>
            <a:r>
              <a:rPr lang="en-US" altLang="ko-KR">
                <a:ea typeface="굴림" pitchFamily="50" charset="-127"/>
              </a:rPr>
              <a:t> Example</a:t>
            </a:r>
          </a:p>
        </p:txBody>
      </p:sp>
      <p:sp>
        <p:nvSpPr>
          <p:cNvPr id="2867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640762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mysock,err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socket(AF_INET,SOCK_STREAM,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		IPPROTO_TCP);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myaddr.sin_family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AF_INET;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u="sng" dirty="0" err="1">
                <a:latin typeface="Courier New" pitchFamily="49" charset="0"/>
                <a:ea typeface="굴림" pitchFamily="50" charset="-127"/>
              </a:rPr>
              <a:t>myaddr.sin_port</a:t>
            </a:r>
            <a:r>
              <a:rPr lang="en-US" altLang="ko-KR" sz="2400" b="1" u="sng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u="sng" dirty="0" err="1">
                <a:latin typeface="Courier New" pitchFamily="49" charset="0"/>
                <a:ea typeface="굴림" pitchFamily="50" charset="-127"/>
              </a:rPr>
              <a:t>htons</a:t>
            </a:r>
            <a:r>
              <a:rPr lang="en-US" altLang="ko-KR" sz="2400" b="1" u="sng" dirty="0">
                <a:latin typeface="Courier New" pitchFamily="49" charset="0"/>
                <a:ea typeface="굴림" pitchFamily="50" charset="-127"/>
              </a:rPr>
              <a:t>( 8600 );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u="sng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u="sng" dirty="0" err="1">
                <a:latin typeface="Courier New" pitchFamily="49" charset="0"/>
                <a:ea typeface="굴림" pitchFamily="50" charset="-127"/>
              </a:rPr>
              <a:t>myaddr.sin_addr</a:t>
            </a:r>
            <a:r>
              <a:rPr lang="en-US" altLang="ko-KR" sz="2400" b="1" u="sng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u="sng" dirty="0" err="1">
                <a:latin typeface="Courier New" pitchFamily="49" charset="0"/>
                <a:ea typeface="굴림" pitchFamily="50" charset="-127"/>
              </a:rPr>
              <a:t>inet_addr</a:t>
            </a:r>
            <a:r>
              <a:rPr lang="en-US" altLang="ko-KR" sz="2400" b="1" u="sng" dirty="0">
                <a:latin typeface="Courier New" pitchFamily="49" charset="0"/>
                <a:ea typeface="굴림" pitchFamily="50" charset="-127"/>
              </a:rPr>
              <a:t>( "127.0.0.1" 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err=bind(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*) &amp;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		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sizeof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));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Network Application Programming Interface (API)</a:t>
            </a:r>
          </a:p>
        </p:txBody>
      </p:sp>
      <p:sp>
        <p:nvSpPr>
          <p:cNvPr id="51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ea typeface="굴림" pitchFamily="50" charset="-127"/>
              </a:rPr>
              <a:t>The services provider (often by the operating system)  that provide the interface between application and protocol software.</a:t>
            </a:r>
          </a:p>
        </p:txBody>
      </p:sp>
      <p:sp>
        <p:nvSpPr>
          <p:cNvPr id="5124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911350" y="3968750"/>
            <a:ext cx="5168900" cy="596900"/>
          </a:xfrm>
          <a:prstGeom prst="rect">
            <a:avLst/>
          </a:prstGeom>
          <a:solidFill>
            <a:srgbClr val="91919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rPr>
              <a:t>Application</a:t>
            </a:r>
          </a:p>
        </p:txBody>
      </p:sp>
      <p:sp>
        <p:nvSpPr>
          <p:cNvPr id="5125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911350" y="4578350"/>
            <a:ext cx="5168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rPr>
              <a:t>Network API</a:t>
            </a:r>
          </a:p>
        </p:txBody>
      </p:sp>
      <p:sp>
        <p:nvSpPr>
          <p:cNvPr id="512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911350" y="5187950"/>
            <a:ext cx="1663700" cy="596900"/>
          </a:xfrm>
          <a:prstGeom prst="rect">
            <a:avLst/>
          </a:prstGeom>
          <a:solidFill>
            <a:srgbClr val="EF91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rPr>
              <a:t>Protocol A</a:t>
            </a:r>
          </a:p>
        </p:txBody>
      </p:sp>
      <p:sp>
        <p:nvSpPr>
          <p:cNvPr id="5127" name="Rectangl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587750" y="5187950"/>
            <a:ext cx="1739900" cy="5969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rPr>
              <a:t>Protocol B</a:t>
            </a:r>
          </a:p>
        </p:txBody>
      </p:sp>
      <p:sp>
        <p:nvSpPr>
          <p:cNvPr id="5128" name="Rectangle 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40350" y="5187950"/>
            <a:ext cx="1739900" cy="5969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rPr>
              <a:t>Protocol C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3277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Other socket system calls</a:t>
            </a:r>
          </a:p>
        </p:txBody>
      </p:sp>
      <p:sp>
        <p:nvSpPr>
          <p:cNvPr id="327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2895600" cy="2209800"/>
          </a:xfrm>
          <a:gradFill rotWithShape="0">
            <a:gsLst>
              <a:gs pos="0">
                <a:srgbClr val="00B7A5"/>
              </a:gs>
              <a:gs pos="100000">
                <a:srgbClr val="00B7A5">
                  <a:gamma/>
                  <a:shade val="29804"/>
                  <a:invGamma/>
                </a:srgbClr>
              </a:gs>
            </a:gsLst>
            <a:lin ang="2700000" scaled="1"/>
          </a:gradFill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General Use</a:t>
            </a:r>
          </a:p>
          <a:p>
            <a:pPr lvl="1"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read()</a:t>
            </a:r>
          </a:p>
          <a:p>
            <a:pPr lvl="1"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write()</a:t>
            </a:r>
          </a:p>
          <a:p>
            <a:pPr lvl="1"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close()</a:t>
            </a:r>
          </a:p>
          <a:p>
            <a:pPr lvl="1">
              <a:defRPr/>
            </a:pPr>
            <a:endParaRPr lang="en-US" altLang="ko-KR" b="1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32772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581400" y="1524000"/>
            <a:ext cx="5105400" cy="2819400"/>
          </a:xfrm>
          <a:prstGeom prst="rect">
            <a:avLst/>
          </a:prstGeom>
          <a:gradFill rotWithShape="0">
            <a:gsLst>
              <a:gs pos="0">
                <a:srgbClr val="996633"/>
              </a:gs>
              <a:gs pos="100000">
                <a:srgbClr val="996633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굴림" pitchFamily="50" charset="-127"/>
              </a:rPr>
              <a:t>Connection-oriented (TCP)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connect()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listen(),accept()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ko-K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send</a:t>
            </a:r>
            <a:r>
              <a:rPr lang="en-US" altLang="ko-KR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(), 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recv</a:t>
            </a:r>
            <a:r>
              <a:rPr lang="en-US" altLang="ko-KR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()</a:t>
            </a:r>
          </a:p>
        </p:txBody>
      </p:sp>
      <p:sp>
        <p:nvSpPr>
          <p:cNvPr id="32773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38200" y="4572000"/>
            <a:ext cx="4953000" cy="1524000"/>
          </a:xfrm>
          <a:prstGeom prst="rect">
            <a:avLst/>
          </a:prstGeom>
          <a:gradFill rotWithShape="0">
            <a:gsLst>
              <a:gs pos="0">
                <a:srgbClr val="919191"/>
              </a:gs>
              <a:gs pos="100000">
                <a:srgbClr val="919191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굴림" pitchFamily="50" charset="-127"/>
              </a:rPr>
              <a:t>Connectionless (UDP)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ko-KR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sendto</a:t>
            </a:r>
            <a:r>
              <a:rPr lang="en-US" altLang="ko-KR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()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ko-KR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recvfrom</a:t>
            </a:r>
            <a:r>
              <a:rPr lang="en-US" altLang="ko-KR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굴림" pitchFamily="50" charset="-127"/>
              </a:rPr>
              <a:t>()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TCP Programming</a:t>
            </a:r>
          </a:p>
        </p:txBody>
      </p:sp>
      <p:pic>
        <p:nvPicPr>
          <p:cNvPr id="2662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31925"/>
            <a:ext cx="446405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3891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TCP Sockets Programming</a:t>
            </a:r>
          </a:p>
        </p:txBody>
      </p:sp>
      <p:sp>
        <p:nvSpPr>
          <p:cNvPr id="3891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Creating a </a:t>
            </a:r>
            <a:r>
              <a:rPr lang="en-US" altLang="ko-KR" i="1">
                <a:ea typeface="굴림" pitchFamily="50" charset="-127"/>
              </a:rPr>
              <a:t>passive mode</a:t>
            </a:r>
            <a:r>
              <a:rPr lang="en-US" altLang="ko-KR">
                <a:ea typeface="굴림" pitchFamily="50" charset="-127"/>
              </a:rPr>
              <a:t> (server) socket.</a:t>
            </a:r>
          </a:p>
          <a:p>
            <a:pPr>
              <a:defRPr/>
            </a:pPr>
            <a:r>
              <a:rPr lang="en-US" altLang="ko-KR">
                <a:ea typeface="굴림" pitchFamily="50" charset="-127"/>
              </a:rPr>
              <a:t>Establishing an application-level </a:t>
            </a:r>
            <a:r>
              <a:rPr lang="en-US" altLang="ko-KR" i="1">
                <a:ea typeface="굴림" pitchFamily="50" charset="-127"/>
              </a:rPr>
              <a:t>connection</a:t>
            </a:r>
            <a:r>
              <a:rPr lang="en-US" altLang="ko-KR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lang="en-US" altLang="ko-KR">
                <a:ea typeface="굴림" pitchFamily="50" charset="-127"/>
              </a:rPr>
              <a:t>send/receive data.</a:t>
            </a:r>
          </a:p>
          <a:p>
            <a:pPr>
              <a:defRPr/>
            </a:pPr>
            <a:r>
              <a:rPr lang="en-US" altLang="ko-KR">
                <a:ea typeface="굴림" pitchFamily="50" charset="-127"/>
              </a:rPr>
              <a:t>Terminating a connection.</a:t>
            </a:r>
          </a:p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3993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Creating a TCP socket</a:t>
            </a:r>
          </a:p>
        </p:txBody>
      </p:sp>
      <p:sp>
        <p:nvSpPr>
          <p:cNvPr id="3993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socket(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family,int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type,int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proto);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 sock;</a:t>
            </a:r>
          </a:p>
          <a:p>
            <a:pPr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sock = socket(	AF_INET, 						SOCK_STREAM,</a:t>
            </a:r>
          </a:p>
          <a:p>
            <a:pPr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					IPPROTO_TCP);</a:t>
            </a:r>
          </a:p>
          <a:p>
            <a:pPr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if (sock&lt;0) { /* ERROR */ }</a:t>
            </a:r>
            <a:endParaRPr lang="en-US" altLang="ko-KR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09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Binding to well known address</a:t>
            </a:r>
          </a:p>
        </p:txBody>
      </p:sp>
      <p:sp>
        <p:nvSpPr>
          <p:cNvPr id="4096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socket(AF_INET,SOCK_STREAM, 					IPPROTO_TCP);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myaddr.sin_family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AF_INET;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myaddr.sin_port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htons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(8600);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htonl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INADDR_ANY 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bind(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*) &amp;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		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sizeof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));</a:t>
            </a:r>
            <a:endParaRPr lang="en-US" altLang="ko-KR" sz="24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198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Establishing a passive mode TCP socket</a:t>
            </a:r>
          </a:p>
        </p:txBody>
      </p:sp>
      <p:sp>
        <p:nvSpPr>
          <p:cNvPr id="4198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>
                <a:ea typeface="굴림" pitchFamily="50" charset="-127"/>
              </a:rPr>
              <a:t>Passive mode: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Address already determined.</a:t>
            </a:r>
          </a:p>
          <a:p>
            <a:pPr lvl="1">
              <a:lnSpc>
                <a:spcPct val="90000"/>
              </a:lnSpc>
              <a:defRPr/>
            </a:pPr>
            <a:endParaRPr lang="en-US" altLang="ko-KR">
              <a:ea typeface="굴림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Tell the kernel to accept incoming connection requests directed at the socket address. 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b="1" i="1">
                <a:solidFill>
                  <a:schemeClr val="tx2"/>
                </a:solidFill>
                <a:ea typeface="굴림" pitchFamily="50" charset="-127"/>
              </a:rPr>
              <a:t>3-way handshake</a:t>
            </a:r>
          </a:p>
          <a:p>
            <a:pPr lvl="2">
              <a:lnSpc>
                <a:spcPct val="90000"/>
              </a:lnSpc>
              <a:defRPr/>
            </a:pPr>
            <a:endParaRPr lang="en-US" altLang="ko-KR">
              <a:ea typeface="굴림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Tell the kernel to queue incoming connections for us.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30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listen()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4301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listen(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backlog);</a:t>
            </a:r>
          </a:p>
          <a:p>
            <a:pPr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800" dirty="0">
                <a:ea typeface="굴림" pitchFamily="50" charset="-127"/>
              </a:rPr>
              <a:t> is the TCP socket (already bound to an address)</a:t>
            </a:r>
          </a:p>
          <a:p>
            <a:pPr>
              <a:buFontTx/>
              <a:buNone/>
              <a:defRPr/>
            </a:pPr>
            <a:endParaRPr lang="en-US" altLang="ko-KR" sz="2800" dirty="0"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backlog</a:t>
            </a:r>
            <a:r>
              <a:rPr lang="en-US" altLang="ko-KR" sz="2800" dirty="0">
                <a:ea typeface="굴림" pitchFamily="50" charset="-127"/>
              </a:rPr>
              <a:t> is the number of incoming connections the kernel should be able to keep track of (queue for us).</a:t>
            </a:r>
          </a:p>
          <a:p>
            <a:pPr>
              <a:buFontTx/>
              <a:buNone/>
              <a:defRPr/>
            </a:pPr>
            <a:endParaRPr lang="en-US" altLang="ko-KR" sz="2800" dirty="0"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listen()</a:t>
            </a:r>
            <a:r>
              <a:rPr lang="en-US" altLang="ko-KR" sz="2800" dirty="0">
                <a:ea typeface="굴림" pitchFamily="50" charset="-127"/>
              </a:rPr>
              <a:t> returns -1 on error (otherwise 0).</a:t>
            </a:r>
            <a:endParaRPr lang="en-US" altLang="ko-KR" sz="2800" b="1" dirty="0">
              <a:ea typeface="굴림" pitchFamily="50" charset="-127"/>
            </a:endParaRPr>
          </a:p>
          <a:p>
            <a:pPr>
              <a:buFontTx/>
              <a:buNone/>
              <a:defRPr/>
            </a:pPr>
            <a:endParaRPr lang="ko-KR" altLang="en-US" sz="2800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403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Accepting an incoming connection.</a:t>
            </a:r>
          </a:p>
        </p:txBody>
      </p:sp>
      <p:sp>
        <p:nvSpPr>
          <p:cNvPr id="4403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Once we call </a:t>
            </a:r>
            <a:r>
              <a:rPr lang="en-US" altLang="ko-KR" b="1">
                <a:latin typeface="Courier New" pitchFamily="49" charset="0"/>
                <a:ea typeface="굴림" pitchFamily="50" charset="-127"/>
              </a:rPr>
              <a:t>listen(),</a:t>
            </a:r>
            <a:r>
              <a:rPr lang="en-US" altLang="ko-KR">
                <a:ea typeface="굴림" pitchFamily="50" charset="-127"/>
              </a:rPr>
              <a:t> the O.S. will queue incoming connections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Handles the 3-way handshake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Queues up multiple connections.</a:t>
            </a:r>
          </a:p>
          <a:p>
            <a:pPr lvl="1">
              <a:lnSpc>
                <a:spcPct val="90000"/>
              </a:lnSpc>
              <a:defRPr/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When our application is ready to handle a new connection, we need to ask the O.S. for the next connection.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505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accept()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4505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>
                <a:latin typeface="Courier New" pitchFamily="49" charset="0"/>
                <a:ea typeface="굴림" pitchFamily="50" charset="-127"/>
              </a:rPr>
              <a:t>int accept( int sockfd,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>
                <a:latin typeface="Courier New" pitchFamily="49" charset="0"/>
                <a:ea typeface="굴림" pitchFamily="50" charset="-127"/>
              </a:rPr>
              <a:t>			  struct sockaddr* cliaddr,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>
                <a:latin typeface="Courier New" pitchFamily="49" charset="0"/>
                <a:ea typeface="굴림" pitchFamily="50" charset="-127"/>
              </a:rPr>
              <a:t>			  socklen_t *addrlen);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800" b="1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>
                <a:ea typeface="굴림" pitchFamily="50" charset="-127"/>
              </a:rPr>
              <a:t> is the passive mode TCP socket.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cliaddr </a:t>
            </a:r>
            <a:r>
              <a:rPr lang="en-US" altLang="ko-KR">
                <a:ea typeface="굴림" pitchFamily="50" charset="-127"/>
              </a:rPr>
              <a:t>is a pointer to </a:t>
            </a:r>
            <a:r>
              <a:rPr lang="en-US" altLang="ko-KR" i="1">
                <a:ea typeface="굴림" pitchFamily="50" charset="-127"/>
              </a:rPr>
              <a:t>allocated</a:t>
            </a:r>
            <a:r>
              <a:rPr lang="en-US" altLang="ko-KR">
                <a:ea typeface="굴림" pitchFamily="50" charset="-127"/>
              </a:rPr>
              <a:t> space.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addrlen </a:t>
            </a:r>
            <a:r>
              <a:rPr lang="en-US" altLang="ko-KR">
                <a:ea typeface="굴림" pitchFamily="50" charset="-127"/>
              </a:rPr>
              <a:t>is a </a:t>
            </a:r>
            <a:r>
              <a:rPr lang="en-US" altLang="ko-KR" i="1">
                <a:ea typeface="굴림" pitchFamily="50" charset="-127"/>
              </a:rPr>
              <a:t>value-result</a:t>
            </a:r>
            <a:r>
              <a:rPr lang="en-US" altLang="ko-KR">
                <a:ea typeface="굴림" pitchFamily="50" charset="-127"/>
              </a:rPr>
              <a:t> argument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must be set to the size of </a:t>
            </a:r>
            <a:r>
              <a:rPr lang="en-US" altLang="ko-KR" b="1">
                <a:latin typeface="Courier New" pitchFamily="49" charset="0"/>
                <a:ea typeface="굴림" pitchFamily="50" charset="-127"/>
              </a:rPr>
              <a:t>cliaddr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>
                <a:ea typeface="굴림" pitchFamily="50" charset="-127"/>
              </a:rPr>
              <a:t>on return, will be set to be the number of used bytes in </a:t>
            </a:r>
            <a:r>
              <a:rPr lang="en-US" altLang="ko-KR" b="1">
                <a:latin typeface="Courier New" pitchFamily="49" charset="0"/>
                <a:ea typeface="굴림" pitchFamily="50" charset="-127"/>
              </a:rPr>
              <a:t>cliaddr</a:t>
            </a:r>
            <a:r>
              <a:rPr lang="en-US" altLang="ko-KR">
                <a:ea typeface="굴림" pitchFamily="50" charset="-127"/>
              </a:rPr>
              <a:t>.</a:t>
            </a:r>
            <a:endParaRPr lang="en-US" altLang="ko-KR" sz="32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608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accept()</a:t>
            </a:r>
            <a:r>
              <a:rPr lang="en-US" altLang="ko-KR">
                <a:ea typeface="굴림" pitchFamily="50" charset="-127"/>
              </a:rPr>
              <a:t> return value</a:t>
            </a:r>
          </a:p>
        </p:txBody>
      </p:sp>
      <p:sp>
        <p:nvSpPr>
          <p:cNvPr id="4608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ko-KR" b="1" dirty="0">
              <a:latin typeface="Courier New" pitchFamily="49" charset="0"/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accept()</a:t>
            </a:r>
            <a:r>
              <a:rPr lang="en-US" altLang="ko-KR" dirty="0">
                <a:ea typeface="굴림" pitchFamily="50" charset="-127"/>
              </a:rPr>
              <a:t> returns a new socket descriptor (small positive integer) or -1 on error.</a:t>
            </a:r>
          </a:p>
          <a:p>
            <a:pPr>
              <a:buFontTx/>
              <a:buNone/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After 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</a:rPr>
              <a:t>accept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returns a new socket descriptor, I/O can be done using the </a:t>
            </a:r>
            <a:r>
              <a:rPr lang="en-US" altLang="ko-KR" sz="2800" b="1" dirty="0" err="1"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</a:rPr>
              <a:t>recv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</a:rPr>
              <a:t>()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and 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</a:rPr>
              <a:t>send()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system calls.</a:t>
            </a:r>
          </a:p>
          <a:p>
            <a:pPr>
              <a:buFontTx/>
              <a:buNone/>
              <a:defRPr/>
            </a:pP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Network API wish list</a:t>
            </a:r>
          </a:p>
        </p:txBody>
      </p:sp>
      <p:sp>
        <p:nvSpPr>
          <p:cNvPr id="614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Generic Programming Interface.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Support for message oriented and connection oriented communication.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Work with existing I/O services (when this makes sense).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Operating System independence.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710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Terminating a TCP connection</a:t>
            </a:r>
          </a:p>
        </p:txBody>
      </p:sp>
      <p:sp>
        <p:nvSpPr>
          <p:cNvPr id="4710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Either end of the connection can call the </a:t>
            </a:r>
            <a:r>
              <a:rPr lang="en-US" altLang="ko-KR" sz="2800" b="1" dirty="0">
                <a:effectLst/>
                <a:latin typeface="Courier New" pitchFamily="49" charset="0"/>
                <a:ea typeface="굴림" pitchFamily="50" charset="-127"/>
              </a:rPr>
              <a:t>close()</a:t>
            </a:r>
            <a:r>
              <a:rPr lang="en-US" altLang="ko-KR" dirty="0">
                <a:ea typeface="굴림" pitchFamily="50" charset="-127"/>
              </a:rPr>
              <a:t> system call.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If the other end has closed the connection, and there is no buffered data, reading from a TCP socket returns 0 to indicate EOF.</a:t>
            </a:r>
          </a:p>
          <a:p>
            <a:pPr>
              <a:defRPr/>
            </a:pPr>
            <a:r>
              <a:rPr lang="en-US" altLang="ko-KR" sz="2400" dirty="0">
                <a:solidFill>
                  <a:srgbClr val="FF0000"/>
                </a:solidFill>
              </a:rPr>
              <a:t>shutdown( socket, SD_BOTH );</a:t>
            </a:r>
          </a:p>
          <a:p>
            <a:pPr>
              <a:defRPr/>
            </a:pPr>
            <a:r>
              <a:rPr lang="en-US" altLang="ko-KR" sz="2400" dirty="0" err="1">
                <a:solidFill>
                  <a:srgbClr val="FF0000"/>
                </a:solidFill>
              </a:rPr>
              <a:t>closesocket</a:t>
            </a:r>
            <a:r>
              <a:rPr lang="en-US" altLang="ko-KR" sz="2400" dirty="0">
                <a:solidFill>
                  <a:srgbClr val="FF0000"/>
                </a:solidFill>
              </a:rPr>
              <a:t>( socket);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0"/>
            <a:ext cx="232251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813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Client Code</a:t>
            </a:r>
          </a:p>
        </p:txBody>
      </p:sp>
      <p:sp>
        <p:nvSpPr>
          <p:cNvPr id="4813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TCP clients can call </a:t>
            </a:r>
            <a:r>
              <a:rPr lang="en-US" altLang="ko-KR" sz="2800" b="1">
                <a:effectLst/>
                <a:latin typeface="Courier New" pitchFamily="49" charset="0"/>
                <a:ea typeface="굴림" pitchFamily="50" charset="-127"/>
              </a:rPr>
              <a:t>connect()</a:t>
            </a:r>
            <a:r>
              <a:rPr lang="en-US" altLang="ko-KR">
                <a:ea typeface="굴림" pitchFamily="50" charset="-127"/>
              </a:rPr>
              <a:t> which:</a:t>
            </a:r>
          </a:p>
          <a:p>
            <a:pPr lvl="1">
              <a:defRPr/>
            </a:pPr>
            <a:r>
              <a:rPr lang="en-US" altLang="ko-KR">
                <a:ea typeface="굴림" pitchFamily="50" charset="-127"/>
              </a:rPr>
              <a:t>takes care of establishing an endpoint address for the client socket.</a:t>
            </a:r>
          </a:p>
          <a:p>
            <a:pPr lvl="2">
              <a:defRPr/>
            </a:pPr>
            <a:r>
              <a:rPr lang="en-US" altLang="ko-KR">
                <a:ea typeface="굴림" pitchFamily="50" charset="-127"/>
              </a:rPr>
              <a:t> don’t need to call bind first, the O.S. will take care of assigning the local endpoint address (TCP port number, IP address).</a:t>
            </a:r>
          </a:p>
          <a:p>
            <a:pPr lvl="1">
              <a:defRPr/>
            </a:pPr>
            <a:r>
              <a:rPr lang="en-US" altLang="ko-KR">
                <a:ea typeface="굴림" pitchFamily="50" charset="-127"/>
              </a:rPr>
              <a:t>Attempts to establish a connection to the specified server.</a:t>
            </a:r>
          </a:p>
          <a:p>
            <a:pPr lvl="2">
              <a:defRPr/>
            </a:pPr>
            <a:r>
              <a:rPr lang="en-US" altLang="ko-KR" b="1" i="1">
                <a:solidFill>
                  <a:schemeClr val="tx2"/>
                </a:solidFill>
                <a:ea typeface="굴림" pitchFamily="50" charset="-127"/>
              </a:rPr>
              <a:t>3-way handshake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915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connect()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491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>
                <a:latin typeface="Courier New" pitchFamily="49" charset="0"/>
                <a:ea typeface="굴림" pitchFamily="50" charset="-127"/>
              </a:rPr>
              <a:t>int connect( int sockfd,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>
                <a:latin typeface="Courier New" pitchFamily="49" charset="0"/>
                <a:ea typeface="굴림" pitchFamily="50" charset="-127"/>
              </a:rPr>
              <a:t>			  const struct sockaddr *server,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400" b="1">
                <a:latin typeface="Courier New" pitchFamily="49" charset="0"/>
                <a:ea typeface="굴림" pitchFamily="50" charset="-127"/>
              </a:rPr>
              <a:t>			  socklen_t addrlen);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8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>
                <a:ea typeface="굴림" pitchFamily="50" charset="-127"/>
              </a:rPr>
              <a:t>is an already created TCP socket.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>
                <a:latin typeface="Courier New" pitchFamily="49" charset="0"/>
                <a:ea typeface="굴림" pitchFamily="50" charset="-127"/>
              </a:rPr>
              <a:t>server</a:t>
            </a:r>
            <a:r>
              <a:rPr lang="en-US" altLang="ko-KR" sz="28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>
                <a:ea typeface="굴림" pitchFamily="50" charset="-127"/>
              </a:rPr>
              <a:t>contains the address of the server (IP Address and TCP port number)</a:t>
            </a:r>
            <a:endParaRPr lang="en-US" altLang="ko-KR" sz="2400"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400" b="1">
              <a:ea typeface="굴림" pitchFamily="50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800" b="1">
                <a:effectLst/>
                <a:latin typeface="Courier New" pitchFamily="49" charset="0"/>
                <a:ea typeface="굴림" pitchFamily="50" charset="-127"/>
              </a:rPr>
              <a:t>connect()</a:t>
            </a:r>
            <a:r>
              <a:rPr lang="en-US" altLang="ko-KR" sz="2800">
                <a:ea typeface="굴림" pitchFamily="50" charset="-127"/>
              </a:rPr>
              <a:t> returns 0 if OK,  -1 on error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5017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Reading from a TCP socket</a:t>
            </a:r>
          </a:p>
        </p:txBody>
      </p:sp>
      <p:sp>
        <p:nvSpPr>
          <p:cNvPr id="5017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altLang="ko-KR" sz="2400" dirty="0" err="1"/>
              <a:t>recv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socket, char *buffer,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flag );</a:t>
            </a:r>
          </a:p>
          <a:p>
            <a:pPr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By default </a:t>
            </a:r>
            <a:r>
              <a:rPr lang="en-US" altLang="ko-KR" sz="2800" b="1" dirty="0" err="1">
                <a:effectLst/>
                <a:latin typeface="Courier New" pitchFamily="49" charset="0"/>
                <a:ea typeface="굴림" pitchFamily="50" charset="-127"/>
              </a:rPr>
              <a:t>recv</a:t>
            </a:r>
            <a:r>
              <a:rPr lang="en-US" altLang="ko-KR" sz="2800" b="1" dirty="0">
                <a:effectLst/>
                <a:latin typeface="Courier New" pitchFamily="49" charset="0"/>
                <a:ea typeface="굴림" pitchFamily="50" charset="-127"/>
              </a:rPr>
              <a:t>()</a:t>
            </a:r>
            <a:r>
              <a:rPr lang="en-US" altLang="ko-KR" dirty="0">
                <a:ea typeface="굴림" pitchFamily="50" charset="-127"/>
              </a:rPr>
              <a:t> will block until data is available.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reading from a TCP socket may return less than max bytes (whatever is available).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5120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Writing to a TCP socket</a:t>
            </a:r>
          </a:p>
        </p:txBody>
      </p:sp>
      <p:sp>
        <p:nvSpPr>
          <p:cNvPr id="5120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78813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dirty="0"/>
              <a:t>send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socket, char *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buf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len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flag);</a:t>
            </a:r>
          </a:p>
          <a:p>
            <a:pPr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send may not be able to write all num bytes (on a </a:t>
            </a:r>
            <a:r>
              <a:rPr lang="en-US" altLang="ko-KR" dirty="0" err="1">
                <a:ea typeface="굴림" pitchFamily="50" charset="-127"/>
              </a:rPr>
              <a:t>nonblocking</a:t>
            </a:r>
            <a:r>
              <a:rPr lang="en-US" altLang="ko-KR" dirty="0">
                <a:ea typeface="굴림" pitchFamily="50" charset="-127"/>
              </a:rPr>
              <a:t> socket). </a:t>
            </a:r>
          </a:p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09418-4245-4E76-99D6-4CC694C9A7AE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ko-KR" altLang="en-US" sz="1400" smtClean="0"/>
          </a:p>
        </p:txBody>
      </p:sp>
      <p:sp>
        <p:nvSpPr>
          <p:cNvPr id="19459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Exercise</a:t>
            </a:r>
          </a:p>
        </p:txBody>
      </p:sp>
      <p:sp>
        <p:nvSpPr>
          <p:cNvPr id="1946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400" dirty="0">
                <a:ea typeface="굴림" pitchFamily="50" charset="-127"/>
              </a:rPr>
              <a:t>Make new project for each </a:t>
            </a:r>
            <a:r>
              <a:rPr lang="en-US" altLang="ko-KR" sz="2400" dirty="0" err="1">
                <a:ea typeface="굴림" pitchFamily="50" charset="-127"/>
              </a:rPr>
              <a:t>cpp</a:t>
            </a:r>
            <a:r>
              <a:rPr lang="en-US" altLang="ko-KR" sz="2400" dirty="0">
                <a:ea typeface="굴림" pitchFamily="50" charset="-127"/>
              </a:rPr>
              <a:t> file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ea typeface="굴림" pitchFamily="50" charset="-127"/>
              </a:rPr>
              <a:t>Modify tcpclient.cpp to send messages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ea typeface="굴림" pitchFamily="50" charset="-127"/>
              </a:rPr>
              <a:t>Refer tcpsrever.cpp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ea typeface="굴림" pitchFamily="50" charset="-127"/>
              </a:rPr>
              <a:t>bind( socket, ( </a:t>
            </a:r>
            <a:r>
              <a:rPr lang="en-US" altLang="ko-KR" sz="1600" dirty="0" err="1">
                <a:ea typeface="굴림" pitchFamily="50" charset="-127"/>
              </a:rPr>
              <a:t>struct</a:t>
            </a:r>
            <a:r>
              <a:rPr lang="en-US" altLang="ko-KR" sz="1600" dirty="0">
                <a:ea typeface="굴림" pitchFamily="50" charset="-127"/>
              </a:rPr>
              <a:t> </a:t>
            </a:r>
            <a:r>
              <a:rPr lang="en-US" altLang="ko-KR" sz="1600" dirty="0" err="1">
                <a:ea typeface="굴림" pitchFamily="50" charset="-127"/>
              </a:rPr>
              <a:t>sockaddr</a:t>
            </a:r>
            <a:r>
              <a:rPr lang="en-US" altLang="ko-KR" sz="1600" dirty="0">
                <a:ea typeface="굴림" pitchFamily="50" charset="-127"/>
              </a:rPr>
              <a:t>* )&amp;</a:t>
            </a:r>
            <a:r>
              <a:rPr lang="en-US" altLang="ko-KR" sz="1600" dirty="0" err="1">
                <a:ea typeface="굴림" pitchFamily="50" charset="-127"/>
              </a:rPr>
              <a:t>serverAddr</a:t>
            </a:r>
            <a:r>
              <a:rPr lang="en-US" altLang="ko-KR" sz="1600" dirty="0">
                <a:ea typeface="굴림" pitchFamily="50" charset="-127"/>
              </a:rPr>
              <a:t>, </a:t>
            </a:r>
            <a:r>
              <a:rPr lang="en-US" altLang="ko-KR" sz="1600" dirty="0" err="1">
                <a:ea typeface="굴림" pitchFamily="50" charset="-127"/>
              </a:rPr>
              <a:t>sizeof</a:t>
            </a:r>
            <a:r>
              <a:rPr lang="en-US" altLang="ko-KR" sz="1600" dirty="0">
                <a:ea typeface="굴림" pitchFamily="50" charset="-127"/>
              </a:rPr>
              <a:t>( </a:t>
            </a:r>
            <a:r>
              <a:rPr lang="en-US" altLang="ko-KR" sz="1600" dirty="0" err="1">
                <a:ea typeface="굴림" pitchFamily="50" charset="-127"/>
              </a:rPr>
              <a:t>serverAddr</a:t>
            </a:r>
            <a:r>
              <a:rPr lang="en-US" altLang="ko-KR" sz="1600" dirty="0">
                <a:ea typeface="굴림" pitchFamily="50" charset="-127"/>
              </a:rPr>
              <a:t> ))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ko-KR" sz="1600" dirty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919191"/>
                </a:solidFill>
                <a:ea typeface="굴림" pitchFamily="50" charset="-127"/>
              </a:rPr>
              <a:t>Modify udpserver.cpp to receive messages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Refer udpclient.cpp 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ko-KR" sz="2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400" dirty="0">
                <a:ea typeface="굴림" pitchFamily="50" charset="-127"/>
              </a:rPr>
              <a:t>Compile and run in console mode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ea typeface="굴림" pitchFamily="50" charset="-127"/>
              </a:rPr>
              <a:t>Property -&gt; linker -&gt; system -&gt; /SUBSYSTEM:CONSOLE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ea typeface="굴림" pitchFamily="50" charset="-127"/>
              </a:rPr>
              <a:t>Add socket library, </a:t>
            </a:r>
            <a:r>
              <a:rPr lang="en-US" altLang="ko-KR" sz="2000" dirty="0">
                <a:solidFill>
                  <a:srgbClr val="FF0000"/>
                </a:solidFill>
                <a:ea typeface="굴림" pitchFamily="50" charset="-127"/>
              </a:rPr>
              <a:t>ws2_32.lib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ea typeface="굴림" pitchFamily="50" charset="-127"/>
              </a:rPr>
              <a:t>Property -&gt; linker -&gt;input -&gt; additional dependency </a:t>
            </a:r>
            <a:endParaRPr lang="en-US" altLang="ko-KR" sz="1600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 smtClean="0">
                <a:ea typeface="굴림" pitchFamily="50" charset="-127"/>
              </a:rPr>
              <a:t>SDL  check -&gt; No</a:t>
            </a: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ea typeface="굴림" pitchFamily="50" charset="-127"/>
              </a:rPr>
              <a:t>Search using Google or MSDN for each function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1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127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UDP Programming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450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D16A01-F965-4FF0-AEAE-F5BDB536C8AC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ko-KR" altLang="en-US" sz="1400" smtClean="0"/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UDP Sockets Programming</a:t>
            </a:r>
          </a:p>
        </p:txBody>
      </p:sp>
      <p:sp>
        <p:nvSpPr>
          <p:cNvPr id="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Creating UDP sockets.</a:t>
            </a:r>
          </a:p>
          <a:p>
            <a:pPr lvl="1">
              <a:defRPr/>
            </a:pPr>
            <a:r>
              <a:rPr lang="en-US" altLang="ko-KR" dirty="0">
                <a:ea typeface="굴림" pitchFamily="50" charset="-127"/>
              </a:rPr>
              <a:t>Client</a:t>
            </a:r>
          </a:p>
          <a:p>
            <a:pPr lvl="1">
              <a:defRPr/>
            </a:pPr>
            <a:r>
              <a:rPr lang="en-US" altLang="ko-KR" dirty="0">
                <a:ea typeface="굴림" pitchFamily="50" charset="-127"/>
              </a:rPr>
              <a:t>Server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Sending data.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Receiving data.</a:t>
            </a:r>
          </a:p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460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927C48-1F4E-4466-8BFE-E9C5D0F13C98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ko-KR" altLang="en-US" sz="1400" smtClean="0"/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Creating a UDP socket</a:t>
            </a:r>
          </a:p>
        </p:txBody>
      </p:sp>
      <p:sp>
        <p:nvSpPr>
          <p:cNvPr id="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socket(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family,int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type,int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proto);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 sock;</a:t>
            </a:r>
          </a:p>
          <a:p>
            <a:pPr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sock = socket(	AF_INET, 						SOCK_DGRAM,</a:t>
            </a:r>
          </a:p>
          <a:p>
            <a:pPr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					IPPROTO_UDP);</a:t>
            </a:r>
          </a:p>
          <a:p>
            <a:pPr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if (sock&lt;0) { /* ERROR */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4710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42F5F3-EFD2-4F7A-AF13-E0C6505ABF5E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ko-KR" altLang="en-US" sz="1400" smtClean="0"/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Binding to well known address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(typically done by server only)</a:t>
            </a:r>
          </a:p>
        </p:txBody>
      </p:sp>
      <p:sp>
        <p:nvSpPr>
          <p:cNvPr id="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socket(AF_INET,SOCK_DGRAM, 					IPPROTO_UDP);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myaddr.sin_family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AF_INET;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myaddr.sin_port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htons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(8599);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myaddr.sin_addr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htonl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INADDR_ANY );</a:t>
            </a:r>
          </a:p>
          <a:p>
            <a:pPr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 bind(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&amp;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sizeof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));</a:t>
            </a:r>
            <a:endParaRPr lang="en-US" altLang="ko-KR" sz="2400" dirty="0">
              <a:latin typeface="Courier New" pitchFamily="49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TCP/IP</a:t>
            </a:r>
          </a:p>
        </p:txBody>
      </p:sp>
      <p:sp>
        <p:nvSpPr>
          <p:cNvPr id="819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TCP/IP does not include an API definition.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There are a variety of APIs for use with TCP/IP: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Sockets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TLI, XTI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Winsock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 err="1">
                <a:ea typeface="굴림" pitchFamily="50" charset="-127"/>
              </a:rPr>
              <a:t>MacTCP</a:t>
            </a:r>
            <a:endParaRPr lang="en-US" altLang="ko-KR" dirty="0">
              <a:ea typeface="굴림" pitchFamily="50" charset="-127"/>
            </a:endParaRPr>
          </a:p>
        </p:txBody>
      </p:sp>
      <p:grpSp>
        <p:nvGrpSpPr>
          <p:cNvPr id="8197" name="그룹 2"/>
          <p:cNvGrpSpPr>
            <a:grpSpLocks/>
          </p:cNvGrpSpPr>
          <p:nvPr/>
        </p:nvGrpSpPr>
        <p:grpSpPr bwMode="auto">
          <a:xfrm>
            <a:off x="4067175" y="3933825"/>
            <a:ext cx="4533900" cy="1852613"/>
            <a:chOff x="1911350" y="3968750"/>
            <a:chExt cx="5168900" cy="1816100"/>
          </a:xfrm>
        </p:grpSpPr>
        <p:sp>
          <p:nvSpPr>
            <p:cNvPr id="5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11350" y="3968750"/>
              <a:ext cx="5168900" cy="59758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Application</a:t>
              </a:r>
            </a:p>
          </p:txBody>
        </p:sp>
        <p:sp>
          <p:nvSpPr>
            <p:cNvPr id="6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11350" y="4578785"/>
              <a:ext cx="5168900" cy="5960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Network API</a:t>
              </a:r>
            </a:p>
          </p:txBody>
        </p:sp>
        <p:sp>
          <p:nvSpPr>
            <p:cNvPr id="7" name="Rectangle 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11350" y="5187265"/>
              <a:ext cx="1663243" cy="597585"/>
            </a:xfrm>
            <a:prstGeom prst="rect">
              <a:avLst/>
            </a:prstGeom>
            <a:solidFill>
              <a:srgbClr val="EF91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TCP/IP</a:t>
              </a:r>
            </a:p>
          </p:txBody>
        </p:sp>
        <p:sp>
          <p:nvSpPr>
            <p:cNvPr id="8" name="Rectangle 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587261" y="5187265"/>
              <a:ext cx="1741065" cy="597585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ATM</a:t>
              </a:r>
            </a:p>
          </p:txBody>
        </p:sp>
        <p:sp>
          <p:nvSpPr>
            <p:cNvPr id="9" name="Rectangle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340995" y="5187265"/>
              <a:ext cx="1739255" cy="5975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rPr>
                <a:t>ISDN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4813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68B9B1-15A7-4C90-B03E-E2B2E81A6CD2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ko-KR" altLang="en-US" sz="1400" smtClean="0"/>
          </a:p>
        </p:txBody>
      </p:sp>
      <p:sp>
        <p:nvSpPr>
          <p:cNvPr id="4915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Sending UDP Datagrams</a:t>
            </a:r>
          </a:p>
        </p:txBody>
      </p:sp>
      <p:sp>
        <p:nvSpPr>
          <p:cNvPr id="4915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867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ssize_t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sendto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void *buff,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size_t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nbytes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flags,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  	const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* to,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  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socklen_t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addrlen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800" dirty="0">
                <a:ea typeface="굴림" pitchFamily="50" charset="-127"/>
              </a:rPr>
              <a:t> is a UDP socket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buff</a:t>
            </a:r>
            <a:r>
              <a:rPr lang="en-US" altLang="ko-KR" sz="2800" dirty="0">
                <a:ea typeface="굴림" pitchFamily="50" charset="-127"/>
              </a:rPr>
              <a:t> is the address of the data 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nbytes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long)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to</a:t>
            </a:r>
            <a:r>
              <a:rPr lang="en-US" altLang="ko-KR" sz="2800" dirty="0">
                <a:ea typeface="굴림" pitchFamily="50" charset="-127"/>
              </a:rPr>
              <a:t> is the address of a </a:t>
            </a:r>
            <a:r>
              <a:rPr lang="en-US" altLang="ko-KR" sz="2800" dirty="0" err="1">
                <a:ea typeface="굴림" pitchFamily="50" charset="-127"/>
              </a:rPr>
              <a:t>sockaddr</a:t>
            </a:r>
            <a:r>
              <a:rPr lang="en-US" altLang="ko-KR" sz="2800" dirty="0">
                <a:ea typeface="굴림" pitchFamily="50" charset="-127"/>
              </a:rPr>
              <a:t> containing the destination address.</a:t>
            </a:r>
          </a:p>
          <a:p>
            <a:pPr>
              <a:buFontTx/>
              <a:buNone/>
              <a:defRPr/>
            </a:pPr>
            <a:r>
              <a:rPr lang="en-US" altLang="ko-KR" sz="2800" dirty="0">
                <a:ea typeface="굴림" pitchFamily="50" charset="-127"/>
              </a:rPr>
              <a:t>Return value is the number of bytes sent, or -1 on error.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4915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175B2-466D-480A-B6C2-69219E1BF227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ko-KR" altLang="en-US" sz="1400" smtClean="0"/>
          </a:p>
        </p:txBody>
      </p:sp>
      <p:sp>
        <p:nvSpPr>
          <p:cNvPr id="5120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ea typeface="굴림" pitchFamily="50" charset="-127"/>
              </a:rPr>
              <a:t>More</a:t>
            </a:r>
            <a:r>
              <a:rPr lang="en-US" altLang="ko-KR" b="1">
                <a:latin typeface="Courier New" pitchFamily="49" charset="0"/>
                <a:ea typeface="굴림" pitchFamily="50" charset="-127"/>
              </a:rPr>
              <a:t> sendto()</a:t>
            </a:r>
          </a:p>
        </p:txBody>
      </p:sp>
      <p:sp>
        <p:nvSpPr>
          <p:cNvPr id="5120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The return value of </a:t>
            </a:r>
            <a:r>
              <a:rPr lang="en-US" altLang="ko-KR" b="1">
                <a:latin typeface="Courier New" pitchFamily="49" charset="0"/>
                <a:ea typeface="굴림" pitchFamily="50" charset="-127"/>
              </a:rPr>
              <a:t>sendto()</a:t>
            </a:r>
            <a:r>
              <a:rPr lang="en-US" altLang="ko-KR">
                <a:ea typeface="굴림" pitchFamily="50" charset="-127"/>
              </a:rPr>
              <a:t> indicates how much data was accepted by the O.S. for sending as a datagram - not how much data made it to the destination.</a:t>
            </a:r>
          </a:p>
          <a:p>
            <a:pPr>
              <a:defRPr/>
            </a:pPr>
            <a:r>
              <a:rPr lang="en-US" altLang="ko-KR">
                <a:ea typeface="굴림" pitchFamily="50" charset="-127"/>
              </a:rPr>
              <a:t>There is no error condition that indicates that the destination did not get the data!!!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5017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51D83-9884-4ECF-85F4-8717C765C4F3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ko-KR" altLang="en-US" sz="1400" smtClean="0"/>
          </a:p>
        </p:txBody>
      </p:sp>
      <p:sp>
        <p:nvSpPr>
          <p:cNvPr id="522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Receiving UDP Datagrams</a:t>
            </a:r>
          </a:p>
        </p:txBody>
      </p:sp>
      <p:sp>
        <p:nvSpPr>
          <p:cNvPr id="522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ssize_t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recvfrom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(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void *buff,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size_t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nbytes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flags,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  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* from,</a:t>
            </a:r>
          </a:p>
          <a:p>
            <a:pPr>
              <a:buFontTx/>
              <a:buNone/>
              <a:defRPr/>
            </a:pP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			  	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socklen_t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*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fromaddrlen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sockfd</a:t>
            </a:r>
            <a:r>
              <a:rPr lang="en-US" altLang="ko-KR" sz="2800" dirty="0">
                <a:ea typeface="굴림" pitchFamily="50" charset="-127"/>
              </a:rPr>
              <a:t> is a UDP socket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buff</a:t>
            </a:r>
            <a:r>
              <a:rPr lang="en-US" altLang="ko-KR" sz="2800" dirty="0">
                <a:ea typeface="굴림" pitchFamily="50" charset="-127"/>
              </a:rPr>
              <a:t> is the address of a buffer 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nbytes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800" dirty="0">
                <a:ea typeface="굴림" pitchFamily="50" charset="-127"/>
              </a:rPr>
              <a:t>long)</a:t>
            </a:r>
          </a:p>
          <a:p>
            <a:pPr>
              <a:buFontTx/>
              <a:buNone/>
              <a:defRPr/>
            </a:pP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from</a:t>
            </a:r>
            <a:r>
              <a:rPr lang="en-US" altLang="ko-KR" sz="2800" dirty="0">
                <a:ea typeface="굴림" pitchFamily="50" charset="-127"/>
              </a:rPr>
              <a:t> is the address of a </a:t>
            </a:r>
            <a:r>
              <a:rPr lang="en-US" altLang="ko-KR" sz="2800" dirty="0" err="1">
                <a:ea typeface="굴림" pitchFamily="50" charset="-127"/>
              </a:rPr>
              <a:t>sockaddr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>
              <a:buFontTx/>
              <a:buNone/>
              <a:defRPr/>
            </a:pPr>
            <a:r>
              <a:rPr lang="en-US" altLang="ko-KR" sz="2800" dirty="0">
                <a:ea typeface="굴림" pitchFamily="50" charset="-127"/>
              </a:rPr>
              <a:t>Return value is the number of bytes received and put into buff, or -1 on error.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5222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DEC944-B9F1-4EBD-9194-4315BD76B7AA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ko-KR" altLang="en-US" sz="1400" smtClean="0"/>
          </a:p>
        </p:txBody>
      </p:sp>
      <p:sp>
        <p:nvSpPr>
          <p:cNvPr id="5632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Typical UDP Server code</a:t>
            </a:r>
          </a:p>
        </p:txBody>
      </p:sp>
      <p:sp>
        <p:nvSpPr>
          <p:cNvPr id="5632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B0F0"/>
                </a:solidFill>
                <a:ea typeface="굴림" pitchFamily="50" charset="-127"/>
              </a:rPr>
              <a:t>Create</a:t>
            </a:r>
            <a:r>
              <a:rPr lang="en-US" altLang="ko-KR" dirty="0">
                <a:ea typeface="굴림" pitchFamily="50" charset="-127"/>
              </a:rPr>
              <a:t> UDP socket and </a:t>
            </a:r>
            <a:r>
              <a:rPr lang="en-US" altLang="ko-KR" dirty="0">
                <a:solidFill>
                  <a:srgbClr val="00B0F0"/>
                </a:solidFill>
                <a:ea typeface="굴림" pitchFamily="50" charset="-127"/>
              </a:rPr>
              <a:t>bind</a:t>
            </a:r>
            <a:r>
              <a:rPr lang="en-US" altLang="ko-KR" dirty="0">
                <a:ea typeface="굴림" pitchFamily="50" charset="-127"/>
              </a:rPr>
              <a:t> to well known address.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Call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recvfrom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()</a:t>
            </a:r>
            <a:r>
              <a:rPr lang="en-US" altLang="ko-KR" dirty="0">
                <a:ea typeface="굴림" pitchFamily="50" charset="-127"/>
              </a:rPr>
              <a:t> to get a request, noting the address of the client.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Process request and send reply back with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sendto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().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5120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63F11C-57B9-45D0-A1D0-EC8D893BE687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ko-KR" altLang="en-US" sz="1400" smtClean="0"/>
          </a:p>
        </p:txBody>
      </p:sp>
      <p:sp>
        <p:nvSpPr>
          <p:cNvPr id="552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Typical UDP client code</a:t>
            </a:r>
          </a:p>
        </p:txBody>
      </p:sp>
      <p:sp>
        <p:nvSpPr>
          <p:cNvPr id="552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Create UDP socket.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Create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sockaddr</a:t>
            </a:r>
            <a:r>
              <a:rPr lang="en-US" altLang="ko-KR" dirty="0">
                <a:ea typeface="굴림" pitchFamily="50" charset="-127"/>
              </a:rPr>
              <a:t> with address of  server.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Call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sendto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(),</a:t>
            </a:r>
            <a:r>
              <a:rPr lang="en-US" altLang="ko-KR" dirty="0">
                <a:ea typeface="굴림" pitchFamily="50" charset="-127"/>
              </a:rPr>
              <a:t> sending request to the server. </a:t>
            </a:r>
            <a:r>
              <a:rPr lang="en-US" altLang="ko-KR" sz="2800" b="1" dirty="0">
                <a:solidFill>
                  <a:srgbClr val="919191"/>
                </a:solidFill>
                <a:effectLst/>
                <a:latin typeface="Helvetica" pitchFamily="34" charset="0"/>
                <a:ea typeface="굴림" pitchFamily="50" charset="-127"/>
              </a:rPr>
              <a:t>No call to bind() is necessary!</a:t>
            </a:r>
            <a:endParaRPr lang="en-US" altLang="ko-KR" sz="2800" dirty="0">
              <a:solidFill>
                <a:srgbClr val="919191"/>
              </a:solidFill>
              <a:effectLst/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Possibly call </a:t>
            </a:r>
            <a:r>
              <a:rPr lang="en-US" altLang="ko-KR" sz="2800" b="1" dirty="0" err="1">
                <a:latin typeface="Courier New" pitchFamily="49" charset="0"/>
                <a:ea typeface="굴림" pitchFamily="50" charset="-127"/>
              </a:rPr>
              <a:t>recvfrom</a:t>
            </a:r>
            <a:r>
              <a:rPr lang="en-US" altLang="ko-KR" sz="2800" b="1" dirty="0">
                <a:latin typeface="Courier New" pitchFamily="49" charset="0"/>
                <a:ea typeface="굴림" pitchFamily="50" charset="-127"/>
              </a:rPr>
              <a:t>()</a:t>
            </a:r>
            <a:r>
              <a:rPr lang="en-US" altLang="ko-KR" dirty="0">
                <a:ea typeface="굴림" pitchFamily="50" charset="-127"/>
              </a:rPr>
              <a:t> (if we need a reply). </a:t>
            </a:r>
          </a:p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UDP Sockets</a:t>
            </a:r>
          </a:p>
        </p:txBody>
      </p:sp>
      <p:sp>
        <p:nvSpPr>
          <p:cNvPr id="5325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1E07C-11D9-429D-BC3A-87E538CEA804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ko-KR" altLang="en-US" sz="1400" smtClean="0"/>
          </a:p>
        </p:txBody>
      </p:sp>
      <p:sp>
        <p:nvSpPr>
          <p:cNvPr id="5734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UDP Echo Server</a:t>
            </a:r>
          </a:p>
        </p:txBody>
      </p:sp>
      <p:sp>
        <p:nvSpPr>
          <p:cNvPr id="5734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410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struct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sockaddr_in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cliaddr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char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msgbuf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[MAXLEN];</a:t>
            </a:r>
          </a:p>
          <a:p>
            <a:pPr>
              <a:buFontTx/>
              <a:buNone/>
              <a:defRPr/>
            </a:pP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socklen_t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clilen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msglen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buFontTx/>
              <a:buNone/>
              <a:defRPr/>
            </a:pPr>
            <a:endParaRPr lang="en-US" altLang="ko-KR" sz="1800" b="1" dirty="0">
              <a:latin typeface="Courier New" pitchFamily="49" charset="0"/>
              <a:ea typeface="굴림" pitchFamily="50" charset="-127"/>
            </a:endParaRP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 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= socket(AF_INET,SOCK_DGRAM,IPPROTO_UDP);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myaddr.sin_family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= AF_INET;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myaddr.sin_port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htons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( S_PORT );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myaddr.sin_addr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=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htonl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( INADDR_ANY );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 	bind(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mysock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, &amp;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sizeof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myaddr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));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while (1) {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clilen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=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sizeof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cliaddr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msglen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=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recvfrom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(mysock,msgbuf,MAXLEN,0,cliaddr,&amp;clilen);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		</a:t>
            </a:r>
            <a:r>
              <a:rPr lang="en-US" altLang="ko-KR" sz="1800" b="1" dirty="0" err="1">
                <a:latin typeface="Courier New" pitchFamily="49" charset="0"/>
                <a:ea typeface="굴림" pitchFamily="50" charset="-127"/>
              </a:rPr>
              <a:t>sendto</a:t>
            </a: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(mysock,msgbuf,msglen,0,cliaddr,clilen);</a:t>
            </a:r>
          </a:p>
          <a:p>
            <a:pPr>
              <a:buFontTx/>
              <a:buNone/>
              <a:defRPr/>
            </a:pPr>
            <a:r>
              <a:rPr lang="en-US" altLang="ko-KR" sz="1800" b="1" dirty="0">
                <a:latin typeface="Courier New" pitchFamily="49" charset="0"/>
                <a:ea typeface="굴림" pitchFamily="50" charset="-127"/>
              </a:rPr>
              <a:t> 	}</a:t>
            </a: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 rot="-1550722">
            <a:off x="6016625" y="914400"/>
            <a:ext cx="3136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NEED TO CHECK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chemeClr val="accent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FOR ERRORS!!!</a:t>
            </a:r>
            <a:endParaRPr lang="en-US" altLang="ko-KR" sz="2400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53255" name="Freeform 6"/>
          <p:cNvSpPr>
            <a:spLocks/>
          </p:cNvSpPr>
          <p:nvPr/>
        </p:nvSpPr>
        <p:spPr bwMode="auto">
          <a:xfrm>
            <a:off x="5638800" y="2438400"/>
            <a:ext cx="723900" cy="2590800"/>
          </a:xfrm>
          <a:custGeom>
            <a:avLst/>
            <a:gdLst>
              <a:gd name="T0" fmla="*/ 2147483646 w 456"/>
              <a:gd name="T1" fmla="*/ 0 h 1632"/>
              <a:gd name="T2" fmla="*/ 2147483646 w 456"/>
              <a:gd name="T3" fmla="*/ 2147483646 h 1632"/>
              <a:gd name="T4" fmla="*/ 0 w 456"/>
              <a:gd name="T5" fmla="*/ 2147483646 h 1632"/>
              <a:gd name="T6" fmla="*/ 0 60000 65536"/>
              <a:gd name="T7" fmla="*/ 0 60000 65536"/>
              <a:gd name="T8" fmla="*/ 0 60000 65536"/>
              <a:gd name="T9" fmla="*/ 0 w 456"/>
              <a:gd name="T10" fmla="*/ 0 h 1632"/>
              <a:gd name="T11" fmla="*/ 456 w 45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632">
                <a:moveTo>
                  <a:pt x="432" y="0"/>
                </a:moveTo>
                <a:cubicBezTo>
                  <a:pt x="444" y="344"/>
                  <a:pt x="456" y="688"/>
                  <a:pt x="384" y="960"/>
                </a:cubicBezTo>
                <a:cubicBezTo>
                  <a:pt x="312" y="1232"/>
                  <a:pt x="156" y="1432"/>
                  <a:pt x="0" y="1632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6" name="Freeform 7"/>
          <p:cNvSpPr>
            <a:spLocks/>
          </p:cNvSpPr>
          <p:nvPr/>
        </p:nvSpPr>
        <p:spPr bwMode="auto">
          <a:xfrm>
            <a:off x="7366000" y="2286000"/>
            <a:ext cx="1541463" cy="3605213"/>
          </a:xfrm>
          <a:custGeom>
            <a:avLst/>
            <a:gdLst>
              <a:gd name="T0" fmla="*/ 2147483646 w 971"/>
              <a:gd name="T1" fmla="*/ 0 h 2271"/>
              <a:gd name="T2" fmla="*/ 2147483646 w 971"/>
              <a:gd name="T3" fmla="*/ 2147483646 h 2271"/>
              <a:gd name="T4" fmla="*/ 0 w 971"/>
              <a:gd name="T5" fmla="*/ 2147483646 h 2271"/>
              <a:gd name="T6" fmla="*/ 0 60000 65536"/>
              <a:gd name="T7" fmla="*/ 0 60000 65536"/>
              <a:gd name="T8" fmla="*/ 0 60000 65536"/>
              <a:gd name="T9" fmla="*/ 0 w 971"/>
              <a:gd name="T10" fmla="*/ 0 h 2271"/>
              <a:gd name="T11" fmla="*/ 971 w 971"/>
              <a:gd name="T12" fmla="*/ 2271 h 2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1" h="2271">
                <a:moveTo>
                  <a:pt x="64" y="0"/>
                </a:moveTo>
                <a:cubicBezTo>
                  <a:pt x="213" y="322"/>
                  <a:pt x="971" y="1595"/>
                  <a:pt x="960" y="1933"/>
                </a:cubicBezTo>
                <a:cubicBezTo>
                  <a:pt x="949" y="2271"/>
                  <a:pt x="200" y="2008"/>
                  <a:pt x="0" y="202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7" name="Freeform 8"/>
          <p:cNvSpPr>
            <a:spLocks/>
          </p:cNvSpPr>
          <p:nvPr/>
        </p:nvSpPr>
        <p:spPr bwMode="auto">
          <a:xfrm>
            <a:off x="3449638" y="1752600"/>
            <a:ext cx="2493962" cy="850900"/>
          </a:xfrm>
          <a:custGeom>
            <a:avLst/>
            <a:gdLst>
              <a:gd name="T0" fmla="*/ 2147483646 w 1571"/>
              <a:gd name="T1" fmla="*/ 0 h 536"/>
              <a:gd name="T2" fmla="*/ 2147483646 w 1571"/>
              <a:gd name="T3" fmla="*/ 2147483646 h 536"/>
              <a:gd name="T4" fmla="*/ 0 w 1571"/>
              <a:gd name="T5" fmla="*/ 2147483646 h 536"/>
              <a:gd name="T6" fmla="*/ 0 60000 65536"/>
              <a:gd name="T7" fmla="*/ 0 60000 65536"/>
              <a:gd name="T8" fmla="*/ 0 60000 65536"/>
              <a:gd name="T9" fmla="*/ 0 w 1571"/>
              <a:gd name="T10" fmla="*/ 0 h 536"/>
              <a:gd name="T11" fmla="*/ 1571 w 1571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1" h="536">
                <a:moveTo>
                  <a:pt x="1571" y="0"/>
                </a:moveTo>
                <a:cubicBezTo>
                  <a:pt x="1471" y="25"/>
                  <a:pt x="1236" y="60"/>
                  <a:pt x="974" y="149"/>
                </a:cubicBezTo>
                <a:cubicBezTo>
                  <a:pt x="712" y="238"/>
                  <a:pt x="203" y="455"/>
                  <a:pt x="0" y="536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8" name="Freeform 9"/>
          <p:cNvSpPr>
            <a:spLocks/>
          </p:cNvSpPr>
          <p:nvPr/>
        </p:nvSpPr>
        <p:spPr bwMode="auto">
          <a:xfrm>
            <a:off x="5588000" y="1905000"/>
            <a:ext cx="528638" cy="2251075"/>
          </a:xfrm>
          <a:custGeom>
            <a:avLst/>
            <a:gdLst>
              <a:gd name="T0" fmla="*/ 2147483646 w 333"/>
              <a:gd name="T1" fmla="*/ 0 h 1418"/>
              <a:gd name="T2" fmla="*/ 2147483646 w 333"/>
              <a:gd name="T3" fmla="*/ 2147483646 h 1418"/>
              <a:gd name="T4" fmla="*/ 0 w 333"/>
              <a:gd name="T5" fmla="*/ 2147483646 h 1418"/>
              <a:gd name="T6" fmla="*/ 0 60000 65536"/>
              <a:gd name="T7" fmla="*/ 0 60000 65536"/>
              <a:gd name="T8" fmla="*/ 0 60000 65536"/>
              <a:gd name="T9" fmla="*/ 0 w 333"/>
              <a:gd name="T10" fmla="*/ 0 h 1418"/>
              <a:gd name="T11" fmla="*/ 333 w 333"/>
              <a:gd name="T12" fmla="*/ 1418 h 14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" h="1418">
                <a:moveTo>
                  <a:pt x="320" y="0"/>
                </a:moveTo>
                <a:cubicBezTo>
                  <a:pt x="313" y="198"/>
                  <a:pt x="333" y="956"/>
                  <a:pt x="280" y="1187"/>
                </a:cubicBezTo>
                <a:cubicBezTo>
                  <a:pt x="227" y="1418"/>
                  <a:pt x="58" y="1345"/>
                  <a:pt x="0" y="13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09418-4245-4E76-99D6-4CC694C9A7AE}" type="slidenum">
              <a:rPr lang="ko-KR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ko-KR" altLang="en-US" sz="1400" smtClean="0"/>
          </a:p>
        </p:txBody>
      </p:sp>
      <p:sp>
        <p:nvSpPr>
          <p:cNvPr id="19459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Exercise</a:t>
            </a:r>
          </a:p>
        </p:txBody>
      </p:sp>
      <p:sp>
        <p:nvSpPr>
          <p:cNvPr id="19460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400" dirty="0">
                <a:ea typeface="굴림" pitchFamily="50" charset="-127"/>
              </a:rPr>
              <a:t>Make new project for each </a:t>
            </a:r>
            <a:r>
              <a:rPr lang="en-US" altLang="ko-KR" sz="2400" dirty="0" err="1">
                <a:ea typeface="굴림" pitchFamily="50" charset="-127"/>
              </a:rPr>
              <a:t>cpp</a:t>
            </a:r>
            <a:r>
              <a:rPr lang="en-US" altLang="ko-KR" sz="2400" dirty="0">
                <a:ea typeface="굴림" pitchFamily="50" charset="-127"/>
              </a:rPr>
              <a:t> file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919191"/>
                </a:solidFill>
                <a:ea typeface="굴림" pitchFamily="50" charset="-127"/>
              </a:rPr>
              <a:t>Modify tcpclient.cpp to send messages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Refer tcpsrever.cpp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bind( socket, ( </a:t>
            </a:r>
            <a:r>
              <a:rPr lang="en-US" altLang="ko-KR" sz="1600" dirty="0" err="1">
                <a:solidFill>
                  <a:srgbClr val="919191"/>
                </a:solidFill>
                <a:ea typeface="굴림" pitchFamily="50" charset="-127"/>
              </a:rPr>
              <a:t>struct</a:t>
            </a: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 </a:t>
            </a:r>
            <a:r>
              <a:rPr lang="en-US" altLang="ko-KR" sz="1600" dirty="0" err="1">
                <a:solidFill>
                  <a:srgbClr val="919191"/>
                </a:solidFill>
                <a:ea typeface="굴림" pitchFamily="50" charset="-127"/>
              </a:rPr>
              <a:t>sockaddr</a:t>
            </a: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* )&amp;</a:t>
            </a:r>
            <a:r>
              <a:rPr lang="en-US" altLang="ko-KR" sz="1600" dirty="0" err="1">
                <a:solidFill>
                  <a:srgbClr val="919191"/>
                </a:solidFill>
                <a:ea typeface="굴림" pitchFamily="50" charset="-127"/>
              </a:rPr>
              <a:t>serverAddr</a:t>
            </a: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, </a:t>
            </a:r>
            <a:r>
              <a:rPr lang="en-US" altLang="ko-KR" sz="1600" dirty="0" err="1">
                <a:solidFill>
                  <a:srgbClr val="919191"/>
                </a:solidFill>
                <a:ea typeface="굴림" pitchFamily="50" charset="-127"/>
              </a:rPr>
              <a:t>sizeof</a:t>
            </a: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( </a:t>
            </a:r>
            <a:r>
              <a:rPr lang="en-US" altLang="ko-KR" sz="1600" dirty="0" err="1">
                <a:solidFill>
                  <a:srgbClr val="919191"/>
                </a:solidFill>
                <a:ea typeface="굴림" pitchFamily="50" charset="-127"/>
              </a:rPr>
              <a:t>serverAddr</a:t>
            </a:r>
            <a:r>
              <a:rPr lang="en-US" altLang="ko-KR" sz="1600" dirty="0">
                <a:solidFill>
                  <a:srgbClr val="919191"/>
                </a:solidFill>
                <a:ea typeface="굴림" pitchFamily="50" charset="-127"/>
              </a:rPr>
              <a:t> ))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ko-KR" sz="1600" dirty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ea typeface="굴림" pitchFamily="50" charset="-127"/>
              </a:rPr>
              <a:t>Modify udpserver.cpp to receive messages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ea typeface="굴림" pitchFamily="50" charset="-127"/>
              </a:rPr>
              <a:t>Refer udpclient.cpp 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ko-KR" sz="24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400" dirty="0">
                <a:ea typeface="굴림" pitchFamily="50" charset="-127"/>
              </a:rPr>
              <a:t>Compile and run in console mode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ea typeface="굴림" pitchFamily="50" charset="-127"/>
              </a:rPr>
              <a:t>Property -&gt; linker -&gt; system -&gt; /SUBSYSTEM:CONSOLE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ea typeface="굴림" pitchFamily="50" charset="-127"/>
              </a:rPr>
              <a:t>Add socket library, </a:t>
            </a:r>
            <a:r>
              <a:rPr lang="en-US" altLang="ko-KR" sz="2000" dirty="0">
                <a:solidFill>
                  <a:srgbClr val="FF0000"/>
                </a:solidFill>
                <a:ea typeface="굴림" pitchFamily="50" charset="-127"/>
              </a:rPr>
              <a:t>ws2_32.lib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>
                <a:ea typeface="굴림" pitchFamily="50" charset="-127"/>
              </a:rPr>
              <a:t>Property -&gt; linker -&gt;input -&gt; additional dependency </a:t>
            </a:r>
            <a:endParaRPr lang="en-US" altLang="ko-KR" sz="1600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1600" dirty="0" smtClean="0">
                <a:ea typeface="굴림" pitchFamily="50" charset="-127"/>
              </a:rPr>
              <a:t>SDL  check -&gt; No</a:t>
            </a:r>
            <a:endParaRPr lang="en-US" altLang="ko-KR" sz="1600" dirty="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en-US" altLang="ko-KR" sz="2000" dirty="0">
                <a:ea typeface="굴림" pitchFamily="50" charset="-127"/>
              </a:rPr>
              <a:t>Search using Google or MSDN for each function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1400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Functions needed:</a:t>
            </a:r>
          </a:p>
        </p:txBody>
      </p:sp>
      <p:sp>
        <p:nvSpPr>
          <p:cNvPr id="92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Specify local and remote communication endpoints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Initiate a connection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Wait for incoming connection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Send and receive data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Terminate a connection gracefully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Error handling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Berkeley Sockets</a:t>
            </a:r>
          </a:p>
        </p:txBody>
      </p:sp>
      <p:sp>
        <p:nvSpPr>
          <p:cNvPr id="1024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Generic:</a:t>
            </a:r>
          </a:p>
          <a:p>
            <a:pPr lvl="1">
              <a:defRPr/>
            </a:pPr>
            <a:r>
              <a:rPr lang="en-US" altLang="ko-KR" dirty="0">
                <a:ea typeface="굴림" pitchFamily="50" charset="-127"/>
              </a:rPr>
              <a:t>support for multiple protocol families.</a:t>
            </a:r>
          </a:p>
          <a:p>
            <a:pPr lvl="1">
              <a:defRPr/>
            </a:pPr>
            <a:r>
              <a:rPr lang="en-US" altLang="ko-KR" dirty="0">
                <a:ea typeface="굴림" pitchFamily="50" charset="-127"/>
              </a:rPr>
              <a:t>address representation independence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Uses existing I/O programming interface as much as possible.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Socket</a:t>
            </a:r>
          </a:p>
        </p:txBody>
      </p:sp>
      <p:sp>
        <p:nvSpPr>
          <p:cNvPr id="1126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A socket  is an abstract representation of a communication endpoint.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Sockets  work with Unix I/O services just like files, pipes &amp; FIFOs.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Sockets (obviously) have special needs: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establishing a connection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>
                <a:ea typeface="굴림" pitchFamily="50" charset="-127"/>
              </a:rPr>
              <a:t>specifying communication endpoint addresses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1433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Creating a Socket</a:t>
            </a:r>
          </a:p>
        </p:txBody>
      </p:sp>
      <p:sp>
        <p:nvSpPr>
          <p:cNvPr id="1433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53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socket(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family,int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Courier New" pitchFamily="49" charset="0"/>
                <a:ea typeface="굴림" pitchFamily="50" charset="-127"/>
              </a:rPr>
              <a:t>type,int</a:t>
            </a:r>
            <a:r>
              <a:rPr lang="en-US" altLang="ko-KR" sz="2400" b="1" dirty="0">
                <a:latin typeface="Courier New" pitchFamily="49" charset="0"/>
                <a:ea typeface="굴림" pitchFamily="50" charset="-127"/>
              </a:rPr>
              <a:t> proto);</a:t>
            </a:r>
          </a:p>
          <a:p>
            <a:pPr>
              <a:buFontTx/>
              <a:buNone/>
              <a:defRPr/>
            </a:pPr>
            <a:endParaRPr lang="en-US" altLang="ko-KR" sz="2400" b="1" dirty="0">
              <a:latin typeface="Courier New" pitchFamily="49" charset="0"/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family</a:t>
            </a:r>
            <a:r>
              <a:rPr lang="en-US" altLang="ko-KR" dirty="0">
                <a:ea typeface="굴림" pitchFamily="50" charset="-127"/>
              </a:rPr>
              <a:t> specifies the protocol family (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PF_INET</a:t>
            </a:r>
            <a:r>
              <a:rPr lang="en-US" altLang="ko-KR" dirty="0">
                <a:ea typeface="굴림" pitchFamily="50" charset="-127"/>
              </a:rPr>
              <a:t> for IPv4).</a:t>
            </a:r>
          </a:p>
          <a:p>
            <a:pPr>
              <a:defRPr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type</a:t>
            </a:r>
            <a:r>
              <a:rPr lang="en-US" altLang="ko-KR" dirty="0">
                <a:ea typeface="굴림" pitchFamily="50" charset="-127"/>
              </a:rPr>
              <a:t> specifies the type of service (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SOCK_STREAM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b="1" dirty="0">
                <a:latin typeface="Courier New" pitchFamily="49" charset="0"/>
                <a:ea typeface="굴림" pitchFamily="50" charset="-127"/>
              </a:rPr>
              <a:t>SOCK_DGRAM</a:t>
            </a:r>
            <a:r>
              <a:rPr lang="en-US" altLang="ko-KR" dirty="0">
                <a:ea typeface="굴림" pitchFamily="50" charset="-127"/>
              </a:rPr>
              <a:t>).</a:t>
            </a:r>
          </a:p>
          <a:p>
            <a:pPr>
              <a:defRPr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protocol</a:t>
            </a:r>
            <a:r>
              <a:rPr lang="en-US" altLang="ko-KR" dirty="0">
                <a:ea typeface="굴림" pitchFamily="50" charset="-127"/>
              </a:rPr>
              <a:t> specifies the specific protocol (usually 0, which means </a:t>
            </a:r>
            <a:r>
              <a:rPr lang="en-US" altLang="ko-KR" i="1" dirty="0">
                <a:ea typeface="굴림" pitchFamily="50" charset="-127"/>
              </a:rPr>
              <a:t>the default,</a:t>
            </a:r>
          </a:p>
          <a:p>
            <a:pPr>
              <a:buFontTx/>
              <a:buNone/>
              <a:defRPr/>
            </a:pPr>
            <a:r>
              <a:rPr lang="en-US" altLang="ko-KR" dirty="0">
                <a:ea typeface="굴림" pitchFamily="50" charset="-127"/>
              </a:rPr>
              <a:t>	IPPROTO_TCP, IPPROTO_UDP).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Netprog:  Sockets API</a:t>
            </a:r>
          </a:p>
        </p:txBody>
      </p:sp>
      <p:sp>
        <p:nvSpPr>
          <p:cNvPr id="153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socket()</a:t>
            </a:r>
          </a:p>
        </p:txBody>
      </p:sp>
      <p:sp>
        <p:nvSpPr>
          <p:cNvPr id="1536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The </a:t>
            </a:r>
            <a:r>
              <a:rPr lang="en-US" altLang="ko-KR" b="1">
                <a:latin typeface="Courier New" pitchFamily="49" charset="0"/>
                <a:ea typeface="굴림" pitchFamily="50" charset="-127"/>
              </a:rPr>
              <a:t>socket()</a:t>
            </a:r>
            <a:r>
              <a:rPr lang="en-US" altLang="ko-KR">
                <a:ea typeface="굴림" pitchFamily="50" charset="-127"/>
              </a:rPr>
              <a:t> system call returns a socket descriptor (small integer) or  -1 on error.</a:t>
            </a:r>
          </a:p>
          <a:p>
            <a:pPr>
              <a:buFontTx/>
              <a:buNone/>
              <a:defRPr/>
            </a:pPr>
            <a:endParaRPr lang="en-US" altLang="ko-KR">
              <a:ea typeface="굴림" pitchFamily="50" charset="-127"/>
            </a:endParaRPr>
          </a:p>
          <a:p>
            <a:pPr>
              <a:defRPr/>
            </a:pPr>
            <a:r>
              <a:rPr lang="en-US" altLang="ko-KR" b="1">
                <a:latin typeface="Courier New" pitchFamily="49" charset="0"/>
                <a:ea typeface="굴림" pitchFamily="50" charset="-127"/>
              </a:rPr>
              <a:t>socket()</a:t>
            </a:r>
            <a:r>
              <a:rPr lang="en-US" altLang="ko-KR">
                <a:ea typeface="굴림" pitchFamily="50" charset="-127"/>
              </a:rPr>
              <a:t> allocates resources needed for a communication endpoint - but it does not deal with endpoint addressing.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ubbles.ppt - Bubbles">
  <a:themeElements>
    <a:clrScheme name="">
      <a:dk1>
        <a:srgbClr val="3365FB"/>
      </a:dk1>
      <a:lt1>
        <a:srgbClr val="FFFFFF"/>
      </a:lt1>
      <a:dk2>
        <a:srgbClr val="618FFD"/>
      </a:dk2>
      <a:lt2>
        <a:srgbClr val="FAFD00"/>
      </a:lt2>
      <a:accent1>
        <a:srgbClr val="00B7A5"/>
      </a:accent1>
      <a:accent2>
        <a:srgbClr val="EAEC5E"/>
      </a:accent2>
      <a:accent3>
        <a:srgbClr val="B7C6FE"/>
      </a:accent3>
      <a:accent4>
        <a:srgbClr val="DADADA"/>
      </a:accent4>
      <a:accent5>
        <a:srgbClr val="AAD8CF"/>
      </a:accent5>
      <a:accent6>
        <a:srgbClr val="D4D654"/>
      </a:accent6>
      <a:hlink>
        <a:srgbClr val="F95AB7"/>
      </a:hlink>
      <a:folHlink>
        <a:srgbClr val="A2C1FE"/>
      </a:folHlink>
    </a:clrScheme>
    <a:fontScheme name="bubbles.ppt - Bubb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bbles.ppt - Bubb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bbles.ppt - Bubbl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Office:Microsoft PowerPoint 4:Templates:On Screen &amp; 35mm Slides:bubbles.ppt - Bubbles</Template>
  <TotalTime>1097</TotalTime>
  <Pages>29</Pages>
  <Words>1635</Words>
  <Application>Microsoft Office PowerPoint</Application>
  <PresentationFormat>화면 슬라이드 쇼(4:3)</PresentationFormat>
  <Paragraphs>394</Paragraphs>
  <Slides>46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굴림</vt:lpstr>
      <vt:lpstr>맑은 고딕</vt:lpstr>
      <vt:lpstr>Arial</vt:lpstr>
      <vt:lpstr>Courier New</vt:lpstr>
      <vt:lpstr>Helvetica</vt:lpstr>
      <vt:lpstr>Wingdings</vt:lpstr>
      <vt:lpstr>bubbles.ppt - Bubbles</vt:lpstr>
      <vt:lpstr>Microsoft ClipArt Gallery</vt:lpstr>
      <vt:lpstr>Clip</vt:lpstr>
      <vt:lpstr>Sockets Programming</vt:lpstr>
      <vt:lpstr>Network Application Programming Interface (API)</vt:lpstr>
      <vt:lpstr>Network API wish list</vt:lpstr>
      <vt:lpstr>TCP/IP</vt:lpstr>
      <vt:lpstr>Functions needed:</vt:lpstr>
      <vt:lpstr>Berkeley Sockets</vt:lpstr>
      <vt:lpstr>Socket</vt:lpstr>
      <vt:lpstr>Creating a Socket</vt:lpstr>
      <vt:lpstr>socket()</vt:lpstr>
      <vt:lpstr>struct sockaddr_in (IPv4)</vt:lpstr>
      <vt:lpstr>Network Byte Order (Big)</vt:lpstr>
      <vt:lpstr>Network Byte Order (Big)</vt:lpstr>
      <vt:lpstr>Network Byte Order Functions</vt:lpstr>
      <vt:lpstr>Assigning an address to a socket</vt:lpstr>
      <vt:lpstr>bind()</vt:lpstr>
      <vt:lpstr>bind() Example</vt:lpstr>
      <vt:lpstr>Port - who cares ?</vt:lpstr>
      <vt:lpstr>IPv4 Address Conversion</vt:lpstr>
      <vt:lpstr>bind() Example</vt:lpstr>
      <vt:lpstr>Other socket system calls</vt:lpstr>
      <vt:lpstr>TCP Programming</vt:lpstr>
      <vt:lpstr>TCP Sockets Programming</vt:lpstr>
      <vt:lpstr>Creating a TCP socket</vt:lpstr>
      <vt:lpstr>Binding to well known address</vt:lpstr>
      <vt:lpstr>Establishing a passive mode TCP socket</vt:lpstr>
      <vt:lpstr>listen()</vt:lpstr>
      <vt:lpstr>Accepting an incoming connection.</vt:lpstr>
      <vt:lpstr>accept()</vt:lpstr>
      <vt:lpstr>accept() return value</vt:lpstr>
      <vt:lpstr>Terminating a TCP connection</vt:lpstr>
      <vt:lpstr>Client Code</vt:lpstr>
      <vt:lpstr>connect()</vt:lpstr>
      <vt:lpstr>Reading from a TCP socket</vt:lpstr>
      <vt:lpstr>Writing to a TCP socket</vt:lpstr>
      <vt:lpstr>Exercise</vt:lpstr>
      <vt:lpstr>UDP Programming</vt:lpstr>
      <vt:lpstr>UDP Sockets Programming</vt:lpstr>
      <vt:lpstr>Creating a UDP socket</vt:lpstr>
      <vt:lpstr>Binding to well known address (typically done by server only)</vt:lpstr>
      <vt:lpstr>Sending UDP Datagrams</vt:lpstr>
      <vt:lpstr>More sendto()</vt:lpstr>
      <vt:lpstr>Receiving UDP Datagrams</vt:lpstr>
      <vt:lpstr>Typical UDP Server code</vt:lpstr>
      <vt:lpstr>Typical UDP client code</vt:lpstr>
      <vt:lpstr>UDP Echo Server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Programming</dc:title>
  <dc:subject/>
  <dc:creator>Dave Hollinger</dc:creator>
  <cp:keywords/>
  <dc:description/>
  <cp:lastModifiedBy>김 태용</cp:lastModifiedBy>
  <cp:revision>66</cp:revision>
  <cp:lastPrinted>1601-01-01T00:00:00Z</cp:lastPrinted>
  <dcterms:created xsi:type="dcterms:W3CDTF">1996-03-09T08:49:10Z</dcterms:created>
  <dcterms:modified xsi:type="dcterms:W3CDTF">2020-03-17T02:02:40Z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hollingd@cs.rpi.edu</vt:lpwstr>
  </property>
  <property fmtid="{D5CDD505-2E9C-101B-9397-08002B2CF9AE}" pid="8" name="HomePage">
    <vt:lpwstr>www.cs.rpi.edu/~hollingd</vt:lpwstr>
  </property>
  <property fmtid="{D5CDD505-2E9C-101B-9397-08002B2CF9AE}" pid="9" name="Other">
    <vt:lpwstr>Network Programming Spring 98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C:\dave\Netprog\ppt\HTML</vt:lpwstr>
  </property>
</Properties>
</file>