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sldIdLst>
    <p:sldId id="289" r:id="rId2"/>
    <p:sldId id="290" r:id="rId3"/>
    <p:sldId id="292" r:id="rId4"/>
    <p:sldId id="294" r:id="rId5"/>
    <p:sldId id="293" r:id="rId6"/>
    <p:sldId id="295" r:id="rId7"/>
    <p:sldId id="296" r:id="rId8"/>
    <p:sldId id="297" r:id="rId9"/>
    <p:sldId id="299" r:id="rId10"/>
    <p:sldId id="300" r:id="rId11"/>
    <p:sldId id="315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2" r:id="rId21"/>
    <p:sldId id="313" r:id="rId22"/>
    <p:sldId id="31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108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D3B076F-CB23-48CA-A0D7-62FC12FB1B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765CBA3C-8C40-4E98-84AF-1DFC439AC6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="" xmlns:a16="http://schemas.microsoft.com/office/drawing/2014/main" id="{A0BAAE91-BE4D-456D-84DF-446685C398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="" xmlns:a16="http://schemas.microsoft.com/office/drawing/2014/main" id="{258A5B27-B194-4326-BDE2-9135F93C8A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5" name="Rectangle 7">
            <a:extLst>
              <a:ext uri="{FF2B5EF4-FFF2-40B4-BE49-F238E27FC236}">
                <a16:creationId xmlns="" xmlns:a16="http://schemas.microsoft.com/office/drawing/2014/main" id="{275A3F58-BF9E-4D92-948C-95D6E0844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C88014E-9BCA-4A7F-9023-DFF790805F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54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669DB0C-73A7-4D66-AABB-2874D41C5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C1A7355-C780-43A1-9145-BD4AD5FC9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A116DE-B8E8-483A-A2AB-002330355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FD90ED3-BB0E-46A0-9109-94195623E9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7079C-6574-49DC-88CB-36FDE41653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D7CF3-6985-42DD-BA61-47D332083D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DCC71-A76F-4CB7-B302-E480CB25D5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6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540B1-C204-483B-BBFD-3693477C82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C00F-0FB7-4184-8E6E-B969C98506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51F19-AE0A-4BF7-90C8-0E6A71EB78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F0461-B526-4BED-B13B-AF33FEDF53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4E3F4-76E2-4D74-9BB7-BCD657F9B7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5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7F675-9202-4383-866C-DE21C696DC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B311E-3941-41B0-842B-0E223740C8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="" xmlns:a16="http://schemas.microsoft.com/office/drawing/2014/main" id="{B019284E-A84B-4E4E-9B37-E7BE986C71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="" xmlns:a16="http://schemas.microsoft.com/office/drawing/2014/main" id="{0C3417CC-B809-4EFA-83AC-D8CA4C5D53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8070" name="Rectangle 6">
            <a:extLst>
              <a:ext uri="{FF2B5EF4-FFF2-40B4-BE49-F238E27FC236}">
                <a16:creationId xmlns="" xmlns:a16="http://schemas.microsoft.com/office/drawing/2014/main" id="{2FC10A4D-1351-46F2-93FD-C3AC146BFD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1481ABA-E825-4006-AC5C-E2B8383507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William Stallings</a:t>
            </a:r>
            <a:br>
              <a:rPr lang="en-US" altLang="ko-KR" smtClean="0">
                <a:ea typeface="굴림" panose="020B0600000101010101" pitchFamily="50" charset="-127"/>
              </a:rPr>
            </a:br>
            <a:r>
              <a:rPr lang="en-US" altLang="ko-KR" smtClean="0">
                <a:ea typeface="굴림" panose="020B0600000101010101" pitchFamily="50" charset="-127"/>
              </a:rPr>
              <a:t>Data and Computer Communications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Chapter 7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Data Link Control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>
            <a:fillRect/>
          </a:stretch>
        </p:blipFill>
        <p:spPr bwMode="auto">
          <a:xfrm>
            <a:off x="4532313" y="3573463"/>
            <a:ext cx="4360862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Cyclic Redundancy Check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For a block of </a:t>
            </a:r>
            <a:r>
              <a:rPr lang="en-US" altLang="ko-KR" i="1" smtClean="0">
                <a:ea typeface="굴림" panose="020B0600000101010101" pitchFamily="50" charset="-127"/>
              </a:rPr>
              <a:t>k</a:t>
            </a:r>
            <a:r>
              <a:rPr lang="en-US" altLang="ko-KR" smtClean="0">
                <a:ea typeface="굴림" panose="020B0600000101010101" pitchFamily="50" charset="-127"/>
              </a:rPr>
              <a:t> bits transmitter generates </a:t>
            </a:r>
            <a:r>
              <a:rPr lang="en-US" altLang="ko-KR" i="1" smtClean="0">
                <a:ea typeface="굴림" panose="020B0600000101010101" pitchFamily="50" charset="-127"/>
              </a:rPr>
              <a:t>n</a:t>
            </a:r>
            <a:r>
              <a:rPr lang="en-US" altLang="ko-KR" smtClean="0">
                <a:ea typeface="굴림" panose="020B0600000101010101" pitchFamily="50" charset="-127"/>
              </a:rPr>
              <a:t> bit sequence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Transmit </a:t>
            </a:r>
            <a:r>
              <a:rPr lang="en-US" altLang="ko-KR" i="1" smtClean="0">
                <a:ea typeface="굴림" panose="020B0600000101010101" pitchFamily="50" charset="-127"/>
              </a:rPr>
              <a:t>k+n</a:t>
            </a:r>
            <a:r>
              <a:rPr lang="en-US" altLang="ko-KR" smtClean="0">
                <a:ea typeface="굴림" panose="020B0600000101010101" pitchFamily="50" charset="-127"/>
              </a:rPr>
              <a:t> bits which is exactly divisible by some number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Receive divides frame by that number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If no remainder, assume no error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For math, see Stallings chapter 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Cyclic Redundancy Check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3251200" cy="4686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For a block of </a:t>
            </a:r>
            <a:r>
              <a:rPr lang="en-US" altLang="ko-KR" i="1" smtClean="0">
                <a:ea typeface="굴림" panose="020B0600000101010101" pitchFamily="50" charset="-127"/>
              </a:rPr>
              <a:t>k</a:t>
            </a:r>
            <a:r>
              <a:rPr lang="en-US" altLang="ko-KR" smtClean="0">
                <a:ea typeface="굴림" panose="020B0600000101010101" pitchFamily="50" charset="-127"/>
              </a:rPr>
              <a:t> bits transmitter generates </a:t>
            </a:r>
            <a:r>
              <a:rPr lang="en-US" altLang="ko-KR" i="1" smtClean="0">
                <a:ea typeface="굴림" panose="020B0600000101010101" pitchFamily="50" charset="-127"/>
              </a:rPr>
              <a:t>n</a:t>
            </a:r>
            <a:r>
              <a:rPr lang="en-US" altLang="ko-KR" smtClean="0">
                <a:ea typeface="굴림" panose="020B0600000101010101" pitchFamily="50" charset="-127"/>
              </a:rPr>
              <a:t> bit sequence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Transmit </a:t>
            </a:r>
            <a:r>
              <a:rPr lang="en-US" altLang="ko-KR" i="1" smtClean="0">
                <a:ea typeface="굴림" panose="020B0600000101010101" pitchFamily="50" charset="-127"/>
              </a:rPr>
              <a:t>k+n</a:t>
            </a:r>
            <a:r>
              <a:rPr lang="en-US" altLang="ko-KR" smtClean="0">
                <a:ea typeface="굴림" panose="020B0600000101010101" pitchFamily="50" charset="-127"/>
              </a:rPr>
              <a:t> bits which is exactly divisible by some number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06363"/>
            <a:ext cx="5256212" cy="66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Error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Detection and correction of errors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Lost frames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Damaged frames</a:t>
            </a: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mtClean="0">
                <a:ea typeface="굴림" panose="020B0600000101010101" pitchFamily="50" charset="-127"/>
              </a:rPr>
              <a:t>Automatic repeat request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Error detection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Positive acknowledgment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Retransmission after timeout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Negative acknowledgement and retransmission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Automatic Repeat Request (ARQ)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Stop and wait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Go back 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Selective reject (selective retransmission)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Stop and Wait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Source transmits single frame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Wait for ACK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If received frame damaged, discard it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has timeout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If no ACK within timeout, retransmit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If ACK damaged,transmitter will not recognize it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will retransmit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Receive gets two copies of frame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Use ACK0 and ACK1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Stop and Wait - Pros and Cons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Simple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Inefficient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5208588" y="0"/>
            <a:ext cx="34782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Go Back N 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Based on sliding window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If no error, ACK as usual with next frame expected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Use window to control number of outstanding frames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If error, reply with rejection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Discard that frame and all future frames until error frame received correctly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Transmitter must go back and retransmit that frame and all subsequent frames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Go Back N - Damaged Frame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Receiver detects error in frame 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Receiver sends rejection-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gets rejection-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retransmits frame 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  <a:r>
              <a:rPr lang="en-US" altLang="ko-KR" smtClean="0">
                <a:ea typeface="굴림" panose="020B0600000101010101" pitchFamily="50" charset="-127"/>
              </a:rPr>
              <a:t> and all subsequent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Go Back N - Lost Frame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Frame 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  <a:r>
              <a:rPr lang="en-US" altLang="ko-KR" smtClean="0">
                <a:ea typeface="굴림" panose="020B0600000101010101" pitchFamily="50" charset="-127"/>
              </a:rPr>
              <a:t>  lost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sends </a:t>
            </a:r>
            <a:r>
              <a:rPr lang="en-US" altLang="ko-KR" i="1" smtClean="0">
                <a:ea typeface="굴림" panose="020B0600000101010101" pitchFamily="50" charset="-127"/>
              </a:rPr>
              <a:t>i+1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Receiver gets frame </a:t>
            </a:r>
            <a:r>
              <a:rPr lang="en-US" altLang="ko-KR" i="1" smtClean="0">
                <a:ea typeface="굴림" panose="020B0600000101010101" pitchFamily="50" charset="-127"/>
              </a:rPr>
              <a:t>i+1</a:t>
            </a:r>
            <a:r>
              <a:rPr lang="en-US" altLang="ko-KR" smtClean="0">
                <a:ea typeface="굴림" panose="020B0600000101010101" pitchFamily="50" charset="-127"/>
              </a:rPr>
              <a:t> out of sequence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Receiver send reject 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goes back to frame 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  <a:r>
              <a:rPr lang="en-US" altLang="ko-KR" smtClean="0">
                <a:ea typeface="굴림" panose="020B0600000101010101" pitchFamily="50" charset="-127"/>
              </a:rPr>
              <a:t> and retransmits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Go Back N - Lost Frame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Frame </a:t>
            </a:r>
            <a:r>
              <a:rPr kumimoji="0" lang="en-US" altLang="ko-KR" i="1" smtClean="0">
                <a:ea typeface="굴림" panose="020B0600000101010101" pitchFamily="50" charset="-127"/>
              </a:rPr>
              <a:t>i</a:t>
            </a:r>
            <a:r>
              <a:rPr kumimoji="0" lang="en-US" altLang="ko-KR" smtClean="0">
                <a:ea typeface="굴림" panose="020B0600000101010101" pitchFamily="50" charset="-127"/>
              </a:rPr>
              <a:t>  lost and no additional frame sent</a:t>
            </a:r>
          </a:p>
          <a:p>
            <a:pPr lvl="1"/>
            <a:r>
              <a:rPr kumimoji="0" lang="en-US" altLang="ko-KR" smtClean="0">
                <a:ea typeface="굴림" panose="020B0600000101010101" pitchFamily="50" charset="-127"/>
              </a:rPr>
              <a:t>Receiver gets nothing and returns neither acknowledgement nor rejection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times out and sends acknowledgement frame with P bit set to 1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Receiver interprets this as command which it acknowledges with the number of the next frame it expects (frame </a:t>
            </a:r>
            <a:r>
              <a:rPr lang="en-US" altLang="ko-KR" i="1" smtClean="0">
                <a:ea typeface="굴림" panose="020B0600000101010101" pitchFamily="50" charset="-127"/>
              </a:rPr>
              <a:t>i 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Transmitter then retransmits frame </a:t>
            </a:r>
            <a:r>
              <a:rPr lang="en-US" altLang="ko-KR" i="1" smtClean="0">
                <a:ea typeface="굴림" panose="020B0600000101010101" pitchFamily="50" charset="-127"/>
              </a:rPr>
              <a:t>i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Flow Control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Ensuring the sending entity does not overwhelm the receiving entity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Preventing buffer </a:t>
            </a:r>
            <a:r>
              <a:rPr lang="en-US" altLang="ko-KR" dirty="0" smtClean="0">
                <a:ea typeface="굴림" panose="020B0600000101010101" pitchFamily="50" charset="-127"/>
              </a:rPr>
              <a:t>overflow</a:t>
            </a:r>
          </a:p>
          <a:p>
            <a:pPr lvl="1"/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Transmission time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Time taken to emit all bits into medium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Propagation time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Time for a bit to traverse the link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2"/>
          <a:stretch>
            <a:fillRect/>
          </a:stretch>
        </p:blipFill>
        <p:spPr bwMode="auto">
          <a:xfrm>
            <a:off x="5795963" y="4508500"/>
            <a:ext cx="316547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Go Back N - </a:t>
            </a:r>
            <a:br>
              <a:rPr lang="en-US" altLang="ko-KR" smtClean="0">
                <a:ea typeface="굴림" panose="020B0600000101010101" pitchFamily="50" charset="-127"/>
              </a:rPr>
            </a:br>
            <a:r>
              <a:rPr lang="en-US" altLang="ko-KR" smtClean="0">
                <a:ea typeface="굴림" panose="020B0600000101010101" pitchFamily="50" charset="-127"/>
              </a:rPr>
              <a:t>Diagram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9550"/>
          <a:stretch>
            <a:fillRect/>
          </a:stretch>
        </p:blipFill>
        <p:spPr bwMode="auto">
          <a:xfrm>
            <a:off x="5665788" y="0"/>
            <a:ext cx="29448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>
            <a:fillRect/>
          </a:stretch>
        </p:blipFill>
        <p:spPr bwMode="auto">
          <a:xfrm>
            <a:off x="395288" y="2349500"/>
            <a:ext cx="49879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Selective Reject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Also called selective retransmission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Only rejected frames are retransmitted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Subsequent frames are accepted by the receiver and buffered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Minimizes retransmission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Receiver must maintain large enough buffer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More complex mechanism in transmitter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Selective Reject -</a:t>
            </a:r>
            <a:br>
              <a:rPr lang="en-US" altLang="ko-KR" smtClean="0">
                <a:ea typeface="굴림" panose="020B0600000101010101" pitchFamily="50" charset="-127"/>
              </a:rPr>
            </a:br>
            <a:r>
              <a:rPr lang="en-US" altLang="ko-KR" smtClean="0">
                <a:ea typeface="굴림" panose="020B0600000101010101" pitchFamily="50" charset="-127"/>
              </a:rPr>
              <a:t>Diagram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9550"/>
          <a:stretch>
            <a:fillRect/>
          </a:stretch>
        </p:blipFill>
        <p:spPr bwMode="auto">
          <a:xfrm>
            <a:off x="5667375" y="0"/>
            <a:ext cx="2943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Stop and Wait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Source transmits frame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Destination receives frame and replies with acknowledgement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Source waits for ACK before sending next frame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Destination can stop flow by not send ACK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Works well for a few large frames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Stop and Wait Link Utilization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-93"/>
          <a:stretch>
            <a:fillRect/>
          </a:stretch>
        </p:blipFill>
        <p:spPr bwMode="auto">
          <a:xfrm>
            <a:off x="1114425" y="1676400"/>
            <a:ext cx="69151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Fragmentation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Large block of data may be split into small frames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Limited buffer size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Errors detected sooner (when whole frame received)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On error, retransmission of smaller frames is needed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Prevents one station occupying medium for long </a:t>
            </a:r>
            <a:r>
              <a:rPr lang="en-US" altLang="ko-KR" dirty="0" smtClean="0">
                <a:ea typeface="굴림" panose="020B0600000101010101" pitchFamily="50" charset="-127"/>
              </a:rPr>
              <a:t>periods</a:t>
            </a:r>
          </a:p>
          <a:p>
            <a:pPr lvl="1"/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Stop and wait becomes inadequate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Sliding Windows Flow Control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Allow multiple frames to be in transit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Receiver has buffer W long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Transmitter can send up to W frames without ACK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Each frame is numbered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ACK includes number of next frame expected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Sequence number bounded by size of field (k)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Frames are numbered modulo 2</a:t>
            </a:r>
            <a:r>
              <a:rPr lang="en-US" altLang="ko-KR" baseline="30000" smtClean="0">
                <a:ea typeface="굴림" panose="020B0600000101010101" pitchFamily="50" charset="-127"/>
              </a:rPr>
              <a:t>k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Sliding Window Diagram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>
            <a:fillRect/>
          </a:stretch>
        </p:blipFill>
        <p:spPr bwMode="auto">
          <a:xfrm>
            <a:off x="1066800" y="1714500"/>
            <a:ext cx="67818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Example Sliding Window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>
            <a:fillRect/>
          </a:stretch>
        </p:blipFill>
        <p:spPr bwMode="auto">
          <a:xfrm>
            <a:off x="1143000" y="1704975"/>
            <a:ext cx="70866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Error Detection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Additional bits added by transmitter for error detection code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Parity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Value of parity bit is such that character has even (even parity) or odd (odd parity) number of ones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Even number of bit errors goes undetected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llings data comms">
  <a:themeElements>
    <a:clrScheme name="stallings data comm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data comm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data comm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Designs\stallings data comms.pot</Template>
  <TotalTime>2661</TotalTime>
  <Words>617</Words>
  <Application>Microsoft Office PowerPoint</Application>
  <PresentationFormat>화면 슬라이드 쇼(4:3)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Monotype Sorts</vt:lpstr>
      <vt:lpstr>굴림</vt:lpstr>
      <vt:lpstr>맑은 고딕</vt:lpstr>
      <vt:lpstr>Arial</vt:lpstr>
      <vt:lpstr>Arial Black</vt:lpstr>
      <vt:lpstr>Tahoma</vt:lpstr>
      <vt:lpstr>Times New Roman</vt:lpstr>
      <vt:lpstr>stallings data comms</vt:lpstr>
      <vt:lpstr>William Stallings Data and Computer Communications</vt:lpstr>
      <vt:lpstr>Flow Control</vt:lpstr>
      <vt:lpstr>Stop and Wait</vt:lpstr>
      <vt:lpstr>Stop and Wait Link Utilization</vt:lpstr>
      <vt:lpstr>Fragmentation</vt:lpstr>
      <vt:lpstr>Sliding Windows Flow Control</vt:lpstr>
      <vt:lpstr>Sliding Window Diagram</vt:lpstr>
      <vt:lpstr>Example Sliding Window</vt:lpstr>
      <vt:lpstr>Error Detection</vt:lpstr>
      <vt:lpstr>Cyclic Redundancy Check</vt:lpstr>
      <vt:lpstr>Cyclic Redundancy Check</vt:lpstr>
      <vt:lpstr>Error Control</vt:lpstr>
      <vt:lpstr>Automatic Repeat Request (ARQ)</vt:lpstr>
      <vt:lpstr>Stop and Wait</vt:lpstr>
      <vt:lpstr>Stop and Wait - Pros and Cons</vt:lpstr>
      <vt:lpstr>Go Back N (1)</vt:lpstr>
      <vt:lpstr>Go Back N - Damaged Frame</vt:lpstr>
      <vt:lpstr>Go Back N - Lost Frame (1)</vt:lpstr>
      <vt:lpstr>Go Back N - Lost Frame (2)</vt:lpstr>
      <vt:lpstr>Go Back N -  Diagram</vt:lpstr>
      <vt:lpstr>Selective Reject</vt:lpstr>
      <vt:lpstr>Selective Reject - Diagram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 Data and Computer Communications</dc:title>
  <dc:creator>Adrian &amp; Wendy</dc:creator>
  <cp:lastModifiedBy>김 태용</cp:lastModifiedBy>
  <cp:revision>75</cp:revision>
  <dcterms:created xsi:type="dcterms:W3CDTF">1999-09-03T12:49:47Z</dcterms:created>
  <dcterms:modified xsi:type="dcterms:W3CDTF">2020-03-31T01:50:21Z</dcterms:modified>
</cp:coreProperties>
</file>