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notesViewPr>
    <p:cSldViewPr>
      <p:cViewPr varScale="1">
        <p:scale>
          <a:sx n="63" d="100"/>
          <a:sy n="63" d="100"/>
        </p:scale>
        <p:origin x="-16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="" xmlns:a16="http://schemas.microsoft.com/office/drawing/2014/main" id="{F3675156-0C2C-42E2-BCEB-CDA3ACD8E2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1027">
            <a:extLst>
              <a:ext uri="{FF2B5EF4-FFF2-40B4-BE49-F238E27FC236}">
                <a16:creationId xmlns="" xmlns:a16="http://schemas.microsoft.com/office/drawing/2014/main" id="{2C838A25-8CF3-4906-BAC2-503E6E7D5F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1029">
            <a:extLst>
              <a:ext uri="{FF2B5EF4-FFF2-40B4-BE49-F238E27FC236}">
                <a16:creationId xmlns="" xmlns:a16="http://schemas.microsoft.com/office/drawing/2014/main" id="{807F6098-2B94-4453-BB37-4CF96B9D40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486" name="Rectangle 1030">
            <a:extLst>
              <a:ext uri="{FF2B5EF4-FFF2-40B4-BE49-F238E27FC236}">
                <a16:creationId xmlns="" xmlns:a16="http://schemas.microsoft.com/office/drawing/2014/main" id="{5C8F21C9-A9EF-4289-8A25-38FC442669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1031">
            <a:extLst>
              <a:ext uri="{FF2B5EF4-FFF2-40B4-BE49-F238E27FC236}">
                <a16:creationId xmlns="" xmlns:a16="http://schemas.microsoft.com/office/drawing/2014/main" id="{7242F986-1CDA-4974-988A-786C16B41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B96FBBE-B6CD-4149-83D5-F289CDB84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0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4DE541-C7E4-4408-B62D-AF87DED80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DB5C6F-696C-42BD-950D-0C81085D3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62AE3CA-0B38-48EF-81CA-53580E71F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689F687B-4915-4B13-9710-7BC635218B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36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574D-81E9-4FCA-8F55-EA3884A49B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4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9B497-EE1B-4685-B0B1-6F442093FF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73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76200"/>
            <a:ext cx="820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178800" cy="2266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790950"/>
            <a:ext cx="8178800" cy="2266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BE9B4E8-54D5-481E-B21C-D43B1AFED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C444CC-F7DB-409B-879B-641676D16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53A4414-6C06-48ED-92E6-DDA90C9DA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2EF92-F231-4D2D-9074-CDCE1376E0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9B885-EFB0-461F-9EC2-28EDC48AC0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7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5ECAB-4525-4628-AB37-392C82379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5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CD5D-80D6-4C75-AFA5-5BB1C0C26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3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97898-75E8-4D1E-B186-EAFECCF61B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4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CC84-53BE-41E3-85E7-4CDA59A4B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49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E965F-63DE-46E5-9AA5-736F70FBBC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8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2880F-AB1A-453F-B252-75F85001AA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1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CB78-8C3E-40D2-892B-86B9053F50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3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79A6B563-0011-40C8-AFDE-E45FA98CE5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2969E031-FC7C-4E40-BF66-C607E38A74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689402FA-809A-4F5F-A025-1EEC4BF114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05511C4-6044-442C-9336-835829495B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William Stallings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Data and Computer Communications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Chapter 10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 Switching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Packet Size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"/>
          <a:stretch>
            <a:fillRect/>
          </a:stretch>
        </p:blipFill>
        <p:spPr bwMode="auto">
          <a:xfrm>
            <a:off x="3455988" y="0"/>
            <a:ext cx="5688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Circuit v Packet Switching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Performance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Propagation delay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Transmission time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Node delay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0"/>
          <a:stretch>
            <a:fillRect/>
          </a:stretch>
        </p:blipFill>
        <p:spPr bwMode="auto">
          <a:xfrm>
            <a:off x="3635375" y="2816225"/>
            <a:ext cx="5508625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Routing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Complex, crucial aspect of packet switched networks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Characteristics required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Correctness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Simplicity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Robustness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Stability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Fairness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Optimality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Efficiency</a:t>
            </a:r>
          </a:p>
          <a:p>
            <a:pPr lvl="1"/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Performance Criteria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Used for selection of route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Minimum hop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Least cost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Minimum delay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Maximum throughput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>
            <a:fillRect/>
          </a:stretch>
        </p:blipFill>
        <p:spPr bwMode="auto">
          <a:xfrm>
            <a:off x="4343400" y="3302000"/>
            <a:ext cx="48006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Decision Time and Place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Time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Packet or virtual circuit basis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Place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Distributed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Made by each node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Centralized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Source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>
            <a:fillRect/>
          </a:stretch>
        </p:blipFill>
        <p:spPr bwMode="auto">
          <a:xfrm>
            <a:off x="4343400" y="3302000"/>
            <a:ext cx="48006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Network Information Source and Update Timing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Routing decisions usually based on knowledge of network (not always)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Distributed routing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Nodes use local knowledge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May collect info from adjacent nodes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May collect info from all nodes on a potential route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Central routing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Collect info from all nodes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Update timing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When is network info held by nodes updated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Fixed - never updated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Adaptive - regular updates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Routing Strategies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Fixed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Flooding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Random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Adaptive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Fixed Routing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Single permanent route for each source to destination pair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Determine routes using a least cost algorithm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Route fixed, at least until a change in network topology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Fixed Routing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Tables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7"/>
          <a:stretch>
            <a:fillRect/>
          </a:stretch>
        </p:blipFill>
        <p:spPr bwMode="auto">
          <a:xfrm>
            <a:off x="3965575" y="0"/>
            <a:ext cx="51784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>
            <a:fillRect/>
          </a:stretch>
        </p:blipFill>
        <p:spPr bwMode="auto">
          <a:xfrm>
            <a:off x="0" y="4221088"/>
            <a:ext cx="3559046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Flooding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No network info required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 sent by node to every neighbor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Incoming packets retransmitted on every link except incoming link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Eventually a number of copies will arrive at destination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packet is uniquely numbered so duplicates can be discarded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Nodes can remember packets already forwarded to keep network load in bounds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Can include a hop count in packets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Circuit switching designed for voice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Resources dedicated to a particular call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Much of the time a data connection is idle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Data rate is fixed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Both ends must operate at the same rate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Flooding 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Example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0"/>
          <a:stretch>
            <a:fillRect/>
          </a:stretch>
        </p:blipFill>
        <p:spPr bwMode="auto">
          <a:xfrm>
            <a:off x="4341813" y="0"/>
            <a:ext cx="48021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Properties of Flooding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All possible routes are tried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Very robust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At least one packet will have taken minimum hop count route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Can be used to set up virtual circuit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All nodes are visited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Useful to distribute information (e.g. routing)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Random Routing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Node selects one outgoing path for retransmission of incoming packet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Selection can be random or round robin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Can select outgoing path based on probability calculation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 network info needed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Route is typically not least cost nor minimum hop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Adaptive Routing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Used by almost all packet switching networks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Routing decisions change as conditions on the network change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Failure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Congestion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Requires info about network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Decisions more complex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Tradeoff between quality of network info and overhead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Reacting too quickly can cause oscillation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Adaptive Routing - Advantages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Improved performance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Aid congestion control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Complex system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May not realize theoretical benefits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5"/>
          <a:stretch>
            <a:fillRect/>
          </a:stretch>
        </p:blipFill>
        <p:spPr bwMode="auto">
          <a:xfrm>
            <a:off x="3262313" y="3860800"/>
            <a:ext cx="5881687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558213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Adaptive Routing - Classification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Based on information sources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Local (isolated)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Route to outgoing link with shortest queue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Can include bias for each destination</a:t>
            </a:r>
          </a:p>
          <a:p>
            <a:pPr lvl="2"/>
            <a:r>
              <a:rPr lang="en-US" altLang="ko-KR" sz="1800" smtClean="0">
                <a:ea typeface="굴림" panose="020B0600000101010101" pitchFamily="50" charset="-127"/>
              </a:rPr>
              <a:t>Rarely used - do not make use of easily available info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Adjacent nodes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All nodes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>
            <a:fillRect/>
          </a:stretch>
        </p:blipFill>
        <p:spPr bwMode="auto">
          <a:xfrm>
            <a:off x="0" y="4724400"/>
            <a:ext cx="2879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ea typeface="굴림" panose="020B0600000101010101" pitchFamily="50" charset="-127"/>
              </a:rPr>
              <a:t>Quiz –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ea typeface="굴림" panose="020B0600000101010101" pitchFamily="50" charset="-127"/>
              </a:rPr>
              <a:t>Not This Week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5226050"/>
          </a:xfrm>
          <a:noFill/>
        </p:spPr>
        <p:txBody>
          <a:bodyPr lIns="92075" tIns="46038" rIns="92075" bIns="46038"/>
          <a:lstStyle/>
          <a:p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Quiz – make</a:t>
            </a:r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 client</a:t>
            </a:r>
          </a:p>
          <a:p>
            <a:pPr lvl="1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Connect to the server( daum.net, port=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ea typeface="굴림" panose="020B0600000101010101" pitchFamily="50" charset="-127"/>
              </a:rPr>
              <a:t>80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Send the message “Test.\n\n” and Print all messages</a:t>
            </a:r>
          </a:p>
          <a:p>
            <a:pPr lvl="1"/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Connected to server ...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Thread start...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SND 8&gt; Test.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Server Connection Closed !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RECV 124&gt; 127 bytes: &lt;!DOCTYPE HTML PUBLIC "-//IETF//DTD HTML 2.0//EN"&gt;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&lt;html&gt;&lt;head&gt;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&lt;title&gt;302 Found&lt;/title&gt;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&lt;/head&gt;&lt;body&gt;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&lt;h1&gt;Found&lt;/h1&gt;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&lt;p&gt;The do</a:t>
            </a:r>
            <a:r>
              <a:rPr lang="ko-KR" altLang="en-US" sz="1200" b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儆儆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?</a:t>
            </a:r>
            <a:r>
              <a:rPr lang="ko-KR" altLang="en-US" sz="1200" b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陷즶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?j3v|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RECV 124&gt; 99 bytes: </a:t>
            </a:r>
            <a:r>
              <a:rPr lang="en-US" altLang="ko-KR" sz="12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cument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has moved &lt;a </a:t>
            </a:r>
            <a:r>
              <a:rPr lang="en-US" altLang="ko-KR" sz="12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href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="http://status.daum.net/error/error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403.html"&gt;here&lt;/a&gt;.&lt;/p&gt;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&lt;/body&gt;&lt;/html&gt;</a:t>
            </a:r>
          </a:p>
          <a:p>
            <a:pPr lvl="1"/>
            <a:r>
              <a:rPr lang="en-US" altLang="ko-KR" sz="12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dy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&lt;h1&gt;Found&lt;/h1&gt;</a:t>
            </a:r>
          </a:p>
          <a:p>
            <a:pPr lvl="1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&lt;p&gt;The do</a:t>
            </a:r>
            <a:r>
              <a:rPr lang="ko-KR" altLang="en-US" sz="1200" b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儆儆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?</a:t>
            </a:r>
            <a:r>
              <a:rPr lang="ko-KR" altLang="en-US" sz="1200" b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陷즶</a:t>
            </a:r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?j3v|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Packet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Switching- Basic Operation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Data transmitted in small packets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Typically 1000 octets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Longer messages split into series of packets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Each packet contains a portion of user data plus some control info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Control info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Routing (addressing) info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are received, stored briefly (buffered) and pass on to the next node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Store and forward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Use of Packets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>
            <a:fillRect/>
          </a:stretch>
        </p:blipFill>
        <p:spPr bwMode="auto">
          <a:xfrm>
            <a:off x="457200" y="2147888"/>
            <a:ext cx="80772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Advantages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Line efficiency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Single node to node link can be shared by many packets over time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Packets queued and transmitted as fast as possible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 rate conversion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Each station connects to the local node at its own speed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Nodes buffer data if required to equalize rates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are accepted even when network is busy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Delivery may slow down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Priorities can be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Switching Technique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Station breaks long message into packets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sent one at a time to the network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handled in two ways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Datagram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Virtual circuit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Datagram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Each packet treated independently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can take any practical route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may arrive out of order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may go missing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Up to receiver to re-order packets and recover from missing packets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Virtual Circuit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Preplanned route established before any packets sent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Call request and call accept packets establish connection (handshake)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packet contains a virtual circuit identifier instead of destination address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 routing decisions required for each packet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Clear request to drop circuit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Not a dedicated path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Virtual Circuits v Datagram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Virtual circuits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Network can provide sequencing and error control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Packets are forwarded more quickly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No routing decisions to make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Less reliable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Loss of a node looses all circuits through that node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Datagram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No call setup phase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Better if few packets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More flexible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Routing can be used to avoid congested parts of the network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 data comms">
  <a:themeElements>
    <a:clrScheme name="stallings data comm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data comm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data comm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Designs\stallings data comms.pot</Template>
  <TotalTime>605</TotalTime>
  <Words>868</Words>
  <Application>Microsoft Office PowerPoint</Application>
  <PresentationFormat>화면 슬라이드 쇼(4:3)</PresentationFormat>
  <Paragraphs>179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Monotype Sorts</vt:lpstr>
      <vt:lpstr>굴림</vt:lpstr>
      <vt:lpstr>맑은 고딕</vt:lpstr>
      <vt:lpstr>바탕</vt:lpstr>
      <vt:lpstr>Arial</vt:lpstr>
      <vt:lpstr>Arial Black</vt:lpstr>
      <vt:lpstr>Tahoma</vt:lpstr>
      <vt:lpstr>Times New Roman</vt:lpstr>
      <vt:lpstr>stallings data comms</vt:lpstr>
      <vt:lpstr>William Stallings Data and Computer Communications</vt:lpstr>
      <vt:lpstr>Principles</vt:lpstr>
      <vt:lpstr>Packet Switching- Basic Operation</vt:lpstr>
      <vt:lpstr>Use of Packets</vt:lpstr>
      <vt:lpstr>Advantages</vt:lpstr>
      <vt:lpstr>Switching Technique</vt:lpstr>
      <vt:lpstr>Datagram</vt:lpstr>
      <vt:lpstr>Virtual Circuit</vt:lpstr>
      <vt:lpstr>Virtual Circuits v Datagram</vt:lpstr>
      <vt:lpstr>Packet Size</vt:lpstr>
      <vt:lpstr>Circuit v Packet Switching</vt:lpstr>
      <vt:lpstr>Routing</vt:lpstr>
      <vt:lpstr>Performance Criteria</vt:lpstr>
      <vt:lpstr>Decision Time and Place</vt:lpstr>
      <vt:lpstr>Network Information Source and Update Timing</vt:lpstr>
      <vt:lpstr>Routing Strategies</vt:lpstr>
      <vt:lpstr>Fixed Routing</vt:lpstr>
      <vt:lpstr>Fixed Routing Tables</vt:lpstr>
      <vt:lpstr>Flooding</vt:lpstr>
      <vt:lpstr>Flooding  Example</vt:lpstr>
      <vt:lpstr>Properties of Flooding</vt:lpstr>
      <vt:lpstr>Random Routing</vt:lpstr>
      <vt:lpstr>Adaptive Routing</vt:lpstr>
      <vt:lpstr>Adaptive Routing - Advantages</vt:lpstr>
      <vt:lpstr>Adaptive Routing - Classification</vt:lpstr>
      <vt:lpstr>Quiz – Not This Week</vt:lpstr>
    </vt:vector>
  </TitlesOfParts>
  <Company>NEWI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 Data and Computer Communications</dc:title>
  <dc:creator>Adrian J Pullin</dc:creator>
  <cp:lastModifiedBy>김 태용</cp:lastModifiedBy>
  <cp:revision>63</cp:revision>
  <dcterms:created xsi:type="dcterms:W3CDTF">1999-10-21T17:14:53Z</dcterms:created>
  <dcterms:modified xsi:type="dcterms:W3CDTF">2020-03-31T02:15:45Z</dcterms:modified>
</cp:coreProperties>
</file>