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8" r:id="rId2"/>
    <p:sldId id="309" r:id="rId3"/>
    <p:sldId id="357" r:id="rId4"/>
    <p:sldId id="358" r:id="rId5"/>
    <p:sldId id="359" r:id="rId6"/>
    <p:sldId id="360" r:id="rId7"/>
    <p:sldId id="373" r:id="rId8"/>
    <p:sldId id="376" r:id="rId9"/>
    <p:sldId id="377" r:id="rId10"/>
    <p:sldId id="379" r:id="rId11"/>
    <p:sldId id="382" r:id="rId12"/>
    <p:sldId id="383" r:id="rId13"/>
    <p:sldId id="384" r:id="rId14"/>
    <p:sldId id="385" r:id="rId15"/>
    <p:sldId id="386" r:id="rId16"/>
    <p:sldId id="399" r:id="rId17"/>
    <p:sldId id="400" r:id="rId18"/>
    <p:sldId id="401" r:id="rId19"/>
  </p:sldIdLst>
  <p:sldSz cx="9144000" cy="6858000" type="screen4x3"/>
  <p:notesSz cx="6858000" cy="91440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9E"/>
    <a:srgbClr val="000000"/>
    <a:srgbClr val="EF9100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 autoAdjust="0"/>
    <p:restoredTop sz="90929"/>
  </p:normalViewPr>
  <p:slideViewPr>
    <p:cSldViewPr>
      <p:cViewPr varScale="1">
        <p:scale>
          <a:sx n="137" d="100"/>
          <a:sy n="137" d="100"/>
        </p:scale>
        <p:origin x="12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89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682" tIns="45037" rIns="91682" bIns="45037" anchor="ctr">
            <a:spAutoFit/>
          </a:bodyPr>
          <a:lstStyle>
            <a:lvl1pPr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fld id="{97624F59-1818-45E0-85A1-80BDF2B7F271}" type="slidenum">
              <a:rPr kumimoji="0" lang="ko-KR" altLang="en-US" sz="1400"/>
              <a:pPr algn="r" latinLnBrk="0"/>
              <a:t>‹#›</a:t>
            </a:fld>
            <a:endParaRPr kumimoji="0"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4771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2375" cy="411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682" tIns="45037" rIns="91682" bIns="45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notes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3738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89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682" tIns="45037" rIns="91682" bIns="45037" anchor="ctr">
            <a:spAutoFit/>
          </a:bodyPr>
          <a:lstStyle>
            <a:lvl1pPr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71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latinLnBrk="0"/>
            <a:fld id="{9A51A01F-675B-483B-94CA-70594850E5E5}" type="slidenum">
              <a:rPr kumimoji="0" lang="ko-KR" altLang="en-US" sz="1400"/>
              <a:pPr algn="r" latinLnBrk="0"/>
              <a:t>‹#›</a:t>
            </a:fld>
            <a:endParaRPr kumimoji="0"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9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44577-CAC5-4B4C-BFF1-A57D9398C25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31F04-5169-4E05-9A5F-08667BC5B9B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2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6B517A-005F-4538-9DC7-66565C6CE4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1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FCAD-81F7-4B35-BDF2-50E73F9527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C62EF-60AD-42EA-B8EC-F713351FDF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6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07FA4-F38A-415A-9376-178410F468A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2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CF330-09EF-4F50-BCC3-DBD21435B2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4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5EF9D1-1827-45EB-B0B0-16CB8C5FB84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3C3AF-ED11-4F6F-ACA2-E734EB4CDF5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2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5BA8C-DF82-4593-93A4-071B79B5FB5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4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6C0063-9888-4E31-A9E9-91187E57AF1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66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525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 sz="14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Netprog: Advanced Sockets Programming</a:t>
            </a:r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400"/>
            </a:lvl1pPr>
          </a:lstStyle>
          <a:p>
            <a:fld id="{034EA3C2-2103-4347-B9CF-F4333A2E038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1400" smtClean="0"/>
              <a:t>Netprog: Advanced Sockets Programming</a:t>
            </a:r>
          </a:p>
        </p:txBody>
      </p:sp>
      <p:sp>
        <p:nvSpPr>
          <p:cNvPr id="102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AC86BFC-838C-4458-B6EE-1A3C283D2D2E}" type="slidenum">
              <a:rPr kumimoji="0" lang="ko-KR" altLang="en-US" sz="1400"/>
              <a:pPr/>
              <a:t>1</a:t>
            </a:fld>
            <a:endParaRPr kumimoji="0" lang="ko-KR" alt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Windows Sockets Programming</a:t>
            </a:r>
          </a:p>
        </p:txBody>
      </p:sp>
      <p:graphicFrame>
        <p:nvGraphicFramePr>
          <p:cNvPr id="102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9163" y="1981200"/>
          <a:ext cx="7310437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Microsoft ClipArt Gallery" r:id="rId3" imgW="3987720" imgH="3136680" progId="">
                  <p:embed/>
                </p:oleObj>
              </mc:Choice>
              <mc:Fallback>
                <p:oleObj name="Microsoft ClipArt Gallery" r:id="rId3" imgW="3987720" imgH="3136680" progId="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981200"/>
                        <a:ext cx="7310437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400" smtClean="0"/>
              <a:t>Netprog 2002   Multiplexing</a:t>
            </a:r>
          </a:p>
        </p:txBody>
      </p:sp>
      <p:sp>
        <p:nvSpPr>
          <p:cNvPr id="1126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E87FB1C-3EB1-4D73-B911-793C7F623D41}" type="slidenum">
              <a:rPr kumimoji="0" lang="en-US" altLang="ko-KR" sz="1400"/>
              <a:pPr/>
              <a:t>10</a:t>
            </a:fld>
            <a:endParaRPr kumimoji="0" lang="en-US" altLang="ko-KR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The problem with nonblocking I/O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Using blocking I/O allows the Operating System to put your process to sleep when nothing is happening (no input). 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Once input arrives, the OS will wake up your process and recv() (or whatever) will return.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With nonblocking I/O, the process will chew up all available processor time!!!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19AD1F6-67C1-4C4B-BDFD-20F107D987B0}" type="slidenum">
              <a:rPr kumimoji="0" lang="en-US" altLang="ko-KR" sz="1400"/>
              <a:pPr/>
              <a:t>11</a:t>
            </a:fld>
            <a:endParaRPr kumimoji="0" lang="en-US" altLang="ko-KR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Select()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The select() system call allows us to use blocking I/O on a </a:t>
            </a:r>
            <a:r>
              <a:rPr lang="en-US" altLang="ko-KR" i="1" dirty="0" smtClean="0">
                <a:ea typeface="굴림" panose="020B0600000101010101" pitchFamily="50" charset="-127"/>
              </a:rPr>
              <a:t>set</a:t>
            </a:r>
            <a:r>
              <a:rPr lang="en-US" altLang="ko-KR" dirty="0" smtClean="0">
                <a:ea typeface="굴림" panose="020B0600000101010101" pitchFamily="50" charset="-127"/>
              </a:rPr>
              <a:t> of descriptors (file, socket, …).</a:t>
            </a: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For example, we can ask select to notify us when data is available for reading on either STDIN or a TCP socket.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2F2D23A-650F-49D5-9658-EBBBF749E4A5}" type="slidenum">
              <a:rPr kumimoji="0" lang="en-US" altLang="ko-KR" sz="1400"/>
              <a:pPr/>
              <a:t>12</a:t>
            </a:fld>
            <a:endParaRPr kumimoji="0" lang="en-US" altLang="ko-KR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select()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int select( int maxfd,</a:t>
            </a:r>
          </a:p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			  fd_set *readset,</a:t>
            </a:r>
          </a:p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			  fd_set *writeset,</a:t>
            </a:r>
          </a:p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			  fd_set *excepset,</a:t>
            </a:r>
          </a:p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			 const struct timeval *timeout);</a:t>
            </a:r>
          </a:p>
          <a:p>
            <a:pPr>
              <a:buFontTx/>
              <a:buNone/>
            </a:pPr>
            <a:r>
              <a:rPr lang="en-US" altLang="ko-KR" sz="2400" b="1" smtClean="0">
                <a:latin typeface="Courier New" panose="02070309020205020404" pitchFamily="49" charset="0"/>
                <a:ea typeface="굴림" panose="020B0600000101010101" pitchFamily="50" charset="-127"/>
              </a:rPr>
              <a:t>maxfd</a:t>
            </a:r>
            <a:r>
              <a:rPr lang="en-US" altLang="ko-KR" sz="2400" smtClean="0">
                <a:ea typeface="굴림" panose="020B0600000101010101" pitchFamily="50" charset="-127"/>
              </a:rPr>
              <a:t>:       </a:t>
            </a:r>
            <a:r>
              <a:rPr lang="en-US" altLang="ko-KR" sz="2800" smtClean="0">
                <a:ea typeface="굴림" panose="020B0600000101010101" pitchFamily="50" charset="-127"/>
              </a:rPr>
              <a:t>highest number assigned to a descriptor.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400" b="1" smtClean="0">
                <a:latin typeface="Courier New" panose="02070309020205020404" pitchFamily="49" charset="0"/>
                <a:ea typeface="굴림" panose="020B0600000101010101" pitchFamily="50" charset="-127"/>
              </a:rPr>
              <a:t>readset</a:t>
            </a:r>
            <a:r>
              <a:rPr lang="en-US" altLang="ko-KR" sz="2400" smtClean="0">
                <a:ea typeface="굴림" panose="020B0600000101010101" pitchFamily="50" charset="-127"/>
              </a:rPr>
              <a:t>:   </a:t>
            </a:r>
            <a:r>
              <a:rPr lang="en-US" altLang="ko-KR" sz="2800" smtClean="0">
                <a:ea typeface="굴림" panose="020B0600000101010101" pitchFamily="50" charset="-127"/>
              </a:rPr>
              <a:t>set of descriptors we want to read from.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400" b="1" smtClean="0">
                <a:latin typeface="Courier New" panose="02070309020205020404" pitchFamily="49" charset="0"/>
                <a:ea typeface="굴림" panose="020B0600000101010101" pitchFamily="50" charset="-127"/>
              </a:rPr>
              <a:t>writeset</a:t>
            </a:r>
            <a:r>
              <a:rPr lang="en-US" altLang="ko-KR" sz="2400" smtClean="0">
                <a:ea typeface="굴림" panose="020B0600000101010101" pitchFamily="50" charset="-127"/>
              </a:rPr>
              <a:t>: </a:t>
            </a:r>
            <a:r>
              <a:rPr lang="en-US" altLang="ko-KR" sz="2800" smtClean="0">
                <a:ea typeface="굴림" panose="020B0600000101010101" pitchFamily="50" charset="-127"/>
              </a:rPr>
              <a:t>set of descriptors we want to write to.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400" b="1" smtClean="0">
                <a:latin typeface="Courier New" panose="02070309020205020404" pitchFamily="49" charset="0"/>
                <a:ea typeface="굴림" panose="020B0600000101010101" pitchFamily="50" charset="-127"/>
              </a:rPr>
              <a:t>excepset</a:t>
            </a:r>
            <a:r>
              <a:rPr lang="en-US" altLang="ko-KR" sz="2400" smtClean="0">
                <a:ea typeface="굴림" panose="020B0600000101010101" pitchFamily="50" charset="-127"/>
              </a:rPr>
              <a:t>: </a:t>
            </a:r>
            <a:r>
              <a:rPr lang="en-US" altLang="ko-KR" sz="2800" smtClean="0">
                <a:ea typeface="굴림" panose="020B0600000101010101" pitchFamily="50" charset="-127"/>
              </a:rPr>
              <a:t>set of descriptors to watch for  exceptions.</a:t>
            </a:r>
          </a:p>
          <a:p>
            <a:pPr>
              <a:buFontTx/>
              <a:buNone/>
            </a:pPr>
            <a:r>
              <a:rPr lang="en-US" altLang="ko-KR" sz="2400" b="1" smtClean="0">
                <a:latin typeface="Courier New" panose="02070309020205020404" pitchFamily="49" charset="0"/>
                <a:ea typeface="굴림" panose="020B0600000101010101" pitchFamily="50" charset="-127"/>
              </a:rPr>
              <a:t>timeout</a:t>
            </a:r>
            <a:r>
              <a:rPr lang="en-US" altLang="ko-KR" sz="2400" smtClean="0">
                <a:ea typeface="굴림" panose="020B0600000101010101" pitchFamily="50" charset="-127"/>
              </a:rPr>
              <a:t>:   </a:t>
            </a:r>
            <a:r>
              <a:rPr lang="en-US" altLang="ko-KR" sz="2800" smtClean="0">
                <a:ea typeface="굴림" panose="020B0600000101010101" pitchFamily="50" charset="-127"/>
              </a:rPr>
              <a:t>maximum time select should wait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  <a:endParaRPr lang="en-US" altLang="ko-KR" sz="2000" b="1" smtClean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5D9BDA0-2013-40AE-9785-8FB6A706613F}" type="slidenum">
              <a:rPr kumimoji="0" lang="en-US" altLang="ko-KR" sz="1400"/>
              <a:pPr/>
              <a:t>13</a:t>
            </a:fld>
            <a:endParaRPr kumimoji="0" lang="en-US" altLang="ko-KR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struct timeval</a:t>
            </a:r>
            <a:endParaRPr lang="en-US" altLang="ko-KR" b="1" smtClean="0">
              <a:ea typeface="굴림" panose="020B0600000101010101" pitchFamily="50" charset="-127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struct timeval {</a:t>
            </a:r>
          </a:p>
          <a:p>
            <a:pPr lvl="1">
              <a:buFontTx/>
              <a:buNone/>
            </a:pP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long tv_sec;	/* seconds */</a:t>
            </a:r>
          </a:p>
          <a:p>
            <a:pPr lvl="1">
              <a:buFontTx/>
              <a:buNone/>
            </a:pP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long tv_usec;	/* microseconds */</a:t>
            </a:r>
          </a:p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}</a:t>
            </a:r>
          </a:p>
          <a:p>
            <a:pPr>
              <a:buFontTx/>
              <a:buNone/>
            </a:pPr>
            <a:endParaRPr lang="en-US" altLang="ko-KR" sz="2800" b="1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struct timeval max = {1,0};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2B11228-0123-4805-A777-792EEDAD8D4B}" type="slidenum">
              <a:rPr kumimoji="0" lang="en-US" altLang="ko-KR" sz="1400"/>
              <a:pPr/>
              <a:t>14</a:t>
            </a:fld>
            <a:endParaRPr kumimoji="0" lang="en-US" altLang="ko-KR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  <a:endParaRPr lang="en-US" altLang="ko-KR" b="1" smtClean="0">
              <a:ea typeface="굴림" panose="020B0600000101010101" pitchFamily="50" charset="-127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724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Implementation is not important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Operations you can use with an </a:t>
            </a:r>
            <a:r>
              <a:rPr lang="en-US" altLang="ko-KR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pPr>
              <a:buFontTx/>
              <a:buNone/>
            </a:pPr>
            <a:endParaRPr lang="en-US" altLang="ko-KR" sz="2400" b="1" dirty="0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void FD_ZERO(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*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void FD_SET(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,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*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void FD_CLR(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,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*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ko-KR" sz="2800" b="1" dirty="0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FD_ISSET(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int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, 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 *</a:t>
            </a:r>
            <a:r>
              <a:rPr lang="en-US" altLang="ko-KR" sz="2800" b="1" dirty="0" err="1" smtClean="0">
                <a:latin typeface="Courier New" panose="02070309020205020404" pitchFamily="49" charset="0"/>
                <a:ea typeface="굴림" panose="020B0600000101010101" pitchFamily="50" charset="-127"/>
              </a:rPr>
              <a:t>fdset</a:t>
            </a:r>
            <a:r>
              <a:rPr lang="en-US" altLang="ko-KR" sz="2800" b="1" dirty="0" smtClean="0"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A8AA546-466B-4B1A-A9AB-DC916D302EA7}" type="slidenum">
              <a:rPr kumimoji="0" lang="en-US" altLang="ko-KR" sz="1400"/>
              <a:pPr/>
              <a:t>15</a:t>
            </a:fld>
            <a:endParaRPr kumimoji="0" lang="en-US" altLang="ko-KR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Using </a:t>
            </a: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select()</a:t>
            </a:r>
            <a:endParaRPr lang="en-US" altLang="ko-KR" smtClean="0">
              <a:ea typeface="굴림" panose="020B0600000101010101" pitchFamily="50" charset="-127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Create </a:t>
            </a: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Clear the whole thing with </a:t>
            </a: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FD_ZERO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Add each descriptor you want to watch using </a:t>
            </a: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FD_SET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Call </a:t>
            </a: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select</a:t>
            </a:r>
          </a:p>
          <a:p>
            <a:r>
              <a:rPr lang="en-US" altLang="ko-KR" smtClean="0">
                <a:ea typeface="굴림" panose="020B0600000101010101" pitchFamily="50" charset="-127"/>
              </a:rPr>
              <a:t>when </a:t>
            </a: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select</a:t>
            </a:r>
            <a:r>
              <a:rPr lang="en-US" altLang="ko-KR" smtClean="0">
                <a:ea typeface="굴림" panose="020B0600000101010101" pitchFamily="50" charset="-127"/>
              </a:rPr>
              <a:t> returns, use </a:t>
            </a:r>
            <a:r>
              <a:rPr lang="en-US" altLang="ko-KR" b="1" smtClean="0">
                <a:latin typeface="Courier New" panose="02070309020205020404" pitchFamily="49" charset="0"/>
                <a:ea typeface="굴림" panose="020B0600000101010101" pitchFamily="50" charset="-127"/>
              </a:rPr>
              <a:t>FD_ISSET</a:t>
            </a:r>
            <a:r>
              <a:rPr lang="en-US" altLang="ko-KR" smtClean="0">
                <a:ea typeface="굴림" panose="020B0600000101010101" pitchFamily="50" charset="-127"/>
              </a:rPr>
              <a:t> to see if I/O is possible on each descriptor.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7112950-C7E6-4E60-A744-EB7D7ACA817E}" type="slidenum">
              <a:rPr kumimoji="0" lang="ko-KR" altLang="en-US" sz="1400"/>
              <a:pPr/>
              <a:t>16</a:t>
            </a:fld>
            <a:endParaRPr kumimoji="0" lang="ko-KR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TCP Sockets Programming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1600" dirty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fd_set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readfds</a:t>
            </a:r>
            <a:r>
              <a:rPr lang="en-US" altLang="ko-KR" sz="1600" dirty="0" smtClean="0">
                <a:ea typeface="굴림" panose="020B0600000101010101" pitchFamily="50" charset="-127"/>
              </a:rPr>
              <a:t>;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for(;;)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FD_ZERO(&amp;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readfds</a:t>
            </a:r>
            <a:r>
              <a:rPr lang="en-US" altLang="ko-KR" sz="1600" dirty="0" smtClean="0">
                <a:ea typeface="굴림" panose="020B0600000101010101" pitchFamily="50" charset="-127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FD_SET(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</a:t>
            </a:r>
            <a:r>
              <a:rPr lang="en-US" altLang="ko-KR" sz="1600" dirty="0" smtClean="0">
                <a:ea typeface="굴림" panose="020B0600000101010101" pitchFamily="50" charset="-127"/>
              </a:rPr>
              <a:t>[0],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readfds</a:t>
            </a:r>
            <a:r>
              <a:rPr lang="en-US" altLang="ko-KR" sz="1600" dirty="0" smtClean="0">
                <a:ea typeface="굴림" panose="020B0600000101010101" pitchFamily="50" charset="-127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FD_SET(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</a:t>
            </a:r>
            <a:r>
              <a:rPr lang="en-US" altLang="ko-KR" sz="1600" dirty="0" smtClean="0">
                <a:ea typeface="굴림" panose="020B0600000101010101" pitchFamily="50" charset="-127"/>
              </a:rPr>
              <a:t>[1],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readfds</a:t>
            </a:r>
            <a:r>
              <a:rPr lang="en-US" altLang="ko-KR" sz="1600" dirty="0" smtClean="0">
                <a:ea typeface="굴림" panose="020B0600000101010101" pitchFamily="50" charset="-127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state = select(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</a:t>
            </a:r>
            <a:r>
              <a:rPr lang="en-US" altLang="ko-KR" sz="1600" dirty="0" smtClean="0">
                <a:ea typeface="굴림" panose="020B0600000101010101" pitchFamily="50" charset="-127"/>
              </a:rPr>
              <a:t>[1]+1,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readfds</a:t>
            </a:r>
            <a:r>
              <a:rPr lang="en-US" altLang="ko-KR" sz="1600" dirty="0" smtClean="0">
                <a:ea typeface="굴림" panose="020B0600000101010101" pitchFamily="50" charset="-127"/>
              </a:rPr>
              <a:t>, 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fd_set</a:t>
            </a:r>
            <a:r>
              <a:rPr lang="en-US" altLang="ko-KR" sz="1600" dirty="0" smtClean="0">
                <a:ea typeface="굴림" panose="020B0600000101010101" pitchFamily="50" charset="-127"/>
              </a:rPr>
              <a:t> *)0, 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fd_set</a:t>
            </a:r>
            <a:r>
              <a:rPr lang="en-US" altLang="ko-KR" sz="1600" dirty="0" smtClean="0">
                <a:ea typeface="굴림" panose="020B0600000101010101" pitchFamily="50" charset="-127"/>
              </a:rPr>
              <a:t> *)0, NULL);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switch(state)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case -1: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perror</a:t>
            </a:r>
            <a:r>
              <a:rPr lang="en-US" altLang="ko-KR" sz="1600" dirty="0" smtClean="0">
                <a:ea typeface="굴림" panose="020B0600000101010101" pitchFamily="50" charset="-127"/>
              </a:rPr>
              <a:t>("select error : ");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exit(0);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break;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endParaRPr lang="ko-KR" altLang="en-US" sz="160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ko-KR" altLang="en-US" sz="1600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9833FB8-17DB-46C6-9EE0-EB00A584D671}" type="slidenum">
              <a:rPr kumimoji="0" lang="ko-KR" altLang="en-US" sz="1400"/>
              <a:pPr/>
              <a:t>17</a:t>
            </a:fld>
            <a:endParaRPr kumimoji="0" lang="ko-KR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TCP Sockets Programming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	default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for 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ea typeface="굴림" panose="020B0600000101010101" pitchFamily="50" charset="-127"/>
              </a:rPr>
              <a:t> = 0;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ea typeface="굴림" panose="020B0600000101010101" pitchFamily="50" charset="-127"/>
              </a:rPr>
              <a:t> &lt; 2;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ea typeface="굴림" panose="020B0600000101010101" pitchFamily="50" charset="-127"/>
              </a:rPr>
              <a:t>++)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    if (FD_ISSET(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</a:t>
            </a:r>
            <a:r>
              <a:rPr lang="en-US" altLang="ko-KR" sz="1600" dirty="0" smtClean="0">
                <a:ea typeface="굴림" panose="020B0600000101010101" pitchFamily="50" charset="-127"/>
              </a:rPr>
              <a:t>[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ea typeface="굴림" panose="020B0600000101010101" pitchFamily="50" charset="-127"/>
              </a:rPr>
              <a:t>],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readfds</a:t>
            </a:r>
            <a:r>
              <a:rPr lang="en-US" altLang="ko-KR" sz="1600" dirty="0" smtClean="0">
                <a:ea typeface="굴림" panose="020B0600000101010101" pitchFamily="50" charset="-127"/>
              </a:rPr>
              <a:t>))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   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        while ((n = read(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</a:t>
            </a:r>
            <a:r>
              <a:rPr lang="en-US" altLang="ko-KR" sz="1600" dirty="0" smtClean="0">
                <a:ea typeface="굴림" panose="020B0600000101010101" pitchFamily="50" charset="-127"/>
              </a:rPr>
              <a:t>[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ea typeface="굴림" panose="020B0600000101010101" pitchFamily="50" charset="-127"/>
              </a:rPr>
              <a:t>],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buf</a:t>
            </a:r>
            <a:r>
              <a:rPr lang="en-US" altLang="ko-KR" sz="1600" dirty="0" smtClean="0">
                <a:ea typeface="굴림" panose="020B0600000101010101" pitchFamily="50" charset="-127"/>
              </a:rPr>
              <a:t>, 255)) &gt; 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           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printf</a:t>
            </a:r>
            <a:r>
              <a:rPr lang="en-US" altLang="ko-KR" sz="1600" dirty="0" smtClean="0">
                <a:ea typeface="굴림" panose="020B0600000101010101" pitchFamily="50" charset="-127"/>
              </a:rPr>
              <a:t>("(%d) [%d] %s", state,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ea typeface="굴림" panose="020B0600000101010101" pitchFamily="50" charset="-127"/>
              </a:rPr>
              <a:t>,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buf</a:t>
            </a:r>
            <a:r>
              <a:rPr lang="en-US" altLang="ko-KR" sz="1600" dirty="0" smtClean="0">
                <a:ea typeface="굴림" panose="020B0600000101010101" pitchFamily="50" charset="-127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memset</a:t>
            </a:r>
            <a:r>
              <a:rPr lang="en-US" altLang="ko-KR" sz="1600" dirty="0" smtClean="0">
                <a:ea typeface="굴림" panose="020B0600000101010101" pitchFamily="50" charset="-127"/>
              </a:rPr>
              <a:t> (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buf</a:t>
            </a:r>
            <a:r>
              <a:rPr lang="en-US" altLang="ko-KR" sz="1600" dirty="0" smtClean="0">
                <a:ea typeface="굴림" panose="020B0600000101010101" pitchFamily="50" charset="-127"/>
              </a:rPr>
              <a:t>, 0x00, 255);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break;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} </a:t>
            </a:r>
            <a:endParaRPr lang="ko-KR" altLang="en-US" sz="16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0F3EA50-A9DA-48E6-9D33-B759C8A60F52}" type="slidenum">
              <a:rPr kumimoji="0" lang="ko-KR" altLang="en-US" sz="1400"/>
              <a:pPr/>
              <a:t>18</a:t>
            </a:fld>
            <a:endParaRPr kumimoji="0" lang="ko-KR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Exercise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419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smtClean="0">
                <a:ea typeface="굴림" panose="020B0600000101010101" pitchFamily="50" charset="-127"/>
              </a:rPr>
              <a:t>Modify tcpserverMulti.cpp to handle multiple clients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ea typeface="굴림" panose="020B0600000101010101" pitchFamily="50" charset="-127"/>
              </a:rPr>
              <a:t>Use TCP/IP server and client codes in previous lesson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ea typeface="굴림" panose="020B0600000101010101" pitchFamily="50" charset="-127"/>
              </a:rPr>
              <a:t>Modify server code with select() function to allow multiple connection, by completing “//</a:t>
            </a:r>
            <a:r>
              <a:rPr lang="en-US" altLang="ko-KR" sz="1600" dirty="0" smtClean="0">
                <a:solidFill>
                  <a:srgbClr val="0070C0"/>
                </a:solidFill>
                <a:ea typeface="굴림" panose="020B0600000101010101" pitchFamily="50" charset="-127"/>
              </a:rPr>
              <a:t>function()</a:t>
            </a:r>
            <a:r>
              <a:rPr lang="en-US" altLang="ko-KR" sz="1600" dirty="0" smtClean="0">
                <a:ea typeface="굴림" panose="020B0600000101010101" pitchFamily="50" charset="-127"/>
              </a:rPr>
              <a:t>” source lines.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FD_SET( 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1400" dirty="0" smtClean="0">
                <a:ea typeface="굴림" panose="020B0600000101010101" pitchFamily="50" charset="-127"/>
              </a:rPr>
              <a:t>, &amp;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400" dirty="0" smtClean="0">
                <a:ea typeface="굴림" panose="020B0600000101010101" pitchFamily="50" charset="-127"/>
              </a:rPr>
              <a:t> 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for(k=0;k&lt;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MAX_CLIENT;k</a:t>
            </a:r>
            <a:r>
              <a:rPr lang="en-US" altLang="ko-KR" sz="1400" dirty="0" smtClean="0">
                <a:ea typeface="굴림" panose="020B0600000101010101" pitchFamily="50" charset="-127"/>
              </a:rPr>
              <a:t>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	if(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socketClient</a:t>
            </a:r>
            <a:r>
              <a:rPr lang="en-US" altLang="ko-KR" sz="1400" dirty="0" smtClean="0">
                <a:ea typeface="굴림" panose="020B0600000101010101" pitchFamily="50" charset="-127"/>
              </a:rPr>
              <a:t>[k] != INVALID_SOCKET)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		// FD_SET();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1400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::select( MAX_CLIENT+2, &amp;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400" dirty="0" smtClean="0">
                <a:ea typeface="굴림" panose="020B0600000101010101" pitchFamily="50" charset="-127"/>
              </a:rPr>
              <a:t>, 0, 0, &amp;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tv</a:t>
            </a:r>
            <a:r>
              <a:rPr lang="en-US" altLang="ko-KR" sz="1400" dirty="0" smtClean="0">
                <a:ea typeface="굴림" panose="020B0600000101010101" pitchFamily="50" charset="-127"/>
              </a:rPr>
              <a:t> ); 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if( FD_ISSET( 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1400" dirty="0" smtClean="0">
                <a:ea typeface="굴림" panose="020B0600000101010101" pitchFamily="50" charset="-127"/>
              </a:rPr>
              <a:t>, &amp;</a:t>
            </a:r>
            <a:r>
              <a:rPr lang="en-US" altLang="ko-KR" sz="14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400" dirty="0" smtClean="0">
                <a:ea typeface="굴림" panose="020B0600000101010101" pitchFamily="50" charset="-127"/>
              </a:rPr>
              <a:t> ) ) 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else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ko-KR" sz="1400" dirty="0" smtClean="0">
                <a:ea typeface="굴림" panose="020B0600000101010101" pitchFamily="50" charset="-127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ko-KR" sz="1400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 smtClean="0">
                <a:ea typeface="굴림" panose="020B0600000101010101" pitchFamily="50" charset="-127"/>
              </a:rPr>
              <a:t>Upload</a:t>
            </a:r>
            <a:r>
              <a:rPr lang="ko-KR" altLang="en-US" sz="1400" smtClean="0"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ea typeface="굴림" panose="020B0600000101010101" pitchFamily="50" charset="-127"/>
              </a:rPr>
              <a:t>completed “tcpServerMulti.cpp” to E-Class on next week.</a:t>
            </a:r>
            <a:endParaRPr lang="en-US" altLang="ko-KR" sz="1400" dirty="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1400" smtClean="0"/>
              <a:t>Netprog: Advanced Sockets Programming</a:t>
            </a:r>
          </a:p>
        </p:txBody>
      </p:sp>
      <p:sp>
        <p:nvSpPr>
          <p:cNvPr id="3075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8D5F1E4-9639-4E77-8501-4BA25859096F}" type="slidenum">
              <a:rPr kumimoji="0" lang="ko-KR" altLang="en-US" sz="1400"/>
              <a:pPr/>
              <a:t>2</a:t>
            </a:fld>
            <a:endParaRPr kumimoji="0" lang="ko-KR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Network Application Programming Interface (API)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The services provider (often by the operating system)  that provide the interface between application and protocol software.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911350" y="3968750"/>
            <a:ext cx="5168900" cy="596900"/>
          </a:xfrm>
          <a:prstGeom prst="rect">
            <a:avLst/>
          </a:prstGeom>
          <a:solidFill>
            <a:srgbClr val="91919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Application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911350" y="4578350"/>
            <a:ext cx="5168900" cy="5969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Network API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11350" y="5187950"/>
            <a:ext cx="1663700" cy="596900"/>
          </a:xfrm>
          <a:prstGeom prst="rect">
            <a:avLst/>
          </a:prstGeom>
          <a:solidFill>
            <a:srgbClr val="EF91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Protocol A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3587750" y="5187950"/>
            <a:ext cx="1739900" cy="596900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Protocol B</a:t>
            </a: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5340350" y="5187950"/>
            <a:ext cx="1739900" cy="5969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latinLnBrk="0" hangingPunct="0">
              <a:defRPr/>
            </a:pPr>
            <a:r>
              <a:rPr kumimoji="0" lang="en-US" altLang="ko-KR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Protocol C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1400" smtClean="0"/>
              <a:t>Netprog: Advanced Sockets Programming</a:t>
            </a:r>
          </a:p>
        </p:txBody>
      </p:sp>
      <p:sp>
        <p:nvSpPr>
          <p:cNvPr id="4099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A9DCBF65-E73F-4F2B-A161-DE07EDB92A45}" type="slidenum">
              <a:rPr kumimoji="0" lang="ko-KR" altLang="en-US" sz="1400"/>
              <a:pPr/>
              <a:t>3</a:t>
            </a:fld>
            <a:endParaRPr kumimoji="0" lang="ko-KR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TCP Sockets Programming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	</a:t>
            </a:r>
            <a:r>
              <a:rPr lang="en-US" altLang="ko-KR" sz="2000" dirty="0" smtClean="0">
                <a:ea typeface="굴림" panose="020B0600000101010101" pitchFamily="50" charset="-127"/>
              </a:rPr>
              <a:t>WSADATA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wsaData</a:t>
            </a:r>
            <a:r>
              <a:rPr lang="en-US" altLang="ko-KR" sz="2000" dirty="0" smtClean="0"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SOCKET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socketClient</a:t>
            </a:r>
            <a:r>
              <a:rPr lang="en-US" altLang="ko-KR" sz="2000" dirty="0" smtClean="0"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struct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sockaddr_in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</a:t>
            </a:r>
            <a:r>
              <a:rPr lang="en-US" altLang="ko-KR" sz="2000" dirty="0" smtClean="0"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//  </a:t>
            </a:r>
            <a:r>
              <a:rPr lang="ko-KR" altLang="en-US" sz="2000" smtClean="0">
                <a:ea typeface="굴림" panose="020B0600000101010101" pitchFamily="50" charset="-127"/>
              </a:rPr>
              <a:t>네트워크를 초기화 한다.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	::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WSAStartup</a:t>
            </a:r>
            <a:r>
              <a:rPr lang="en-US" altLang="ko-KR" sz="2000" dirty="0" smtClean="0">
                <a:ea typeface="굴림" panose="020B0600000101010101" pitchFamily="50" charset="-127"/>
              </a:rPr>
              <a:t>( 0x202, &amp;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wsaData</a:t>
            </a:r>
            <a:r>
              <a:rPr lang="en-US" altLang="ko-KR" sz="2000" dirty="0" smtClean="0">
                <a:ea typeface="굴림" panose="020B0600000101010101" pitchFamily="50" charset="-127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socketClient</a:t>
            </a:r>
            <a:r>
              <a:rPr lang="en-US" altLang="ko-KR" sz="2000" dirty="0" smtClean="0">
                <a:ea typeface="굴림" panose="020B0600000101010101" pitchFamily="50" charset="-127"/>
              </a:rPr>
              <a:t> = INVALID_SOCKET;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2000" dirty="0" smtClean="0">
                <a:ea typeface="굴림" panose="020B0600000101010101" pitchFamily="50" charset="-127"/>
              </a:rPr>
              <a:t> = ::socket( AF_INET, SOCK_STREAM, IPPROTO_TCP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if(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2000" dirty="0" smtClean="0">
                <a:ea typeface="굴림" panose="020B0600000101010101" pitchFamily="50" charset="-127"/>
              </a:rPr>
              <a:t> == INVALID_SOCKET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printf</a:t>
            </a:r>
            <a:r>
              <a:rPr lang="en-US" altLang="ko-KR" sz="2000" dirty="0" smtClean="0">
                <a:ea typeface="굴림" panose="020B0600000101010101" pitchFamily="50" charset="-127"/>
              </a:rPr>
              <a:t>( "Socket create error !!\n"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	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}</a:t>
            </a:r>
            <a:endParaRPr lang="ko-KR" altLang="en-US" sz="20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1400" smtClean="0"/>
              <a:t>Netprog: Advanced Sockets Programming</a:t>
            </a:r>
          </a:p>
        </p:txBody>
      </p:sp>
      <p:sp>
        <p:nvSpPr>
          <p:cNvPr id="5123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03241402-B49A-4722-AE5B-2C56C7895802}" type="slidenum">
              <a:rPr kumimoji="0" lang="ko-KR" altLang="en-US" sz="1400"/>
              <a:pPr/>
              <a:t>4</a:t>
            </a:fld>
            <a:endParaRPr kumimoji="0" lang="ko-KR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TCP Sockets Programming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::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memset</a:t>
            </a:r>
            <a:r>
              <a:rPr lang="en-US" altLang="ko-KR" sz="2000" dirty="0" smtClean="0">
                <a:ea typeface="굴림" panose="020B0600000101010101" pitchFamily="50" charset="-127"/>
              </a:rPr>
              <a:t>( &amp;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</a:t>
            </a:r>
            <a:r>
              <a:rPr lang="en-US" altLang="ko-KR" sz="2000" dirty="0" smtClean="0">
                <a:ea typeface="굴림" panose="020B0600000101010101" pitchFamily="50" charset="-127"/>
              </a:rPr>
              <a:t>, 0,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sizeof</a:t>
            </a:r>
            <a:r>
              <a:rPr lang="en-US" altLang="ko-KR" sz="2000" dirty="0" smtClean="0">
                <a:ea typeface="굴림" panose="020B0600000101010101" pitchFamily="50" charset="-127"/>
              </a:rPr>
              <a:t>(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</a:t>
            </a:r>
            <a:r>
              <a:rPr lang="en-US" altLang="ko-KR" sz="2000" dirty="0" smtClean="0">
                <a:ea typeface="굴림" panose="020B0600000101010101" pitchFamily="50" charset="-127"/>
              </a:rPr>
              <a:t> 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serverAddr.sin_family</a:t>
            </a:r>
            <a:r>
              <a:rPr lang="en-US" altLang="ko-KR" sz="2000" dirty="0" smtClean="0">
                <a:ea typeface="굴림" panose="020B0600000101010101" pitchFamily="50" charset="-127"/>
              </a:rPr>
              <a:t>		= AF_INET;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serverAddr.sin_addr.s_addr</a:t>
            </a:r>
            <a:r>
              <a:rPr lang="en-US" altLang="ko-KR" sz="2000" dirty="0" smtClean="0">
                <a:ea typeface="굴림" panose="020B0600000101010101" pitchFamily="50" charset="-127"/>
              </a:rPr>
              <a:t>	= ::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htonl</a:t>
            </a:r>
            <a:r>
              <a:rPr lang="en-US" altLang="ko-KR" sz="2000" dirty="0" smtClean="0">
                <a:ea typeface="굴림" panose="020B0600000101010101" pitchFamily="50" charset="-127"/>
              </a:rPr>
              <a:t>( INADDR_ANY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serverAddr.sin_port</a:t>
            </a:r>
            <a:r>
              <a:rPr lang="en-US" altLang="ko-KR" sz="2000" dirty="0" smtClean="0">
                <a:ea typeface="굴림" panose="020B0600000101010101" pitchFamily="50" charset="-127"/>
              </a:rPr>
              <a:t>			= ::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htons</a:t>
            </a:r>
            <a:r>
              <a:rPr lang="en-US" altLang="ko-KR" sz="2000" dirty="0" smtClean="0">
                <a:ea typeface="굴림" panose="020B0600000101010101" pitchFamily="50" charset="-127"/>
              </a:rPr>
              <a:t>( 8600 );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if( ::bind(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2000" dirty="0" smtClean="0">
                <a:ea typeface="굴림" panose="020B0600000101010101" pitchFamily="50" charset="-127"/>
              </a:rPr>
              <a:t>, (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struct</a:t>
            </a:r>
            <a:r>
              <a:rPr lang="en-US" altLang="ko-KR" sz="2000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sockaddr</a:t>
            </a:r>
            <a:r>
              <a:rPr lang="en-US" altLang="ko-KR" sz="2000" dirty="0" smtClean="0">
                <a:ea typeface="굴림" panose="020B0600000101010101" pitchFamily="50" charset="-127"/>
              </a:rPr>
              <a:t>* )&amp;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</a:t>
            </a:r>
            <a:r>
              <a:rPr lang="en-US" altLang="ko-KR" sz="2000" dirty="0" smtClean="0">
                <a:ea typeface="굴림" panose="020B0600000101010101" pitchFamily="50" charset="-127"/>
              </a:rPr>
              <a:t>,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sizeof</a:t>
            </a:r>
            <a:r>
              <a:rPr lang="en-US" altLang="ko-KR" sz="2000" dirty="0" smtClean="0">
                <a:ea typeface="굴림" panose="020B0600000101010101" pitchFamily="50" charset="-127"/>
              </a:rPr>
              <a:t>(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serverAddr</a:t>
            </a:r>
            <a:r>
              <a:rPr lang="en-US" altLang="ko-KR" sz="2000" dirty="0" smtClean="0">
                <a:ea typeface="굴림" panose="020B0600000101010101" pitchFamily="50" charset="-127"/>
              </a:rPr>
              <a:t> ) ) == SOCKET_ERROR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printf</a:t>
            </a:r>
            <a:r>
              <a:rPr lang="en-US" altLang="ko-KR" sz="2000" dirty="0" smtClean="0">
                <a:ea typeface="굴림" panose="020B0600000101010101" pitchFamily="50" charset="-127"/>
              </a:rPr>
              <a:t>( "bind failed!! : %d\n", ::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WSAGetLastError</a:t>
            </a:r>
            <a:r>
              <a:rPr lang="en-US" altLang="ko-KR" sz="2000" dirty="0" smtClean="0">
                <a:ea typeface="굴림" panose="020B0600000101010101" pitchFamily="50" charset="-127"/>
              </a:rPr>
              <a:t>()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	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if( ::listen( 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2000" dirty="0" smtClean="0">
                <a:ea typeface="굴림" panose="020B0600000101010101" pitchFamily="50" charset="-127"/>
              </a:rPr>
              <a:t>, SOMAXCONN ) == SOCKET_ERROR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	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printf</a:t>
            </a:r>
            <a:r>
              <a:rPr lang="en-US" altLang="ko-KR" sz="2000" dirty="0" smtClean="0">
                <a:ea typeface="굴림" panose="020B0600000101010101" pitchFamily="50" charset="-127"/>
              </a:rPr>
              <a:t>( "listen failed!! : %d\n", ::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WSAGetLastError</a:t>
            </a:r>
            <a:r>
              <a:rPr lang="en-US" altLang="ko-KR" sz="2000" dirty="0" smtClean="0">
                <a:ea typeface="굴림" panose="020B0600000101010101" pitchFamily="50" charset="-127"/>
              </a:rPr>
              <a:t>()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	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	}	</a:t>
            </a:r>
            <a:endParaRPr lang="ko-KR" altLang="en-US" sz="20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1400" smtClean="0"/>
              <a:t>Netprog: Advanced Sockets Programming</a:t>
            </a:r>
          </a:p>
        </p:txBody>
      </p:sp>
      <p:sp>
        <p:nvSpPr>
          <p:cNvPr id="6147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EB4201CC-546F-4F9D-B884-883036FC0DF8}" type="slidenum">
              <a:rPr kumimoji="0" lang="ko-KR" altLang="en-US" sz="1400"/>
              <a:pPr/>
              <a:t>5</a:t>
            </a:fld>
            <a:endParaRPr kumimoji="0" lang="ko-KR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TCP Sockets Programming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while( 1 ){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//  </a:t>
            </a:r>
            <a:r>
              <a:rPr lang="ko-KR" altLang="en-US" sz="1600" smtClean="0">
                <a:ea typeface="굴림" panose="020B0600000101010101" pitchFamily="50" charset="-127"/>
              </a:rPr>
              <a:t>접속 처리, 클라이언트는 하나만 받는다.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		</a:t>
            </a:r>
            <a:r>
              <a:rPr lang="en-US" altLang="ko-KR" sz="1600" dirty="0" smtClean="0">
                <a:ea typeface="굴림" panose="020B0600000101010101" pitchFamily="50" charset="-127"/>
              </a:rPr>
              <a:t>if( </a:t>
            </a:r>
            <a:r>
              <a:rPr lang="en-US" altLang="ko-KR" sz="1600" dirty="0" err="1" smtClean="0">
                <a:solidFill>
                  <a:srgbClr val="0070C0"/>
                </a:solidFill>
                <a:ea typeface="굴림" panose="020B0600000101010101" pitchFamily="50" charset="-127"/>
              </a:rPr>
              <a:t>socketClient</a:t>
            </a:r>
            <a:r>
              <a:rPr lang="en-US" altLang="ko-KR" sz="1600" dirty="0" smtClean="0">
                <a:ea typeface="굴림" panose="020B0600000101010101" pitchFamily="50" charset="-127"/>
              </a:rPr>
              <a:t> == INVALID_SOCKET )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fd_set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600" dirty="0" smtClean="0"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struct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timeval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tv</a:t>
            </a:r>
            <a:r>
              <a:rPr lang="en-US" altLang="ko-KR" sz="1600" dirty="0" smtClean="0">
                <a:ea typeface="굴림" panose="020B0600000101010101" pitchFamily="50" charset="-127"/>
              </a:rPr>
              <a:t> = { 0, 100 };</a:t>
            </a:r>
            <a:endParaRPr lang="ko-KR" altLang="en-US" sz="160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ko-KR" altLang="en-US" sz="16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 dirty="0" smtClean="0">
                <a:ea typeface="굴림" panose="020B0600000101010101" pitchFamily="50" charset="-127"/>
              </a:rPr>
              <a:t>			</a:t>
            </a:r>
            <a:r>
              <a:rPr lang="en-US" altLang="ko-KR" sz="1600" dirty="0" smtClean="0">
                <a:ea typeface="굴림" panose="020B0600000101010101" pitchFamily="50" charset="-127"/>
              </a:rPr>
              <a:t>FD_ZERO(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600" dirty="0" smtClean="0">
                <a:ea typeface="굴림" panose="020B0600000101010101" pitchFamily="50" charset="-127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FD_SET(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1600" dirty="0" smtClean="0">
                <a:ea typeface="굴림" panose="020B0600000101010101" pitchFamily="50" charset="-127"/>
              </a:rPr>
              <a:t>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600" dirty="0" smtClean="0">
                <a:ea typeface="굴림" panose="020B0600000101010101" pitchFamily="50" charset="-127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::select( 0,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600" dirty="0" smtClean="0">
                <a:ea typeface="굴림" panose="020B0600000101010101" pitchFamily="50" charset="-127"/>
              </a:rPr>
              <a:t>, 0, 0,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tv</a:t>
            </a:r>
            <a:r>
              <a:rPr lang="en-US" altLang="ko-KR" sz="1600" dirty="0" smtClean="0">
                <a:ea typeface="굴림" panose="020B0600000101010101" pitchFamily="50" charset="-127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if( FD_ISSET(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socketListen</a:t>
            </a:r>
            <a:r>
              <a:rPr lang="en-US" altLang="ko-KR" sz="1600" dirty="0" smtClean="0">
                <a:ea typeface="굴림" panose="020B0600000101010101" pitchFamily="50" charset="-127"/>
              </a:rPr>
              <a:t>, 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fds</a:t>
            </a:r>
            <a:r>
              <a:rPr lang="en-US" altLang="ko-KR" sz="1600" dirty="0" smtClean="0">
                <a:ea typeface="굴림" panose="020B0600000101010101" pitchFamily="50" charset="-127"/>
              </a:rPr>
              <a:t> ) )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	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struct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sockaddr_in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fromAddr</a:t>
            </a:r>
            <a:r>
              <a:rPr lang="en-US" altLang="ko-KR" sz="1600" dirty="0" smtClean="0">
                <a:ea typeface="굴림" panose="020B0600000101010101" pitchFamily="50" charset="-127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	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int</a:t>
            </a:r>
            <a:r>
              <a:rPr lang="en-US" altLang="ko-KR" sz="1600" dirty="0" smtClean="0">
                <a:ea typeface="굴림" panose="020B0600000101010101" pitchFamily="50" charset="-127"/>
              </a:rPr>
              <a:t> size =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sizeof</a:t>
            </a:r>
            <a:r>
              <a:rPr lang="en-US" altLang="ko-KR" sz="1600" dirty="0" smtClean="0">
                <a:ea typeface="굴림" panose="020B0600000101010101" pitchFamily="50" charset="-127"/>
              </a:rPr>
              <a:t>(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fromAddr</a:t>
            </a:r>
            <a:r>
              <a:rPr lang="en-US" altLang="ko-KR" sz="1600" dirty="0" smtClean="0">
                <a:ea typeface="굴림" panose="020B0600000101010101" pitchFamily="50" charset="-127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	</a:t>
            </a:r>
            <a:r>
              <a:rPr lang="en-US" altLang="ko-KR" sz="1600" dirty="0" err="1" smtClean="0">
                <a:solidFill>
                  <a:srgbClr val="0070C0"/>
                </a:solidFill>
                <a:ea typeface="굴림" panose="020B0600000101010101" pitchFamily="50" charset="-127"/>
              </a:rPr>
              <a:t>socketClient</a:t>
            </a:r>
            <a:r>
              <a:rPr lang="en-US" altLang="ko-KR" sz="1600" dirty="0" smtClean="0">
                <a:ea typeface="굴림" panose="020B0600000101010101" pitchFamily="50" charset="-127"/>
              </a:rPr>
              <a:t> = ::accept( 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socketListen</a:t>
            </a:r>
            <a:r>
              <a:rPr lang="en-US" altLang="ko-KR" sz="1600" dirty="0" smtClean="0">
                <a:ea typeface="굴림" panose="020B0600000101010101" pitchFamily="50" charset="-127"/>
              </a:rPr>
              <a:t>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                                       (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struct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sockaddr</a:t>
            </a:r>
            <a:r>
              <a:rPr lang="en-US" altLang="ko-KR" sz="1600" dirty="0" smtClean="0">
                <a:ea typeface="굴림" panose="020B0600000101010101" pitchFamily="50" charset="-127"/>
              </a:rPr>
              <a:t>* )&amp;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fromAddr</a:t>
            </a:r>
            <a:r>
              <a:rPr lang="en-US" altLang="ko-KR" sz="1600" dirty="0" smtClean="0">
                <a:ea typeface="굴림" panose="020B0600000101010101" pitchFamily="50" charset="-127"/>
              </a:rPr>
              <a:t>, &amp;size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	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printf</a:t>
            </a:r>
            <a:r>
              <a:rPr lang="en-US" altLang="ko-KR" sz="1600" dirty="0" smtClean="0">
                <a:ea typeface="굴림" panose="020B0600000101010101" pitchFamily="50" charset="-127"/>
              </a:rPr>
              <a:t>( "Accepted a client : %s\n",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                                                    ::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inet_ntoa</a:t>
            </a:r>
            <a:r>
              <a:rPr lang="en-US" altLang="ko-KR" sz="1600" dirty="0" smtClean="0">
                <a:ea typeface="굴림" panose="020B0600000101010101" pitchFamily="50" charset="-127"/>
              </a:rPr>
              <a:t>( </a:t>
            </a:r>
            <a:r>
              <a:rPr lang="en-US" altLang="ko-KR" sz="1600" dirty="0" err="1" smtClean="0">
                <a:ea typeface="굴림" panose="020B0600000101010101" pitchFamily="50" charset="-127"/>
              </a:rPr>
              <a:t>fromAddr.sin_addr</a:t>
            </a:r>
            <a:r>
              <a:rPr lang="en-US" altLang="ko-KR" sz="1600" dirty="0" smtClean="0">
                <a:ea typeface="굴림" panose="020B0600000101010101" pitchFamily="50" charset="-127"/>
              </a:rPr>
              <a:t> 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dirty="0" smtClean="0">
                <a:ea typeface="굴림" panose="020B0600000101010101" pitchFamily="50" charset="-127"/>
              </a:rPr>
              <a:t>		}</a:t>
            </a:r>
            <a:endParaRPr lang="ko-KR" altLang="en-US" sz="16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kumimoji="0" lang="ko-KR" altLang="en-US" sz="1400" smtClean="0"/>
              <a:t>Netprog: Advanced Sockets Programming</a:t>
            </a:r>
          </a:p>
        </p:txBody>
      </p:sp>
      <p:sp>
        <p:nvSpPr>
          <p:cNvPr id="7171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D3566ED-0961-4657-9496-9CEF8C776FFA}" type="slidenum">
              <a:rPr kumimoji="0" lang="ko-KR" altLang="en-US" sz="1400"/>
              <a:pPr/>
              <a:t>6</a:t>
            </a:fld>
            <a:endParaRPr kumimoji="0" lang="ko-KR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TCP Sockets Programming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else{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//  </a:t>
            </a:r>
            <a:r>
              <a:rPr lang="ko-KR" altLang="en-US" sz="1600" smtClean="0">
                <a:ea typeface="굴림" panose="020B0600000101010101" pitchFamily="50" charset="-127"/>
              </a:rPr>
              <a:t>접속이 이루어진 후에는 </a:t>
            </a:r>
            <a:r>
              <a:rPr lang="en-US" altLang="ko-KR" sz="1600" smtClean="0">
                <a:ea typeface="굴림" panose="020B0600000101010101" pitchFamily="50" charset="-127"/>
              </a:rPr>
              <a:t>Echo </a:t>
            </a:r>
            <a:r>
              <a:rPr lang="ko-KR" altLang="en-US" sz="1600" smtClean="0">
                <a:ea typeface="굴림" panose="020B0600000101010101" pitchFamily="50" charset="-127"/>
              </a:rPr>
              <a:t>통신을 한다.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 smtClean="0">
                <a:ea typeface="굴림" panose="020B0600000101010101" pitchFamily="50" charset="-127"/>
              </a:rPr>
              <a:t>			</a:t>
            </a:r>
            <a:r>
              <a:rPr lang="en-US" altLang="ko-KR" sz="1600" smtClean="0">
                <a:ea typeface="굴림" panose="020B0600000101010101" pitchFamily="50" charset="-127"/>
              </a:rPr>
              <a:t>char recvBuffer[127];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int recvBytes;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recvBytes = ::recv( socketClient, recvBuffer, 127, 0 );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printf( "%d bytes received : %s\n", recvBytes, recvBuffer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::send( socketClient, recvBuffer, recvBytes, 0 );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160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//  </a:t>
            </a:r>
            <a:r>
              <a:rPr lang="ko-KR" altLang="en-US" sz="1600" smtClean="0">
                <a:ea typeface="굴림" panose="020B0600000101010101" pitchFamily="50" charset="-127"/>
              </a:rPr>
              <a:t>통신이 끝난 후에는 클라이언트의 접속을 해제한다.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ko-KR" altLang="en-US" sz="1600" smtClean="0">
                <a:ea typeface="굴림" panose="020B0600000101010101" pitchFamily="50" charset="-127"/>
              </a:rPr>
              <a:t>			::</a:t>
            </a:r>
            <a:r>
              <a:rPr lang="en-US" altLang="ko-KR" sz="1600" smtClean="0">
                <a:ea typeface="굴림" panose="020B0600000101010101" pitchFamily="50" charset="-127"/>
              </a:rPr>
              <a:t>shutdown( socketClient, SD_BOTH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::closesocket( socketClient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	socketClient = INVALID_SOCKET;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	::WSACleanup();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600" smtClean="0">
                <a:ea typeface="굴림" panose="020B0600000101010101" pitchFamily="50" charset="-127"/>
              </a:rPr>
              <a:t>}</a:t>
            </a:r>
            <a:endParaRPr lang="ko-KR" altLang="en-US" sz="1600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1817740E-A721-47ED-B1D6-981F7ACAEEF8}" type="slidenum">
              <a:rPr kumimoji="0" lang="en-US" altLang="ko-KR" sz="1400"/>
              <a:pPr/>
              <a:t>7</a:t>
            </a:fld>
            <a:endParaRPr kumimoji="0" lang="en-US" altLang="ko-KR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I/O Multiplexing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We often need to be able to monitor multiple  descriptors: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 generic TCP client (like telnet)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A server that handles both TCP and UDP</a:t>
            </a:r>
          </a:p>
          <a:p>
            <a:pPr lvl="1"/>
            <a:r>
              <a:rPr lang="en-US" altLang="ko-KR" smtClean="0">
                <a:ea typeface="굴림" panose="020B0600000101010101" pitchFamily="50" charset="-127"/>
              </a:rPr>
              <a:t>Client that can make multiple concurrent requests (browser?).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7926AD9-B22E-4FBD-A8FD-A2A9AFE306C7}" type="slidenum">
              <a:rPr kumimoji="0" lang="en-US" altLang="ko-KR" sz="1400"/>
              <a:pPr/>
              <a:t>8</a:t>
            </a:fld>
            <a:endParaRPr kumimoji="0" lang="en-US" altLang="ko-KR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Options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r>
              <a:rPr lang="en-US" altLang="ko-KR" sz="2400" smtClean="0">
                <a:ea typeface="굴림" panose="020B0600000101010101" pitchFamily="50" charset="-127"/>
              </a:rPr>
              <a:t>Use nonblocking I/O.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use fcntl() to set O_NONBLOCK</a:t>
            </a:r>
          </a:p>
          <a:p>
            <a:r>
              <a:rPr lang="en-US" altLang="ko-KR" sz="2400" smtClean="0">
                <a:ea typeface="굴림" panose="020B0600000101010101" pitchFamily="50" charset="-127"/>
              </a:rPr>
              <a:t>Use alarm and signal handler to interrupt slow system calls.</a:t>
            </a:r>
          </a:p>
          <a:p>
            <a:r>
              <a:rPr lang="en-US" altLang="ko-KR" sz="2400" smtClean="0">
                <a:ea typeface="굴림" panose="020B0600000101010101" pitchFamily="50" charset="-127"/>
              </a:rPr>
              <a:t>Use multiple processes/threads.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Inter-process (thread) communication, IPC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Synchronization (mutex, semaphore)</a:t>
            </a:r>
          </a:p>
          <a:p>
            <a:r>
              <a:rPr lang="en-US" altLang="ko-KR" sz="2400" smtClean="0">
                <a:ea typeface="굴림" panose="020B0600000101010101" pitchFamily="50" charset="-127"/>
              </a:rPr>
              <a:t>Use functions that support checking of multiple input sources at the same time – file descriptor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Not event driven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Descriptor Array</a:t>
            </a:r>
          </a:p>
          <a:p>
            <a:pPr lvl="1">
              <a:lnSpc>
                <a:spcPct val="90000"/>
              </a:lnSpc>
            </a:pPr>
            <a:r>
              <a:rPr lang="en-US" altLang="ko-KR" sz="2400" smtClean="0">
                <a:ea typeface="굴림" panose="020B0600000101010101" pitchFamily="50" charset="-127"/>
              </a:rPr>
              <a:t>Not parallel 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F173131-E2A2-4CA9-920B-6678D039EB75}" type="slidenum">
              <a:rPr kumimoji="0" lang="en-US" altLang="ko-KR" sz="1400"/>
              <a:pPr/>
              <a:t>9</a:t>
            </a:fld>
            <a:endParaRPr kumimoji="0" lang="en-US" altLang="ko-KR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Non blocking I/O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use </a:t>
            </a: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fcntl()</a:t>
            </a:r>
            <a:r>
              <a:rPr lang="en-US" altLang="ko-KR" smtClean="0">
                <a:ea typeface="굴림" panose="020B0600000101010101" pitchFamily="50" charset="-127"/>
              </a:rPr>
              <a:t> to set </a:t>
            </a: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O_NONBLOCK</a:t>
            </a:r>
            <a:r>
              <a:rPr lang="en-US" altLang="ko-KR" smtClean="0">
                <a:ea typeface="굴림" panose="020B0600000101010101" pitchFamily="50" charset="-127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800" b="1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int flags;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flags = fcntl(sock,F_GETFL,0);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fcntl(sock,F_SETFL,flags | O_NONBLOCK);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ko-KR" sz="2800" b="1" smtClean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ea typeface="굴림" panose="020B0600000101010101" pitchFamily="50" charset="-127"/>
              </a:rPr>
              <a:t>Now calls to </a:t>
            </a: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recv()</a:t>
            </a:r>
            <a:r>
              <a:rPr lang="en-US" altLang="ko-KR" smtClean="0">
                <a:ea typeface="굴림" panose="020B0600000101010101" pitchFamily="50" charset="-127"/>
              </a:rPr>
              <a:t> (and other system calls) will return an error and set </a:t>
            </a: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errno</a:t>
            </a:r>
            <a:r>
              <a:rPr lang="en-US" altLang="ko-KR" smtClean="0">
                <a:ea typeface="굴림" panose="020B0600000101010101" pitchFamily="50" charset="-127"/>
              </a:rPr>
              <a:t> to </a:t>
            </a:r>
            <a:r>
              <a:rPr lang="en-US" altLang="ko-KR" sz="2800" b="1" smtClean="0">
                <a:latin typeface="Courier New" panose="02070309020205020404" pitchFamily="49" charset="0"/>
                <a:ea typeface="굴림" panose="020B0600000101010101" pitchFamily="50" charset="-127"/>
              </a:rPr>
              <a:t>EWOULDBLOCK</a:t>
            </a:r>
            <a:r>
              <a:rPr lang="en-US" altLang="ko-KR" smtClean="0"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bbles.ppt - Bubbles">
  <a:themeElements>
    <a:clrScheme name="bubbles.ppt - Bubbles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ubbles.ppt - Bubb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ubbles.ppt - Bubb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bbles.ppt - Bubbl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bbles.ppt - Bubbl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Office:Microsoft PowerPoint 4:Templates:On Screen &amp; 35mm Slides:bubbles.ppt - Bubbles</Template>
  <TotalTime>401</TotalTime>
  <Pages>29</Pages>
  <Words>590</Words>
  <Application>Microsoft Office PowerPoint</Application>
  <PresentationFormat>화면 슬라이드 쇼(4:3)</PresentationFormat>
  <Paragraphs>216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맑은 고딕</vt:lpstr>
      <vt:lpstr>Arial</vt:lpstr>
      <vt:lpstr>Courier New</vt:lpstr>
      <vt:lpstr>Wingdings</vt:lpstr>
      <vt:lpstr>bubbles.ppt - Bubbles</vt:lpstr>
      <vt:lpstr>Microsoft ClipArt Gallery</vt:lpstr>
      <vt:lpstr>Windows Sockets Programming</vt:lpstr>
      <vt:lpstr>Network Application Programming Interface (API)</vt:lpstr>
      <vt:lpstr>TCP Sockets Programming</vt:lpstr>
      <vt:lpstr>TCP Sockets Programming</vt:lpstr>
      <vt:lpstr>TCP Sockets Programming</vt:lpstr>
      <vt:lpstr>TCP Sockets Programming</vt:lpstr>
      <vt:lpstr>I/O Multiplexing</vt:lpstr>
      <vt:lpstr>Options</vt:lpstr>
      <vt:lpstr>Non blocking I/O</vt:lpstr>
      <vt:lpstr>The problem with nonblocking I/O</vt:lpstr>
      <vt:lpstr>Select()</vt:lpstr>
      <vt:lpstr>select()</vt:lpstr>
      <vt:lpstr>struct timeval</vt:lpstr>
      <vt:lpstr>fd_set</vt:lpstr>
      <vt:lpstr>Using select()</vt:lpstr>
      <vt:lpstr>TCP Sockets Programming</vt:lpstr>
      <vt:lpstr>TCP Sockets Programming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Programming</dc:title>
  <dc:subject/>
  <dc:creator>Dave Hollinger</dc:creator>
  <cp:keywords/>
  <dc:description/>
  <cp:lastModifiedBy>김 태용</cp:lastModifiedBy>
  <cp:revision>93</cp:revision>
  <cp:lastPrinted>2000-03-21T02:50:04Z</cp:lastPrinted>
  <dcterms:created xsi:type="dcterms:W3CDTF">1996-03-09T08:49:10Z</dcterms:created>
  <dcterms:modified xsi:type="dcterms:W3CDTF">2020-09-21T00:47:11Z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hollingd@cs.rpi.edu</vt:lpwstr>
  </property>
  <property fmtid="{D5CDD505-2E9C-101B-9397-08002B2CF9AE}" pid="8" name="HomePage">
    <vt:lpwstr>www.cs.rpi.edu/courses/netprog/</vt:lpwstr>
  </property>
  <property fmtid="{D5CDD505-2E9C-101B-9397-08002B2CF9AE}" pid="9" name="Other">
    <vt:lpwstr>Network Programming Spring 98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C:\dave\Netprog\ppt\HTML</vt:lpwstr>
  </property>
</Properties>
</file>