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91" r:id="rId3"/>
    <p:sldId id="292" r:id="rId4"/>
    <p:sldId id="293" r:id="rId5"/>
    <p:sldId id="303" r:id="rId6"/>
    <p:sldId id="294" r:id="rId7"/>
    <p:sldId id="295" r:id="rId8"/>
    <p:sldId id="296" r:id="rId9"/>
    <p:sldId id="297" r:id="rId10"/>
    <p:sldId id="298" r:id="rId11"/>
    <p:sldId id="300" r:id="rId12"/>
    <p:sldId id="302" r:id="rId13"/>
    <p:sldId id="301" r:id="rId14"/>
    <p:sldId id="304" r:id="rId15"/>
    <p:sldId id="30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21" autoAdjust="0"/>
    <p:restoredTop sz="90929"/>
  </p:normalViewPr>
  <p:slideViewPr>
    <p:cSldViewPr>
      <p:cViewPr varScale="1">
        <p:scale>
          <a:sx n="130" d="100"/>
          <a:sy n="130" d="100"/>
        </p:scale>
        <p:origin x="126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2221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221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221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2221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733B7D3-FAA8-4A6D-9EA8-6D92AD835A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7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0DB6E6B1-995E-4558-A780-F79A217BC4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7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00D82-15CC-4DAE-887B-54F059BC33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8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8600" y="76200"/>
            <a:ext cx="2057400" cy="5981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76200"/>
            <a:ext cx="6019800" cy="5981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92210-6B45-40C6-8A3D-20FC1BE332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2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400" y="76200"/>
            <a:ext cx="8204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178800" cy="2266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790950"/>
            <a:ext cx="8178800" cy="22669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344E5-83E4-4F09-B20D-FA40474F97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A44CE-1A20-4F42-A7F4-DC42E0CD7B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4838-1BAA-49DB-9A72-5BF61CC392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60A43-A34B-49E1-9AA2-9E644D12F7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8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B0A1-8F9C-4292-B98C-6C0BC5146E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6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9B8AF-8214-4AF2-9167-EED70522B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8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B0944-448C-4770-9A48-C2ABFB62E5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18156-BADB-4DB8-B14E-1A48A94944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1E1DF-BE00-48A3-9A38-87E3B41B74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762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C0BBE37-EC39-4688-B560-D1232C20C9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8077200" cy="1905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Server Threads and 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90800"/>
            <a:ext cx="8153400" cy="2590800"/>
          </a:xfrm>
        </p:spPr>
        <p:txBody>
          <a:bodyPr/>
          <a:lstStyle/>
          <a:p>
            <a:endParaRPr lang="en-US" altLang="ko-KR" smtClean="0">
              <a:ea typeface="굴림" panose="020B0600000101010101" pitchFamily="50" charset="-127"/>
            </a:endParaRPr>
          </a:p>
          <a:p>
            <a:endParaRPr lang="en-US" altLang="ko-KR" smtClean="0">
              <a:ea typeface="굴림" panose="020B0600000101010101" pitchFamily="50" charset="-127"/>
            </a:endParaRPr>
          </a:p>
          <a:p>
            <a:r>
              <a:rPr lang="en-US" altLang="ko-KR" sz="2400" smtClean="0">
                <a:ea typeface="굴림" panose="020B0600000101010101" pitchFamily="50" charset="-127"/>
              </a:rPr>
              <a:t>Windows Sockets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Mutex – interprocess operation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CreateMutex function to create a mutex object. 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The thread can request immediate ownership of the mutex object as well as specify a name for the mutex object.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If the mutex object already exists, GetLastError returns ERROR_ALREADY_EXISTS 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ReleaseMutex </a:t>
            </a:r>
          </a:p>
          <a:p>
            <a:pPr>
              <a:buFont typeface="Monotype Sorts" pitchFamily="2" charset="2"/>
              <a:buNone/>
            </a:pPr>
            <a:endParaRPr lang="en-US" altLang="ko-KR" sz="24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HANDLE</a:t>
            </a: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hMutex = CreateMutex (</a:t>
            </a:r>
            <a:b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NULL,</a:t>
            </a: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      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// No security descriptor</a:t>
            </a:r>
            <a:b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FALSE,</a:t>
            </a: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      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// Mutex object not owned</a:t>
            </a:r>
            <a:b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               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TEXT("NameOfMutexObject")); // Object name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WaitForSingleObject(</a:t>
            </a: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hMutex </a:t>
            </a:r>
            <a:r>
              <a:rPr lang="en-US" altLang="ko-KR" sz="1600" smtClean="0">
                <a:ea typeface="굴림" panose="020B0600000101010101" pitchFamily="50" charset="-127"/>
              </a:rPr>
              <a:t>, INFINITE);</a:t>
            </a:r>
            <a:endParaRPr lang="en-US" altLang="ko-KR" sz="16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endParaRPr lang="en-US" altLang="ko-KR" sz="16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ReleaseMutex (hMutex);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Interlocked functions</a:t>
            </a:r>
          </a:p>
          <a:p>
            <a:pPr lvl="1"/>
            <a:r>
              <a:rPr lang="en-US" altLang="ko-KR" sz="2000" smtClean="0">
                <a:ea typeface="굴림" panose="020B0600000101010101" pitchFamily="50" charset="-127"/>
              </a:rPr>
              <a:t>The interlocked functions provide a simple mechanism for synchronizing access to a variable that is shared by multiple threads.</a:t>
            </a:r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InterlockedIncrement</a:t>
            </a:r>
          </a:p>
          <a:p>
            <a:pPr lvl="2"/>
            <a:r>
              <a:rPr lang="en-US" altLang="ko-KR" sz="1600" smtClean="0">
                <a:ea typeface="굴림" panose="020B0600000101010101" pitchFamily="50" charset="-127"/>
              </a:rPr>
              <a:t>Increments (increases by one) the value of the specified 32-bit variable as an atomic operation.</a:t>
            </a:r>
            <a:endParaRPr lang="en-US" altLang="ko-KR" sz="16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2"/>
            <a:endParaRPr lang="en-US" altLang="ko-KR" sz="16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InterlockedDecrement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InterlockedExchange</a:t>
            </a:r>
          </a:p>
          <a:p>
            <a:pPr lvl="1"/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Problems in synchronization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Dead lock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Bottleneck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WaitForMultipleObjects</a:t>
            </a:r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HANDLE handleThread[MAX_TREAD];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handleThread[k]=CreateThread(NULL, 0, NetReceive, (void *) socketConnect[k], THREAD_PRIORITY_NORMAL, NULL);</a:t>
            </a:r>
          </a:p>
          <a:p>
            <a:pPr lvl="1"/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1"/>
            <a:r>
              <a:rPr lang="en-US" altLang="ko-KR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WaitForMultipleObjects(</a:t>
            </a:r>
          </a:p>
          <a:p>
            <a:pPr lvl="2"/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   DWORD nCount,</a:t>
            </a:r>
          </a:p>
          <a:p>
            <a:pPr lvl="2"/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   CONST HANDLE *lpHandles,</a:t>
            </a:r>
          </a:p>
          <a:p>
            <a:pPr lvl="2"/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   BOOL bWaitAll,</a:t>
            </a:r>
          </a:p>
          <a:p>
            <a:pPr lvl="2"/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   DWORD dwMilliseconds );</a:t>
            </a:r>
          </a:p>
          <a:p>
            <a:pPr lvl="2"/>
            <a:endParaRPr lang="en-US" altLang="ko-KR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WaitForMultipleObjects( MAX_TREAD, handleThread, TRUE, INFINITE 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Exercise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522605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Add synchronize function to prevent Printf error</a:t>
            </a:r>
          </a:p>
          <a:p>
            <a:pPr lvl="1"/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NGP 05-MultiThreadingSynch folder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CRITICAL_SECTION cs; 	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::InitializeCriticalSection( &amp;cs );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::EnterCriticalSection( &amp;cs );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::LeaveCriticalSection( &amp;cs );</a:t>
            </a:r>
          </a:p>
          <a:p>
            <a:pPr lvl="1"/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TCP client (NGP 05-TCPmultiExeClientThread)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Modify “tcpclientThread.cpp” to apply multiple client connections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Separate the “recv()” function using thread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Synchronize main() and threads to finish gracefully</a:t>
            </a:r>
          </a:p>
          <a:p>
            <a:pPr lvl="2"/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 ::WaitForMultipleObjects( MAX_CLIENT, handleThread, TRUE, INFINITE );</a:t>
            </a:r>
          </a:p>
          <a:p>
            <a:pPr lvl="2"/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Add “special code” to indicate the end of connection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Quiz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522605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TCP client (NGP 05-TCPmultiExeClientThread)</a:t>
            </a:r>
          </a:p>
          <a:p>
            <a:pPr lvl="1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Modify “tcpclientThread.cpp” to apply multiple client connections</a:t>
            </a:r>
          </a:p>
          <a:p>
            <a:pPr lvl="1"/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Separate the “</a:t>
            </a:r>
            <a:r>
              <a:rPr lang="en-US" altLang="ko-KR" sz="2000" b="1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recv</a:t>
            </a:r>
            <a:r>
              <a:rPr lang="en-US" altLang="ko-KR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()” function using thread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Times New Roman" panose="02020603050405020304" pitchFamily="18" charset="0"/>
                <a:ea typeface="바탕" panose="02030600000101010101" pitchFamily="18" charset="-127"/>
              </a:rPr>
              <a:t>n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aver.com </a:t>
            </a:r>
            <a:r>
              <a:rPr lang="en-US" altLang="ko-KR" sz="2000" b="1" dirty="0" err="1" smtClean="0">
                <a:latin typeface="Times New Roman" panose="02020603050405020304" pitchFamily="18" charset="0"/>
                <a:ea typeface="바탕" panose="02030600000101010101" pitchFamily="18" charset="-127"/>
              </a:rPr>
              <a:t>ip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 address = 125.209.222.141</a:t>
            </a:r>
          </a:p>
          <a:p>
            <a:pPr marL="457200" lvl="1" indent="0">
              <a:buNone/>
            </a:pPr>
            <a:r>
              <a:rPr lang="en-US" altLang="ko-KR" sz="2000" b="1" dirty="0">
                <a:latin typeface="Times New Roman" panose="02020603050405020304" pitchFamily="18" charset="0"/>
                <a:ea typeface="바탕" panose="02030600000101010101" pitchFamily="18" charset="-127"/>
              </a:rPr>
              <a:t>d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aum.net </a:t>
            </a:r>
            <a:r>
              <a:rPr lang="en-US" altLang="ko-KR" sz="2000" b="1" dirty="0" err="1" smtClean="0">
                <a:latin typeface="Times New Roman" panose="02020603050405020304" pitchFamily="18" charset="0"/>
                <a:ea typeface="바탕" panose="02030600000101010101" pitchFamily="18" charset="-127"/>
              </a:rPr>
              <a:t>ip</a:t>
            </a:r>
            <a:r>
              <a:rPr lang="en-US" altLang="ko-KR" sz="20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 address =  211.231.99.17</a:t>
            </a:r>
            <a:endParaRPr lang="en-US" altLang="ko-KR" sz="1600" b="1" dirty="0" smtClean="0"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2"/>
            <a:endParaRPr lang="en-US" altLang="ko-KR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Quiz – make</a:t>
            </a:r>
            <a:r>
              <a:rPr lang="ko-KR" alt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a client</a:t>
            </a:r>
          </a:p>
          <a:p>
            <a:pPr lvl="1"/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Connect to the server( </a:t>
            </a:r>
            <a:r>
              <a:rPr lang="en-US" altLang="ko-KR" b="1" dirty="0" err="1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ip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= </a:t>
            </a:r>
            <a:r>
              <a:rPr lang="en-US" altLang="ko-KR" dirty="0" smtClean="0">
                <a:ea typeface="굴림" panose="020B0600000101010101" pitchFamily="50" charset="-127"/>
              </a:rPr>
              <a:t>223.130.195.200</a:t>
            </a:r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port=</a:t>
            </a:r>
            <a:r>
              <a:rPr lang="en-US" altLang="ko-KR" dirty="0">
                <a:ea typeface="굴림" panose="020B0600000101010101" pitchFamily="50" charset="-127"/>
              </a:rPr>
              <a:t>80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)</a:t>
            </a:r>
          </a:p>
          <a:p>
            <a:pPr lvl="1"/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Send the message “Test.\n\n”</a:t>
            </a:r>
          </a:p>
          <a:p>
            <a:pPr lvl="1"/>
            <a:r>
              <a:rPr lang="en-US" altLang="ko-KR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Print all received messages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ea typeface="굴림" panose="020B0600000101010101" pitchFamily="50" charset="-127"/>
              </a:rPr>
              <a:t>Quiz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5226050"/>
          </a:xfrm>
          <a:noFill/>
        </p:spPr>
        <p:txBody>
          <a:bodyPr lIns="92075" tIns="46038" rIns="92075" bIns="46038"/>
          <a:lstStyle/>
          <a:p>
            <a:r>
              <a:rPr lang="en-US" altLang="ko-KR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Quiz – make</a:t>
            </a:r>
            <a:r>
              <a:rPr lang="ko-KR" altLang="en-US" b="1" smtClean="0">
                <a:latin typeface="Times New Roman" panose="02020603050405020304" pitchFamily="18" charset="0"/>
                <a:ea typeface="바탕" panose="02030600000101010101" pitchFamily="18" charset="-127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a client</a:t>
            </a: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Connect to the server( daum.net, port=</a:t>
            </a:r>
            <a:r>
              <a:rPr lang="en-US" altLang="ko-KR" dirty="0" smtClean="0">
                <a:ea typeface="굴림" panose="020B0600000101010101" pitchFamily="50" charset="-127"/>
              </a:rPr>
              <a:t>80</a:t>
            </a:r>
            <a:r>
              <a:rPr lang="en-US" altLang="ko-KR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)</a:t>
            </a:r>
          </a:p>
          <a:p>
            <a:pPr lvl="1"/>
            <a:r>
              <a:rPr lang="en-US" altLang="ko-KR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Send the message “Test.\n\n” and Print all messages</a:t>
            </a:r>
          </a:p>
          <a:p>
            <a:pPr lvl="1"/>
            <a:endParaRPr lang="en-US" altLang="ko-KR" sz="1200" b="1" dirty="0" smtClean="0"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Connected to server ...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Thread start...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SND 8&gt; Test.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Server Connection Closed !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RECV 124&gt; 127 bytes: &lt;!DOCTYPE HTML PUBLIC "-//IETF//DTD HTML 2.0//EN"&gt;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&lt;html&gt;&lt;head&gt;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&lt;title&gt;302 Found&lt;/title&gt;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&lt;/head&gt;&lt;body&gt;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&lt;h1&gt;Found&lt;/h1&gt;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&lt;p&gt;The do</a:t>
            </a:r>
            <a:r>
              <a:rPr lang="ko-KR" altLang="en-US" sz="1200" b="1" smtClean="0">
                <a:latin typeface="Times New Roman" panose="02020603050405020304" pitchFamily="18" charset="0"/>
                <a:ea typeface="바탕" panose="02030600000101010101" pitchFamily="18" charset="-127"/>
              </a:rPr>
              <a:t>儆儆</a:t>
            </a:r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?</a:t>
            </a:r>
            <a:r>
              <a:rPr lang="ko-KR" altLang="en-US" sz="1200" b="1" smtClean="0">
                <a:latin typeface="Times New Roman" panose="02020603050405020304" pitchFamily="18" charset="0"/>
                <a:ea typeface="바탕" panose="02030600000101010101" pitchFamily="18" charset="-127"/>
              </a:rPr>
              <a:t>陷즶</a:t>
            </a:r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?j3v|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RECV 124&gt; 99 bytes: </a:t>
            </a:r>
            <a:r>
              <a:rPr lang="en-US" altLang="ko-KR" sz="1200" b="1" dirty="0" err="1" smtClean="0">
                <a:latin typeface="Times New Roman" panose="02020603050405020304" pitchFamily="18" charset="0"/>
                <a:ea typeface="바탕" panose="02030600000101010101" pitchFamily="18" charset="-127"/>
              </a:rPr>
              <a:t>cument</a:t>
            </a:r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 has moved &lt;a </a:t>
            </a:r>
            <a:r>
              <a:rPr lang="en-US" altLang="ko-KR" sz="1200" b="1" dirty="0" err="1" smtClean="0">
                <a:latin typeface="Times New Roman" panose="02020603050405020304" pitchFamily="18" charset="0"/>
                <a:ea typeface="바탕" panose="02030600000101010101" pitchFamily="18" charset="-127"/>
              </a:rPr>
              <a:t>href</a:t>
            </a:r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="http://status.daum.net/error/error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403.html"&gt;here&lt;/a&gt;.&lt;/p&gt;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&lt;/body&gt;&lt;/html&gt;</a:t>
            </a:r>
          </a:p>
          <a:p>
            <a:pPr lvl="1"/>
            <a:r>
              <a:rPr lang="en-US" altLang="ko-KR" sz="1200" b="1" dirty="0" err="1" smtClean="0">
                <a:latin typeface="Times New Roman" panose="02020603050405020304" pitchFamily="18" charset="0"/>
                <a:ea typeface="바탕" panose="02030600000101010101" pitchFamily="18" charset="-127"/>
              </a:rPr>
              <a:t>dy</a:t>
            </a:r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&lt;h1&gt;Found&lt;/h1&gt;</a:t>
            </a:r>
          </a:p>
          <a:p>
            <a:pPr lvl="1"/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&lt;p&gt;The do</a:t>
            </a:r>
            <a:r>
              <a:rPr lang="ko-KR" altLang="en-US" sz="1200" b="1" smtClean="0">
                <a:latin typeface="Times New Roman" panose="02020603050405020304" pitchFamily="18" charset="0"/>
                <a:ea typeface="바탕" panose="02030600000101010101" pitchFamily="18" charset="-127"/>
              </a:rPr>
              <a:t>儆儆</a:t>
            </a:r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?</a:t>
            </a:r>
            <a:r>
              <a:rPr lang="ko-KR" altLang="en-US" sz="1200" b="1" smtClean="0">
                <a:latin typeface="Times New Roman" panose="02020603050405020304" pitchFamily="18" charset="0"/>
                <a:ea typeface="바탕" panose="02030600000101010101" pitchFamily="18" charset="-127"/>
              </a:rPr>
              <a:t>陷즶</a:t>
            </a:r>
            <a:r>
              <a:rPr lang="en-US" altLang="ko-KR" sz="1200" b="1" dirty="0" smtClean="0">
                <a:latin typeface="Times New Roman" panose="02020603050405020304" pitchFamily="18" charset="0"/>
                <a:ea typeface="바탕" panose="02030600000101010101" pitchFamily="18" charset="-127"/>
              </a:rPr>
              <a:t>?j3v|</a:t>
            </a:r>
            <a:endParaRPr lang="en-US" altLang="ko-KR" b="1" dirty="0" smtClean="0">
              <a:latin typeface="Times New Roman" panose="02020603050405020304" pitchFamily="18" charset="0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Operating system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Resource management</a:t>
            </a:r>
          </a:p>
          <a:p>
            <a:pPr lvl="2"/>
            <a:r>
              <a:rPr lang="en-US" altLang="ko-KR" sz="18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CPU, Memory, I/O</a:t>
            </a:r>
          </a:p>
          <a:p>
            <a:pPr lvl="2"/>
            <a:r>
              <a:rPr lang="en-US" altLang="ko-KR" sz="18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CPU(register)-cache-memory-HDD : paging (4KB)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Process scheduling</a:t>
            </a:r>
          </a:p>
          <a:p>
            <a:pPr lvl="2"/>
            <a:r>
              <a:rPr lang="en-US" altLang="ko-KR" sz="18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Time slicing</a:t>
            </a:r>
          </a:p>
          <a:p>
            <a:pPr lvl="2"/>
            <a:r>
              <a:rPr lang="en-US" altLang="ko-KR" sz="18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Real-time</a:t>
            </a:r>
          </a:p>
          <a:p>
            <a:pPr lvl="2"/>
            <a:endParaRPr lang="en-US" altLang="ko-KR" sz="18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Multi-Tasking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Process-Thread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Program running unit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Context switching</a:t>
            </a:r>
          </a:p>
          <a:p>
            <a:pPr lvl="1"/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</p:txBody>
      </p:sp>
      <p:pic>
        <p:nvPicPr>
          <p:cNvPr id="5124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675063"/>
            <a:ext cx="52133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Context switching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Register set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Kernel stack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User stack</a:t>
            </a:r>
          </a:p>
          <a:p>
            <a:pPr lvl="1"/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Socket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Locked pages</a:t>
            </a:r>
          </a:p>
          <a:p>
            <a:pPr lvl="2"/>
            <a:r>
              <a:rPr lang="en-US" altLang="ko-KR" sz="18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Send, recv buffer (8kB)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Non-paged pool (2kB) </a:t>
            </a:r>
          </a:p>
          <a:p>
            <a:pPr lvl="2"/>
            <a:r>
              <a:rPr lang="en-US" altLang="ko-KR" sz="18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Status, address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Total ¼ memory size</a:t>
            </a:r>
          </a:p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Tradeoff between number of thread and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CreateThread(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LPSECURITY_ATTRIBUTES lpThreadAttributes, // </a:t>
            </a:r>
            <a:r>
              <a:rPr lang="en-US" altLang="ko-KR" sz="1200" smtClean="0">
                <a:ea typeface="굴림" panose="020B0600000101010101" pitchFamily="50" charset="-127"/>
              </a:rPr>
              <a:t>determines whether the returned handle can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200" smtClean="0">
                <a:ea typeface="굴림" panose="020B0600000101010101" pitchFamily="50" charset="-127"/>
              </a:rPr>
              <a:t>							be inherited by child processes</a:t>
            </a:r>
            <a:endParaRPr lang="en-US" altLang="ko-KR" sz="12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DWORD dwStackSize, 		// </a:t>
            </a:r>
            <a:r>
              <a:rPr lang="en-US" altLang="ko-KR" sz="1200" smtClean="0">
                <a:ea typeface="굴림" panose="020B0600000101010101" pitchFamily="50" charset="-127"/>
              </a:rPr>
              <a:t>The default stack reservation size used by the linker is 1 MB</a:t>
            </a:r>
            <a:endParaRPr lang="en-US" altLang="ko-KR" sz="12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LPTHREAD_START_ROUTINE lpStartAddress, // </a:t>
            </a:r>
            <a:r>
              <a:rPr lang="en-US" altLang="ko-KR" sz="1200" smtClean="0">
                <a:ea typeface="굴림" panose="020B0600000101010101" pitchFamily="50" charset="-127"/>
              </a:rPr>
              <a:t>A pointer to the application-defined function </a:t>
            </a:r>
            <a:endParaRPr lang="en-US" altLang="ko-KR" sz="12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LPVOID lpParameter, 		// </a:t>
            </a:r>
            <a:r>
              <a:rPr lang="en-US" altLang="ko-KR" sz="1200" smtClean="0">
                <a:ea typeface="굴림" panose="020B0600000101010101" pitchFamily="50" charset="-127"/>
              </a:rPr>
              <a:t>A pointer to a variable to be passed to the thread</a:t>
            </a:r>
            <a:endParaRPr lang="en-US" altLang="ko-KR" sz="12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DWORD dwCreationFlags, 	// </a:t>
            </a:r>
            <a:r>
              <a:rPr lang="en-US" altLang="ko-KR" sz="1200" smtClean="0">
                <a:ea typeface="굴림" panose="020B0600000101010101" pitchFamily="50" charset="-127"/>
              </a:rPr>
              <a:t>The thread runs immediately after creation.</a:t>
            </a:r>
            <a:endParaRPr lang="en-US" altLang="ko-KR" sz="12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LPDWORD lpThreadId 		// </a:t>
            </a:r>
            <a:r>
              <a:rPr lang="en-US" altLang="ko-KR" sz="1200" smtClean="0">
                <a:ea typeface="굴림" panose="020B0600000101010101" pitchFamily="50" charset="-127"/>
              </a:rPr>
              <a:t>A pointer to a variable that receives the thread identifier</a:t>
            </a:r>
            <a:endParaRPr lang="en-US" altLang="ko-KR" sz="12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ko-KR" sz="14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ko-KR" sz="14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handleThread[i] = ::CreateThread( 0, 0, ThreadRunner, &amp;array[i], 0, 0 );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DWORD __stdcall ThreadRunner( LPVOID parameter ){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int* argument;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int count=3;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ko-KR" altLang="en-US" sz="14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argument = ( int* )parameter;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while( count-- &gt; 0 )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printf( "I'm %d Thread !!\n", *argument 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 0;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ko-KR" sz="14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 main(){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HANDLE handleThread[5];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int array[5] = { 0, },  i;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ko-KR" sz="14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for( i = 0 ; i &lt; 5 ; i++ ){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array[i] = i;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handleThread[i] = ::CreateThread( 0, 0, ThreadRunner, &amp;array[i], 0, 0 );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for( i = 0 ; i &lt; 5 ; i++ 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printf( "I'm Main thread !!\n" 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::WaitForMultipleObjects( 5, handleThread, TRUE, INFINITE 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Static or global variables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void TestThread::run()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	testFunc();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void testFunc()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	if(obj!=NULL){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		printf(“%d”, obj-&gt;count);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		delete obj;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		obj=0;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	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}</a:t>
            </a:r>
          </a:p>
        </p:txBody>
      </p:sp>
      <p:pic>
        <p:nvPicPr>
          <p:cNvPr id="922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1625"/>
            <a:ext cx="4492625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Synchronization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Critical section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Event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Mutex</a:t>
            </a:r>
          </a:p>
          <a:p>
            <a:pPr lvl="1"/>
            <a:r>
              <a:rPr lang="en-US" altLang="ko-KR" sz="20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Semaphore</a:t>
            </a:r>
          </a:p>
          <a:p>
            <a:pPr lvl="1"/>
            <a:endParaRPr lang="en-US" altLang="ko-KR" sz="20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Critical section</a:t>
            </a:r>
          </a:p>
          <a:p>
            <a:pPr>
              <a:buFont typeface="Monotype Sorts" pitchFamily="2" charset="2"/>
              <a:buNone/>
            </a:pPr>
            <a:endParaRPr lang="en-US" altLang="ko-KR" sz="2400" b="1" smtClean="0">
              <a:solidFill>
                <a:srgbClr val="000000"/>
              </a:solidFill>
              <a:latin typeface="Times New Roman" panose="02020603050405020304" pitchFamily="18" charset="0"/>
              <a:ea typeface="바탕" panose="02030600000101010101" pitchFamily="18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CRITICAL_SECTION cs;</a:t>
            </a:r>
          </a:p>
          <a:p>
            <a:pPr>
              <a:buFont typeface="Monotype Sorts" pitchFamily="2" charset="2"/>
              <a:buNone/>
            </a:pPr>
            <a:endParaRPr lang="en-US" altLang="ko-KR" sz="18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InitializeCriticalSection( &amp;cs );</a:t>
            </a:r>
          </a:p>
          <a:p>
            <a:pPr>
              <a:buFont typeface="Monotype Sorts" pitchFamily="2" charset="2"/>
              <a:buNone/>
            </a:pPr>
            <a:endParaRPr lang="en-US" altLang="ko-KR" sz="18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EnterCriticalSection(&amp;cs );</a:t>
            </a:r>
          </a:p>
          <a:p>
            <a:pPr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// common or shared variable handling</a:t>
            </a:r>
          </a:p>
          <a:p>
            <a:pPr>
              <a:buFont typeface="Monotype Sorts" pitchFamily="2" charset="2"/>
              <a:buNone/>
            </a:pPr>
            <a:r>
              <a:rPr lang="en-US" altLang="ko-KR" sz="18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LeaveCriticalSection(&amp;cs );</a:t>
            </a:r>
          </a:p>
          <a:p>
            <a:pPr lvl="1"/>
            <a:endParaRPr lang="en-US" altLang="ko-KR" sz="18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ea typeface="굴림" panose="020B0600000101010101" pitchFamily="50" charset="-127"/>
              </a:rPr>
              <a:t>Thread and Synchronization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76800"/>
          </a:xfrm>
          <a:noFill/>
        </p:spPr>
        <p:txBody>
          <a:bodyPr lIns="92075" tIns="46038" rIns="92075" bIns="46038"/>
          <a:lstStyle/>
          <a:p>
            <a:r>
              <a:rPr lang="en-US" altLang="ko-KR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바탕" panose="02030600000101010101" pitchFamily="18" charset="-127"/>
              </a:rPr>
              <a:t>Event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CreateEvent(lpEventAttribute, bManualReset, bInitialState, lpName);</a:t>
            </a:r>
          </a:p>
          <a:p>
            <a:pPr>
              <a:buFont typeface="Monotype Sorts" pitchFamily="2" charset="2"/>
              <a:buNone/>
            </a:pPr>
            <a:endParaRPr lang="en-US" altLang="ko-KR" sz="16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HANDLE hEvent=CreateEvent(0, FALSE, FALSE, 0);</a:t>
            </a:r>
          </a:p>
          <a:p>
            <a:pPr>
              <a:buFont typeface="Monotype Sorts" pitchFamily="2" charset="2"/>
              <a:buNone/>
            </a:pPr>
            <a:endParaRPr lang="en-US" altLang="ko-KR" sz="16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 Thread1()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endParaRPr lang="en-US" altLang="ko-KR" sz="16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SetEvent(hEvent);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endParaRPr lang="en-US" altLang="ko-KR" sz="16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 Thread2()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...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if(WaitForSingleObject(hEvent, INFINITE) == WAIT_OBJECT_O)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600" b="1" smtClean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…</a:t>
            </a:r>
            <a:endParaRPr lang="en-US" altLang="ko-KR" sz="16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16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800" b="1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llings Data Comms">
  <a:themeElements>
    <a:clrScheme name="Stallings Data Comm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 Data Comm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 Data Comm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Data Comm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Data Comm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Designs\Stallings Data Comms.pot</Template>
  <TotalTime>1420</TotalTime>
  <Words>543</Words>
  <Application>Microsoft Office PowerPoint</Application>
  <PresentationFormat>화면 슬라이드 쇼(4:3)</PresentationFormat>
  <Paragraphs>197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Monotype Sorts</vt:lpstr>
      <vt:lpstr>굴림</vt:lpstr>
      <vt:lpstr>맑은 고딕</vt:lpstr>
      <vt:lpstr>바탕</vt:lpstr>
      <vt:lpstr>Arial</vt:lpstr>
      <vt:lpstr>Arial Black</vt:lpstr>
      <vt:lpstr>Tahoma</vt:lpstr>
      <vt:lpstr>Times New Roman</vt:lpstr>
      <vt:lpstr>Stallings Data Comms</vt:lpstr>
      <vt:lpstr>Server Threads and Synchronization</vt:lpstr>
      <vt:lpstr>Thread and Synchronization</vt:lpstr>
      <vt:lpstr>Thread and Synchronization</vt:lpstr>
      <vt:lpstr>Thread and Synchronization</vt:lpstr>
      <vt:lpstr>Thread and Synchronization</vt:lpstr>
      <vt:lpstr>Thread and Synchronization</vt:lpstr>
      <vt:lpstr>Thread and Synchronization</vt:lpstr>
      <vt:lpstr>Thread and Synchronization</vt:lpstr>
      <vt:lpstr>Thread and Synchronization</vt:lpstr>
      <vt:lpstr>Thread and Synchronization</vt:lpstr>
      <vt:lpstr>Thread and Synchronization</vt:lpstr>
      <vt:lpstr>Thread and Synchronization</vt:lpstr>
      <vt:lpstr>Exercise</vt:lpstr>
      <vt:lpstr>Quiz</vt:lpstr>
      <vt:lpstr>Quiz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 Data and Computer Communications</dc:title>
  <dc:creator>Adrian &amp; Wendy</dc:creator>
  <cp:lastModifiedBy>김 태용</cp:lastModifiedBy>
  <cp:revision>144</cp:revision>
  <dcterms:created xsi:type="dcterms:W3CDTF">1999-10-29T09:42:53Z</dcterms:created>
  <dcterms:modified xsi:type="dcterms:W3CDTF">2021-03-29T02:02:33Z</dcterms:modified>
</cp:coreProperties>
</file>