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8" r:id="rId3"/>
    <p:sldId id="381" r:id="rId4"/>
    <p:sldId id="382" r:id="rId5"/>
    <p:sldId id="383" r:id="rId6"/>
    <p:sldId id="386" r:id="rId7"/>
    <p:sldId id="397" r:id="rId8"/>
    <p:sldId id="39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407" r:id="rId19"/>
    <p:sldId id="399" r:id="rId20"/>
  </p:sldIdLst>
  <p:sldSz cx="9144000" cy="6858000" type="overhead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1" autoAdjust="0"/>
    <p:restoredTop sz="90929"/>
  </p:normalViewPr>
  <p:slideViewPr>
    <p:cSldViewPr>
      <p:cViewPr varScale="1">
        <p:scale>
          <a:sx n="116" d="100"/>
          <a:sy n="116" d="100"/>
        </p:scale>
        <p:origin x="432" y="108"/>
      </p:cViewPr>
      <p:guideLst>
        <p:guide orient="horz" pos="1776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kimty</a:t>
            </a:r>
          </a:p>
        </p:txBody>
      </p:sp>
      <p:sp>
        <p:nvSpPr>
          <p:cNvPr id="1536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36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퍼지 중요도를 이용한 디지탈 비디오의 영상 검색</a:t>
            </a:r>
          </a:p>
        </p:txBody>
      </p:sp>
      <p:sp>
        <p:nvSpPr>
          <p:cNvPr id="1536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D80ED35-2653-4AA8-85FA-63D7A3218A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82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5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/>
            </a:lvl1pPr>
          </a:lstStyle>
          <a:p>
            <a:pPr>
              <a:defRPr/>
            </a:pPr>
            <a:fld id="{2A69CCBD-954E-4D6C-8166-F92198D7DE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53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rotWithShape="0">
          <a:gsLst>
            <a:gs pos="0">
              <a:srgbClr val="767676"/>
            </a:gs>
            <a:gs pos="50000">
              <a:schemeClr val="bg1"/>
            </a:gs>
            <a:gs pos="100000">
              <a:srgbClr val="7676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5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6" name="Rectangle 9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charset="0"/>
              </a:defRPr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9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1B010-C51C-42FB-952C-DD3FB7FBB142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990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5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6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12423-4C94-4459-AED8-8D78603AF96E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745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5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6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6B02-B26E-41CD-817A-35781EE339C7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2663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6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7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2351-2438-49A5-B285-01ABA5AC0B83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3192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5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6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190FE-7F28-49A5-B0F4-977ADA259934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67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5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6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20C68-B15C-4998-AC8E-3121FDC6355A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755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6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7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1E027-581F-4E51-8C96-5C6D2705165A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955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8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9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2060C-9EE4-4F7F-9BD5-9A4889E9CCD9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9159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4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5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F2DA0-5E84-431B-A3A1-FF839FBE3B27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583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3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4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F496B-5AE1-48B7-BF4A-BB760EC89D6F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4838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6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7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B76E-1F92-40CB-B894-7BA831840B13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3952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6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7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A91C7-C122-439A-B0EA-3356B478A6BD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6732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7676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27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29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30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2" name="Rectangle 8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ko-KR"/>
              <a:t>1999.10</a:t>
            </a:r>
          </a:p>
        </p:txBody>
      </p:sp>
      <p:sp>
        <p:nvSpPr>
          <p:cNvPr id="1033" name="Rectangle 9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ko-KR"/>
              <a:t>Kimty</a:t>
            </a:r>
          </a:p>
        </p:txBody>
      </p:sp>
      <p:sp>
        <p:nvSpPr>
          <p:cNvPr id="1034" name="Rectangle 10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pPr>
              <a:defRPr/>
            </a:pPr>
            <a:fld id="{A84F8006-1B59-4F8E-A488-D74884EF9EB1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D50B6A-3597-4E83-AA34-438E28E9A5F8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40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>
                <a:solidFill>
                  <a:schemeClr val="tx1"/>
                </a:solidFill>
                <a:effectLst/>
              </a:rPr>
              <a:t>DirectX Library &amp; Graphics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</a:t>
            </a:r>
            <a:endParaRPr lang="ko-KR" altLang="en-US" b="1" dirty="0"/>
          </a:p>
        </p:txBody>
      </p:sp>
      <p:sp>
        <p:nvSpPr>
          <p:cNvPr id="5124" name="Rectangle 3"/>
          <p:cNvSpPr>
            <a:spLocks noChangeArrowheads="1"/>
          </p:cNvSpPr>
          <p:nvPr>
            <p:ph type="subTitle" idx="1"/>
          </p:nvPr>
        </p:nvSpPr>
        <p:spPr>
          <a:xfrm>
            <a:off x="1828800" y="4114800"/>
            <a:ext cx="6629400" cy="1752600"/>
          </a:xfrm>
          <a:noFill/>
        </p:spPr>
        <p:txBody>
          <a:bodyPr/>
          <a:lstStyle/>
          <a:p>
            <a:pPr algn="l" eaLnBrk="1" hangingPunct="1"/>
            <a:endParaRPr lang="ko-KR" altLang="ko-KR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1C7442-418C-4C69-B32F-AAA32B78A3D6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30413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 Simple DirectDraw sample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General outline of sample DirectDraw </a:t>
            </a:r>
          </a:p>
          <a:p>
            <a:pPr lvl="2" eaLnBrk="1" hangingPunct="1"/>
            <a:r>
              <a:rPr lang="en-US" altLang="ko-KR" smtClean="0"/>
              <a:t>Create a normal Windows window </a:t>
            </a:r>
          </a:p>
          <a:p>
            <a:pPr lvl="2" eaLnBrk="1" hangingPunct="1"/>
            <a:r>
              <a:rPr lang="en-US" altLang="ko-KR" smtClean="0"/>
              <a:t>Set up our DirectX variables </a:t>
            </a:r>
          </a:p>
          <a:p>
            <a:pPr lvl="2" eaLnBrk="1" hangingPunct="1"/>
            <a:r>
              <a:rPr lang="en-US" altLang="ko-KR" smtClean="0"/>
              <a:t>Set the "cooperative level" and display modes </a:t>
            </a:r>
          </a:p>
          <a:p>
            <a:pPr lvl="2" eaLnBrk="1" hangingPunct="1"/>
            <a:r>
              <a:rPr lang="en-US" altLang="ko-KR" smtClean="0"/>
              <a:t>Create front and back surfaces </a:t>
            </a:r>
          </a:p>
          <a:p>
            <a:pPr lvl="2" eaLnBrk="1" hangingPunct="1"/>
            <a:r>
              <a:rPr lang="en-US" altLang="ko-KR" smtClean="0"/>
              <a:t>If windowed mode, create and attach a clipper </a:t>
            </a:r>
          </a:p>
          <a:p>
            <a:pPr lvl="2" eaLnBrk="1" hangingPunct="1"/>
            <a:r>
              <a:rPr lang="en-US" altLang="ko-KR" smtClean="0"/>
              <a:t>Render to the back buffer </a:t>
            </a:r>
          </a:p>
          <a:p>
            <a:pPr lvl="2" eaLnBrk="1" hangingPunct="1"/>
            <a:r>
              <a:rPr lang="en-US" altLang="ko-KR" smtClean="0"/>
              <a:t>Perform the flipping </a:t>
            </a:r>
          </a:p>
          <a:p>
            <a:pPr lvl="2" eaLnBrk="1" hangingPunct="1"/>
            <a:r>
              <a:rPr lang="en-US" altLang="ko-KR" smtClean="0"/>
              <a:t>Clean up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99" y="5445224"/>
            <a:ext cx="3767402" cy="14127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A20E8-6A85-4E36-B7BA-062183893991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30515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 Simple DirectDraw sample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lvl="2" eaLnBrk="1" hangingPunct="1"/>
            <a:r>
              <a:rPr lang="en-US" altLang="ko-KR" smtClean="0"/>
              <a:t>LPDIRECTDRAW        g_pDD;         </a:t>
            </a:r>
          </a:p>
          <a:p>
            <a:pPr lvl="2" eaLnBrk="1" hangingPunct="1"/>
            <a:r>
              <a:rPr lang="en-US" altLang="ko-KR" smtClean="0"/>
              <a:t>LPDIRECTDRAWSURFACE g_pDDS; </a:t>
            </a:r>
          </a:p>
          <a:p>
            <a:pPr lvl="2" eaLnBrk="1" hangingPunct="1"/>
            <a:r>
              <a:rPr lang="en-US" altLang="ko-KR" smtClean="0"/>
              <a:t>LPDIRECTDRAWSURFACE g_pDDSBack;   </a:t>
            </a:r>
          </a:p>
          <a:p>
            <a:pPr lvl="2" eaLnBrk="1" hangingPunct="1"/>
            <a:r>
              <a:rPr lang="en-US" altLang="ko-KR" smtClean="0"/>
              <a:t>LPDIRECTDRAWCLIPPER g_pClipper;   </a:t>
            </a:r>
          </a:p>
          <a:p>
            <a:pPr lvl="2" eaLnBrk="1" hangingPunct="1"/>
            <a:r>
              <a:rPr lang="en-US" altLang="ko-KR" smtClean="0"/>
              <a:t>HWND                g_hWnd;  </a:t>
            </a:r>
          </a:p>
          <a:p>
            <a:pPr lvl="2" eaLnBrk="1" hangingPunct="1"/>
            <a:r>
              <a:rPr lang="en-US" altLang="ko-KR" smtClean="0"/>
              <a:t>bool                g_bFullScreen;  </a:t>
            </a:r>
          </a:p>
          <a:p>
            <a:pPr lvl="3" eaLnBrk="1" hangingPunct="1"/>
            <a:endParaRPr lang="en-US" altLang="ko-KR" smtClean="0"/>
          </a:p>
          <a:p>
            <a:pPr lvl="2" eaLnBrk="1" hangingPunct="1"/>
            <a:r>
              <a:rPr lang="en-US" altLang="ko-KR" smtClean="0"/>
              <a:t>HRESULT hr;</a:t>
            </a:r>
          </a:p>
          <a:p>
            <a:pPr lvl="2" eaLnBrk="1" hangingPunct="1"/>
            <a:r>
              <a:rPr lang="en-US" altLang="ko-KR" smtClean="0"/>
              <a:t>hr = DirectDrawCreate(NULL,&amp;g_pDD,NULL 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2881A9-7B20-4BC9-B2D9-D20FD4855DC5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562600"/>
          </a:xfrm>
        </p:spPr>
        <p:txBody>
          <a:bodyPr/>
          <a:lstStyle/>
          <a:p>
            <a:pPr lvl="2" eaLnBrk="1" hangingPunct="1"/>
            <a:r>
              <a:rPr lang="en-US" altLang="ko-KR" sz="1800" smtClean="0"/>
              <a:t>bool DDCreateSurfaces( bool bFullScreen){</a:t>
            </a:r>
          </a:p>
          <a:p>
            <a:pPr lvl="2" eaLnBrk="1" hangingPunct="1"/>
            <a:r>
              <a:rPr lang="en-US" altLang="ko-KR" sz="1800" smtClean="0"/>
              <a:t>	HRESULT hr; </a:t>
            </a:r>
          </a:p>
          <a:p>
            <a:pPr lvl="2" eaLnBrk="1" hangingPunct="1"/>
            <a:r>
              <a:rPr lang="en-US" altLang="ko-KR" sz="1800" smtClean="0"/>
              <a:t>	g_bFullScreen = bFullScreen;</a:t>
            </a:r>
          </a:p>
          <a:p>
            <a:pPr lvl="2" eaLnBrk="1" hangingPunct="1"/>
            <a:r>
              <a:rPr lang="en-US" altLang="ko-KR" sz="1800" smtClean="0"/>
              <a:t>	// If we want to be in full-screen mode</a:t>
            </a:r>
          </a:p>
          <a:p>
            <a:pPr lvl="2" eaLnBrk="1" hangingPunct="1"/>
            <a:r>
              <a:rPr lang="en-US" altLang="ko-KR" sz="1800" smtClean="0"/>
              <a:t>	if (g_bFullScreen) { </a:t>
            </a:r>
          </a:p>
          <a:p>
            <a:pPr lvl="2" eaLnBrk="1" hangingPunct="1"/>
            <a:r>
              <a:rPr lang="en-US" altLang="ko-KR" sz="1800" smtClean="0"/>
              <a:t>               hr = g_pDD-&gt;SetCooperativeLevel(g_hWnd,              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/>
              <a:t>                             DDSCL_EXCLUSIVE | DDSCL_FULLSCREEN | 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/>
              <a:t>                             DDSCL_NOWINDOWCHANGES);</a:t>
            </a:r>
          </a:p>
          <a:p>
            <a:pPr lvl="2" eaLnBrk="1" hangingPunct="1"/>
            <a:r>
              <a:rPr lang="en-US" altLang="ko-KR" sz="1800" smtClean="0"/>
              <a:t>	// Set 640x480x16 full-screen mode</a:t>
            </a:r>
          </a:p>
          <a:p>
            <a:pPr lvl="2" eaLnBrk="1" hangingPunct="1"/>
            <a:r>
              <a:rPr lang="en-US" altLang="ko-KR" sz="1800" smtClean="0"/>
              <a:t>	   hr = g_pDD-&gt;SetDisplayMode(640, 480, 16);</a:t>
            </a:r>
          </a:p>
          <a:p>
            <a:pPr lvl="2" eaLnBrk="1" hangingPunct="1"/>
            <a:r>
              <a:rPr lang="en-US" altLang="ko-KR" sz="1800" smtClean="0"/>
              <a:t>	}</a:t>
            </a:r>
          </a:p>
          <a:p>
            <a:pPr lvl="2" eaLnBrk="1" hangingPunct="1"/>
            <a:r>
              <a:rPr lang="en-US" altLang="ko-KR" sz="1800" smtClean="0"/>
              <a:t>	else{</a:t>
            </a:r>
          </a:p>
          <a:p>
            <a:pPr lvl="2" eaLnBrk="1" hangingPunct="1"/>
            <a:r>
              <a:rPr lang="en-US" altLang="ko-KR" sz="1800" smtClean="0"/>
              <a:t>	// Set DDSCL_NORMAL to use windowed mode</a:t>
            </a:r>
          </a:p>
          <a:p>
            <a:pPr lvl="2" eaLnBrk="1" hangingPunct="1"/>
            <a:r>
              <a:rPr lang="en-US" altLang="ko-KR" sz="1800" smtClean="0"/>
              <a:t>	hr = g_pDD-&gt;SetCooperativeLevel(g_hWnd, 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/>
              <a:t>                            DDSCL_NORMAL);</a:t>
            </a:r>
          </a:p>
          <a:p>
            <a:pPr lvl="2" eaLnBrk="1" hangingPunct="1"/>
            <a:r>
              <a:rPr lang="en-US" altLang="ko-KR" sz="1800" smtClean="0"/>
              <a:t>	}</a:t>
            </a:r>
          </a:p>
          <a:p>
            <a:pPr lvl="2" eaLnBrk="1" hangingPunct="1"/>
            <a:r>
              <a:rPr lang="en-US" altLang="ko-KR" sz="1800" smtClean="0"/>
              <a:t>	...</a:t>
            </a:r>
          </a:p>
        </p:txBody>
      </p:sp>
      <p:sp>
        <p:nvSpPr>
          <p:cNvPr id="30617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/>
              <a:t>Setting Screen mode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DAA3CC-AA84-4DFA-B1A9-AA3C11174906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64770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DDSURFACEDESC ddsd; // A structure to describe the surfaces we want</a:t>
            </a:r>
          </a:p>
          <a:p>
            <a:pPr eaLnBrk="1" hangingPunct="1"/>
            <a:r>
              <a:rPr lang="en-US" altLang="ko-KR" sz="1800" smtClean="0"/>
              <a:t>	memset(&amp;ddsd, 0, sizeof(ddsd));</a:t>
            </a:r>
          </a:p>
          <a:p>
            <a:pPr eaLnBrk="1" hangingPunct="1"/>
            <a:r>
              <a:rPr lang="en-US" altLang="ko-KR" sz="1800" smtClean="0"/>
              <a:t>	ddsd.dwSize = sizeof(ddsd);</a:t>
            </a:r>
          </a:p>
          <a:p>
            <a:pPr eaLnBrk="1" hangingPunct="1"/>
            <a:r>
              <a:rPr lang="en-US" altLang="ko-KR" sz="1800" smtClean="0"/>
              <a:t>	//-- Create the primary surface</a:t>
            </a:r>
          </a:p>
          <a:p>
            <a:pPr eaLnBrk="1" hangingPunct="1"/>
            <a:r>
              <a:rPr lang="en-US" altLang="ko-KR" sz="1800" smtClean="0"/>
              <a:t>	// fields will contain valid values</a:t>
            </a:r>
          </a:p>
          <a:p>
            <a:pPr eaLnBrk="1" hangingPunct="1"/>
            <a:r>
              <a:rPr lang="en-US" altLang="ko-KR" sz="1800" smtClean="0"/>
              <a:t>	ddsd.dwFlags = DDSD_CAPS;</a:t>
            </a:r>
          </a:p>
          <a:p>
            <a:pPr eaLnBrk="1" hangingPunct="1"/>
            <a:r>
              <a:rPr lang="en-US" altLang="ko-KR" sz="1800" smtClean="0"/>
              <a:t>	ddsd.ddsCaps.dwCaps = DDSCAPS_PRIMARYSURFACE;</a:t>
            </a:r>
          </a:p>
          <a:p>
            <a:pPr eaLnBrk="1" hangingPunct="1"/>
            <a:r>
              <a:rPr lang="en-US" altLang="ko-KR" sz="1800" smtClean="0"/>
              <a:t>	hr = g_pDD-&gt;CreateSurface(&amp;ddsd, &amp;g_pDDS, NULL);</a:t>
            </a:r>
          </a:p>
          <a:p>
            <a:pPr eaLnBrk="1" hangingPunct="1"/>
            <a:r>
              <a:rPr lang="en-US" altLang="ko-KR" sz="1800" smtClean="0"/>
              <a:t>	//-- Create the back buffer</a:t>
            </a:r>
          </a:p>
          <a:p>
            <a:pPr eaLnBrk="1" hangingPunct="1"/>
            <a:r>
              <a:rPr lang="en-US" altLang="ko-KR" sz="1800" smtClean="0"/>
              <a:t>	ddsd.dwFlags = DDSD_WIDTH | DDSD_HEIGHT | DDSD_CAPS;</a:t>
            </a:r>
          </a:p>
          <a:p>
            <a:pPr eaLnBrk="1" hangingPunct="1"/>
            <a:r>
              <a:rPr lang="en-US" altLang="ko-KR" sz="1800" smtClean="0"/>
              <a:t>	// Make our off-screen surface 320x240</a:t>
            </a:r>
          </a:p>
          <a:p>
            <a:pPr eaLnBrk="1" hangingPunct="1"/>
            <a:r>
              <a:rPr lang="en-US" altLang="ko-KR" sz="1800" smtClean="0"/>
              <a:t>	ddsd.dwWidth = 320;</a:t>
            </a:r>
          </a:p>
          <a:p>
            <a:pPr eaLnBrk="1" hangingPunct="1"/>
            <a:r>
              <a:rPr lang="en-US" altLang="ko-KR" sz="1800" smtClean="0"/>
              <a:t>	ddsd.dwHeight = 240;</a:t>
            </a:r>
          </a:p>
          <a:p>
            <a:pPr eaLnBrk="1" hangingPunct="1"/>
            <a:r>
              <a:rPr lang="en-US" altLang="ko-KR" sz="1800" smtClean="0"/>
              <a:t>	// Create an offscreen surface</a:t>
            </a:r>
          </a:p>
          <a:p>
            <a:pPr eaLnBrk="1" hangingPunct="1"/>
            <a:r>
              <a:rPr lang="en-US" altLang="ko-KR" sz="1800" smtClean="0"/>
              <a:t>	ddsd.ddsCaps.dwCaps = DDSCAPS_OFFSCREENPLAIN;</a:t>
            </a:r>
          </a:p>
          <a:p>
            <a:pPr eaLnBrk="1" hangingPunct="1"/>
            <a:r>
              <a:rPr lang="en-US" altLang="ko-KR" sz="1800" smtClean="0"/>
              <a:t>	hr = g_pDD-&gt;CreateSurface(&amp;ddsd, &amp;g_pDDSBack, NULL);</a:t>
            </a:r>
          </a:p>
          <a:p>
            <a:pPr eaLnBrk="1" hangingPunct="1"/>
            <a:r>
              <a:rPr lang="en-US" altLang="ko-KR" sz="1800" smtClean="0"/>
              <a:t>	...</a:t>
            </a:r>
          </a:p>
        </p:txBody>
      </p:sp>
      <p:sp>
        <p:nvSpPr>
          <p:cNvPr id="30720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/>
              <a:t>Creating surface</a:t>
            </a:r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99" y="5445224"/>
            <a:ext cx="3767402" cy="1412776"/>
          </a:xfrm>
          <a:prstGeom prst="rect">
            <a:avLst/>
          </a:prstGeom>
        </p:spPr>
      </p:pic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C33B9B-DC0F-4F8A-A90C-78AFCD3ECD08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6477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...</a:t>
            </a:r>
          </a:p>
          <a:p>
            <a:pPr eaLnBrk="1" hangingPunct="1"/>
            <a:r>
              <a:rPr lang="ko-KR" altLang="en-US" sz="1800" smtClean="0"/>
              <a:t>	//-- </a:t>
            </a:r>
            <a:r>
              <a:rPr lang="en-US" altLang="ko-KR" sz="1800" smtClean="0"/>
              <a:t>Create a clipper for the primary surface in windowed mode</a:t>
            </a:r>
          </a:p>
          <a:p>
            <a:pPr eaLnBrk="1" hangingPunct="1"/>
            <a:r>
              <a:rPr lang="en-US" altLang="ko-KR" sz="1800" smtClean="0"/>
              <a:t>	if (!g_bFullScreen){</a:t>
            </a:r>
          </a:p>
          <a:p>
            <a:pPr eaLnBrk="1" hangingPunct="1"/>
            <a:r>
              <a:rPr lang="en-US" altLang="ko-KR" sz="1800" smtClean="0"/>
              <a:t>		// Create the clipper using the DirectDraw object</a:t>
            </a:r>
          </a:p>
          <a:p>
            <a:pPr eaLnBrk="1" hangingPunct="1"/>
            <a:r>
              <a:rPr lang="en-US" altLang="ko-KR" sz="1800" smtClean="0"/>
              <a:t>		hr = g_pDD-&gt;CreateClipper(0, &amp;g_pClipper, NULL);</a:t>
            </a:r>
          </a:p>
          <a:p>
            <a:pPr eaLnBrk="1" hangingPunct="1"/>
            <a:r>
              <a:rPr lang="en-US" altLang="ko-KR" sz="1800" smtClean="0"/>
              <a:t>		if (DDFailedCheck(hr, "Create clipper"))</a:t>
            </a:r>
          </a:p>
          <a:p>
            <a:pPr eaLnBrk="1" hangingPunct="1"/>
            <a:r>
              <a:rPr lang="en-US" altLang="ko-KR" sz="1800" smtClean="0"/>
              <a:t>			return false;</a:t>
            </a:r>
          </a:p>
          <a:p>
            <a:pPr eaLnBrk="1" hangingPunct="1"/>
            <a:r>
              <a:rPr lang="en-US" altLang="ko-KR" sz="1800" smtClean="0"/>
              <a:t>		// Assign your window's HWND to the clipper</a:t>
            </a:r>
          </a:p>
          <a:p>
            <a:pPr eaLnBrk="1" hangingPunct="1"/>
            <a:r>
              <a:rPr lang="en-US" altLang="ko-KR" sz="1800" smtClean="0"/>
              <a:t>		hr = g_pClipper-&gt;SetHWnd(0, g_hWnd);</a:t>
            </a:r>
          </a:p>
          <a:p>
            <a:pPr eaLnBrk="1" hangingPunct="1"/>
            <a:r>
              <a:rPr lang="en-US" altLang="ko-KR" sz="1800" smtClean="0"/>
              <a:t>		if (DDFailedCheck(hr, "Assign hWnd to clipper"))</a:t>
            </a:r>
          </a:p>
          <a:p>
            <a:pPr eaLnBrk="1" hangingPunct="1"/>
            <a:r>
              <a:rPr lang="en-US" altLang="ko-KR" sz="1800" smtClean="0"/>
              <a:t>			return false;</a:t>
            </a:r>
          </a:p>
          <a:p>
            <a:pPr eaLnBrk="1" hangingPunct="1"/>
            <a:r>
              <a:rPr lang="en-US" altLang="ko-KR" sz="1800" smtClean="0"/>
              <a:t>		// Attach the clipper to the primary surface</a:t>
            </a:r>
          </a:p>
          <a:p>
            <a:pPr eaLnBrk="1" hangingPunct="1"/>
            <a:r>
              <a:rPr lang="en-US" altLang="ko-KR" sz="1800" smtClean="0"/>
              <a:t>		hr = g_pDDS-&gt;SetClipper(g_pClipper);</a:t>
            </a:r>
          </a:p>
          <a:p>
            <a:pPr eaLnBrk="1" hangingPunct="1"/>
            <a:r>
              <a:rPr lang="en-US" altLang="ko-KR" sz="1800" smtClean="0"/>
              <a:t>		if (DDFailedCheck(hr, "Set clipper"))</a:t>
            </a:r>
          </a:p>
          <a:p>
            <a:pPr eaLnBrk="1" hangingPunct="1"/>
            <a:r>
              <a:rPr lang="en-US" altLang="ko-KR" sz="1800" smtClean="0"/>
              <a:t>			return false;</a:t>
            </a:r>
          </a:p>
          <a:p>
            <a:pPr eaLnBrk="1" hangingPunct="1"/>
            <a:r>
              <a:rPr lang="en-US" altLang="ko-KR" sz="1800" smtClean="0"/>
              <a:t>	}</a:t>
            </a:r>
          </a:p>
          <a:p>
            <a:pPr eaLnBrk="1" hangingPunct="1"/>
            <a:r>
              <a:rPr lang="en-US" altLang="ko-KR" sz="1800" smtClean="0"/>
              <a:t>	...</a:t>
            </a:r>
            <a:endParaRPr lang="en-US" altLang="ko-KR" smtClean="0"/>
          </a:p>
        </p:txBody>
      </p:sp>
      <p:sp>
        <p:nvSpPr>
          <p:cNvPr id="3082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/>
              <a:t>Creating the Clipper</a:t>
            </a:r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5FDE6-9E6A-4B2E-933B-FC05D098BE88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6477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	</a:t>
            </a:r>
            <a:r>
              <a:rPr lang="en-US" altLang="ko-KR" sz="1800" smtClean="0"/>
              <a:t>while (g_bRunning)</a:t>
            </a:r>
          </a:p>
          <a:p>
            <a:pPr eaLnBrk="1" hangingPunct="1"/>
            <a:r>
              <a:rPr lang="en-US" altLang="ko-KR" sz="1800" smtClean="0"/>
              <a:t>	{</a:t>
            </a:r>
          </a:p>
          <a:p>
            <a:pPr eaLnBrk="1" hangingPunct="1"/>
            <a:r>
              <a:rPr lang="en-US" altLang="ko-KR" sz="1800" smtClean="0"/>
              <a:t>	           while (PeekMessage(&amp;Msg,g_hwndMain,0, 0,PM_NOREMOVE))</a:t>
            </a:r>
          </a:p>
          <a:p>
            <a:pPr eaLnBrk="1" hangingPunct="1"/>
            <a:r>
              <a:rPr lang="en-US" altLang="ko-KR" sz="1800" smtClean="0"/>
              <a:t>		{</a:t>
            </a:r>
          </a:p>
          <a:p>
            <a:pPr eaLnBrk="1" hangingPunct="1"/>
            <a:r>
              <a:rPr lang="en-US" altLang="ko-KR" sz="1800" smtClean="0"/>
              <a:t>			BOOL bGetResult = GetMessage(&amp;Msg, NULL, 0, 0);</a:t>
            </a:r>
          </a:p>
          <a:p>
            <a:pPr eaLnBrk="1" hangingPunct="1"/>
            <a:r>
              <a:rPr lang="en-US" altLang="ko-KR" sz="1800" smtClean="0"/>
              <a:t>			TranslateMessage(&amp;Msg);</a:t>
            </a:r>
          </a:p>
          <a:p>
            <a:pPr eaLnBrk="1" hangingPunct="1"/>
            <a:r>
              <a:rPr lang="en-US" altLang="ko-KR" sz="1800" smtClean="0"/>
              <a:t>			DispatchMessage(&amp;Msg);</a:t>
            </a:r>
          </a:p>
          <a:p>
            <a:pPr eaLnBrk="1" hangingPunct="1"/>
            <a:r>
              <a:rPr lang="en-US" altLang="ko-KR" sz="1800" smtClean="0"/>
              <a:t>			if (bGetResult==0)</a:t>
            </a:r>
          </a:p>
          <a:p>
            <a:pPr eaLnBrk="1" hangingPunct="1"/>
            <a:r>
              <a:rPr lang="en-US" altLang="ko-KR" sz="1800" smtClean="0"/>
              <a:t>				g_bRunning = false;</a:t>
            </a:r>
          </a:p>
          <a:p>
            <a:pPr eaLnBrk="1" hangingPunct="1"/>
            <a:r>
              <a:rPr lang="en-US" altLang="ko-KR" sz="1800" smtClean="0"/>
              <a:t>		}</a:t>
            </a:r>
          </a:p>
          <a:p>
            <a:pPr eaLnBrk="1" hangingPunct="1"/>
            <a:r>
              <a:rPr lang="en-US" altLang="ko-KR" sz="1800" smtClean="0"/>
              <a:t>		if (g_bRunning)</a:t>
            </a:r>
          </a:p>
          <a:p>
            <a:pPr eaLnBrk="1" hangingPunct="1"/>
            <a:r>
              <a:rPr lang="en-US" altLang="ko-KR" sz="1800" smtClean="0"/>
              <a:t>		{</a:t>
            </a:r>
          </a:p>
          <a:p>
            <a:pPr eaLnBrk="1" hangingPunct="1"/>
            <a:r>
              <a:rPr lang="en-US" altLang="ko-KR" sz="1800" smtClean="0"/>
              <a:t>			MainLoop();</a:t>
            </a:r>
          </a:p>
          <a:p>
            <a:pPr eaLnBrk="1" hangingPunct="1"/>
            <a:r>
              <a:rPr lang="en-US" altLang="ko-KR" sz="1800" smtClean="0"/>
              <a:t>		}</a:t>
            </a:r>
          </a:p>
          <a:p>
            <a:pPr eaLnBrk="1" hangingPunct="1"/>
            <a:r>
              <a:rPr lang="en-US" altLang="ko-KR" sz="1800" smtClean="0"/>
              <a:t>	}</a:t>
            </a:r>
          </a:p>
        </p:txBody>
      </p:sp>
      <p:sp>
        <p:nvSpPr>
          <p:cNvPr id="3092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/>
              <a:t>The rendering loop</a:t>
            </a:r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8E60A1-E607-4FA0-8B58-50027F7925BE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64770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void MainLoop()</a:t>
            </a:r>
          </a:p>
          <a:p>
            <a:pPr eaLnBrk="1" hangingPunct="1"/>
            <a:r>
              <a:rPr lang="en-US" altLang="ko-KR" sz="1800" smtClean="0"/>
              <a:t>{</a:t>
            </a:r>
          </a:p>
          <a:p>
            <a:pPr eaLnBrk="1" hangingPunct="1"/>
            <a:r>
              <a:rPr lang="en-US" altLang="ko-KR" sz="1800" smtClean="0"/>
              <a:t>	// Clear the back buffer</a:t>
            </a:r>
          </a:p>
          <a:p>
            <a:pPr eaLnBrk="1" hangingPunct="1"/>
            <a:r>
              <a:rPr lang="en-US" altLang="ko-KR" sz="1800" smtClean="0"/>
              <a:t>	DDClear( g_pDDSBack, 0, 0, 320, 240 );</a:t>
            </a:r>
          </a:p>
          <a:p>
            <a:pPr eaLnBrk="1" hangingPunct="1"/>
            <a:r>
              <a:rPr lang="en-US" altLang="ko-KR" sz="1800" smtClean="0"/>
              <a:t>	static int iFoo = 0;</a:t>
            </a:r>
          </a:p>
          <a:p>
            <a:pPr eaLnBrk="1" hangingPunct="1"/>
            <a:r>
              <a:rPr lang="en-US" altLang="ko-KR" sz="1800" smtClean="0"/>
              <a:t>	// Draw a color square</a:t>
            </a:r>
          </a:p>
          <a:p>
            <a:pPr eaLnBrk="1" hangingPunct="1"/>
            <a:r>
              <a:rPr lang="en-US" altLang="ko-KR" sz="1800" smtClean="0"/>
              <a:t>	for ( int r=0; r&lt;320; r++ ){</a:t>
            </a:r>
          </a:p>
          <a:p>
            <a:pPr eaLnBrk="1" hangingPunct="1"/>
            <a:r>
              <a:rPr lang="en-US" altLang="ko-KR" sz="1800" smtClean="0"/>
              <a:t>		for ( int g=0; g&lt;240; g++ ){</a:t>
            </a:r>
          </a:p>
          <a:p>
            <a:pPr eaLnBrk="1" hangingPunct="1"/>
            <a:r>
              <a:rPr lang="en-US" altLang="ko-KR" sz="1800" smtClean="0"/>
              <a:t>		DDPutPixel( g_pDDSBack, g, r, (r*2+iFoo)%256, </a:t>
            </a:r>
          </a:p>
          <a:p>
            <a:pPr eaLnBrk="1" hangingPunct="1"/>
            <a:r>
              <a:rPr lang="en-US" altLang="ko-KR" sz="1800" smtClean="0"/>
              <a:t>                                                                           (g+iFoo)%256, (320-g)*4 );</a:t>
            </a:r>
          </a:p>
          <a:p>
            <a:pPr eaLnBrk="1" hangingPunct="1"/>
            <a:r>
              <a:rPr lang="en-US" altLang="ko-KR" sz="1800" smtClean="0"/>
              <a:t>		}</a:t>
            </a:r>
          </a:p>
          <a:p>
            <a:pPr eaLnBrk="1" hangingPunct="1"/>
            <a:r>
              <a:rPr lang="en-US" altLang="ko-KR" sz="1800" smtClean="0"/>
              <a:t>	}</a:t>
            </a:r>
          </a:p>
          <a:p>
            <a:pPr eaLnBrk="1" hangingPunct="1"/>
            <a:r>
              <a:rPr lang="en-US" altLang="ko-KR" sz="1800" smtClean="0"/>
              <a:t>	iFoo++;</a:t>
            </a:r>
          </a:p>
          <a:p>
            <a:pPr eaLnBrk="1" hangingPunct="1"/>
            <a:r>
              <a:rPr lang="en-US" altLang="ko-KR" sz="1800" smtClean="0"/>
              <a:t>	// Blit the back buffer to the front buffer</a:t>
            </a:r>
          </a:p>
          <a:p>
            <a:pPr eaLnBrk="1" hangingPunct="1"/>
            <a:r>
              <a:rPr lang="en-US" altLang="ko-KR" sz="1800" smtClean="0"/>
              <a:t>	DDFlip();</a:t>
            </a:r>
          </a:p>
          <a:p>
            <a:pPr eaLnBrk="1" hangingPunct="1"/>
            <a:r>
              <a:rPr lang="en-US" altLang="ko-KR" sz="1800" smtClean="0"/>
              <a:t>}</a:t>
            </a:r>
            <a:endParaRPr lang="en-US" altLang="ko-KR" smtClean="0"/>
          </a:p>
        </p:txBody>
      </p:sp>
      <p:sp>
        <p:nvSpPr>
          <p:cNvPr id="31027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/>
              <a:t>The MainLoop function</a:t>
            </a:r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2B47B3-E537-4181-9430-EF3915E5E632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64770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void DDFlip()</a:t>
            </a:r>
          </a:p>
          <a:p>
            <a:pPr eaLnBrk="1" hangingPunct="1"/>
            <a:r>
              <a:rPr lang="en-US" altLang="ko-KR" sz="1800" smtClean="0"/>
              <a:t>{</a:t>
            </a:r>
          </a:p>
          <a:p>
            <a:pPr eaLnBrk="1" hangingPunct="1"/>
            <a:r>
              <a:rPr lang="en-US" altLang="ko-KR" sz="1800" smtClean="0"/>
              <a:t>	HRESULT hr;</a:t>
            </a:r>
          </a:p>
          <a:p>
            <a:pPr eaLnBrk="1" hangingPunct="1"/>
            <a:r>
              <a:rPr lang="en-US" altLang="ko-KR" sz="1800" smtClean="0"/>
              <a:t>	if (!g_bFullScreen){</a:t>
            </a:r>
          </a:p>
          <a:p>
            <a:pPr eaLnBrk="1" hangingPunct="1"/>
            <a:r>
              <a:rPr lang="en-US" altLang="ko-KR" sz="1800" smtClean="0"/>
              <a:t> 	    RECT    rcSrc, rcDest;  // source blit rectangle</a:t>
            </a:r>
          </a:p>
          <a:p>
            <a:pPr eaLnBrk="1" hangingPunct="1"/>
            <a:r>
              <a:rPr lang="en-US" altLang="ko-KR" sz="1800" smtClean="0"/>
              <a:t>	    POINT   p;</a:t>
            </a:r>
          </a:p>
          <a:p>
            <a:pPr eaLnBrk="1" hangingPunct="1"/>
            <a:r>
              <a:rPr lang="en-US" altLang="ko-KR" sz="1800" smtClean="0"/>
              <a:t>		p.x = 0; p.y = 0;</a:t>
            </a:r>
          </a:p>
          <a:p>
            <a:pPr eaLnBrk="1" hangingPunct="1"/>
            <a:r>
              <a:rPr lang="en-US" altLang="ko-KR" sz="1800" smtClean="0"/>
              <a:t>		::ClientToScreen(g_hWnd, &amp;p);</a:t>
            </a:r>
          </a:p>
          <a:p>
            <a:pPr eaLnBrk="1" hangingPunct="1"/>
            <a:r>
              <a:rPr lang="en-US" altLang="ko-KR" sz="1800" smtClean="0"/>
              <a:t>		::GetClientRect(g_hWnd, &amp;rcDest);</a:t>
            </a:r>
          </a:p>
          <a:p>
            <a:pPr eaLnBrk="1" hangingPunct="1"/>
            <a:r>
              <a:rPr lang="en-US" altLang="ko-KR" sz="1800" smtClean="0"/>
              <a:t>		OffsetRect(&amp;rcDest, p.x, p.y);</a:t>
            </a:r>
          </a:p>
          <a:p>
            <a:pPr eaLnBrk="1" hangingPunct="1"/>
            <a:r>
              <a:rPr lang="en-US" altLang="ko-KR" sz="1800" smtClean="0"/>
              <a:t>		SetRect(&amp;rcSrc, 0, 0, 320, 240);</a:t>
            </a:r>
          </a:p>
          <a:p>
            <a:pPr eaLnBrk="1" hangingPunct="1"/>
            <a:r>
              <a:rPr lang="en-US" altLang="ko-KR" sz="1800" smtClean="0"/>
              <a:t>		hr = g_pDDS-&gt;Blt(&amp;rcDest, g_pDDSBack, &amp;rcSrc, </a:t>
            </a:r>
          </a:p>
          <a:p>
            <a:pPr eaLnBrk="1" hangingPunct="1"/>
            <a:r>
              <a:rPr lang="en-US" altLang="ko-KR" sz="1800" smtClean="0"/>
              <a:t>                                                                               DDBLT_WAIT, NULL);</a:t>
            </a:r>
          </a:p>
          <a:p>
            <a:pPr eaLnBrk="1" hangingPunct="1"/>
            <a:r>
              <a:rPr lang="en-US" altLang="ko-KR" sz="1800" smtClean="0"/>
              <a:t>	}</a:t>
            </a:r>
          </a:p>
          <a:p>
            <a:pPr eaLnBrk="1" hangingPunct="1"/>
            <a:r>
              <a:rPr lang="en-US" altLang="ko-KR" sz="1800" smtClean="0"/>
              <a:t>	else</a:t>
            </a:r>
          </a:p>
          <a:p>
            <a:pPr eaLnBrk="1" hangingPunct="1"/>
            <a:r>
              <a:rPr lang="en-US" altLang="ko-KR" sz="1800" smtClean="0"/>
              <a:t>		hr = g_pDDS-&gt;Flip(NULL, DDFLIP_WAIT);</a:t>
            </a:r>
          </a:p>
          <a:p>
            <a:pPr eaLnBrk="1" hangingPunct="1"/>
            <a:r>
              <a:rPr lang="en-US" altLang="ko-KR" sz="1800" smtClean="0"/>
              <a:t>}</a:t>
            </a:r>
            <a:endParaRPr lang="en-US" altLang="ko-KR" smtClean="0"/>
          </a:p>
        </p:txBody>
      </p:sp>
      <p:sp>
        <p:nvSpPr>
          <p:cNvPr id="3112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/>
              <a:t>Flipping surfaces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74"/>
            <a:ext cx="2195736" cy="24657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B9CA75-D5A4-4F1D-A35C-92F1F625A7F1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6477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HRESULT Blt(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LPRECT lpDestRect,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LPDIRECTDRAWSURFACE lpDDSrcSurface,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LPRECT lpSrcRect,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DWORD dwFlags,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LPDDBLTFX lpDDBltFx 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HRESULT BltFast(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DWORD dwX,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DWORD dwY,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LPDIRECTDRAWSURFACE lpDDSrcSurface,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LPRECT lpSrcRect,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smtClean="0"/>
              <a:t>   DWORD dwTrans 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486" y="2348880"/>
            <a:ext cx="4202359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549275"/>
            <a:ext cx="8204200" cy="1066800"/>
          </a:xfrm>
        </p:spPr>
        <p:txBody>
          <a:bodyPr/>
          <a:lstStyle/>
          <a:p>
            <a:pPr algn="just">
              <a:defRPr/>
            </a:pPr>
            <a:r>
              <a:rPr lang="en-US" altLang="ko-KR" b="1" dirty="0"/>
              <a:t>DirectDraw- Exercise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9138"/>
            <a:ext cx="8153400" cy="4259262"/>
          </a:xfrm>
          <a:noFill/>
        </p:spPr>
        <p:txBody>
          <a:bodyPr/>
          <a:lstStyle/>
          <a:p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Install DirectX-SDK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http://www.microsoft.com/en-us/download/confirmation.aspx?id=6812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See Example code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“NGP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101G-FlipNo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 folder – ddraw.lib, winmm.lib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Check window creation, and tearing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“NGP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102G-Flip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 folder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Check the difference of two applications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“NGP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103G-Blitz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 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Check “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LoadImage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()” and 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Blt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(), 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BltFast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Modify the source to shrink and grow the sprite size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“NGP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104G-Animate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 folder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Modify “blit.cpp” by “blitOrg.exe” operation with F4 button.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5118D3-4C86-405E-BA72-B121882353E2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29491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What is DirectX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DOS4GW or some other 32-bit DOS extender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DOS had allowed them to program as "close to the metal"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A generic API would have made games too slow in Windows 95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Software Development Kit (SDK) called DirectX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865" y="31872"/>
            <a:ext cx="4187379" cy="3008600"/>
          </a:xfrm>
          <a:prstGeom prst="rect">
            <a:avLst/>
          </a:prstGeom>
        </p:spPr>
      </p:pic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CCF44-5D69-416F-B983-624B75904DB5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29696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What is DirectX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Built directly into the Windows 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A set of APIs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access 3-D graphics accelerators and sound cards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low-level 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/>
              <a:t>graphics memory management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/>
              <a:t>rendering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/>
              <a:t>support for input devices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/>
              <a:t>sound mixing and sound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8045B9-4882-4BD6-91A2-48228E70557A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29798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DirectX Components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DirectDraw : 2 dimensional graphics capabilities, surfaces, double buffering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Direct3D : A extensively functional 3D graphics programming API.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DirectSound : Sound, 3D sound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DirectPlay : Network game development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DirectInput : Handles input from various peripherals </a:t>
            </a:r>
            <a:endParaRPr lang="en-US" altLang="ko-KR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62B9A-01F2-4019-8334-0F252E217C69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2990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DirectX performance and hardware acceleration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44958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DirectDraw and Direct3D’s layer </a:t>
            </a:r>
          </a:p>
          <a:p>
            <a:pPr lvl="1" eaLnBrk="1" hangingPunct="1"/>
            <a:r>
              <a:rPr lang="en-US" altLang="ko-KR" smtClean="0"/>
              <a:t>thin layer above H/W </a:t>
            </a:r>
          </a:p>
          <a:p>
            <a:pPr lvl="1" eaLnBrk="1" hangingPunct="1"/>
            <a:r>
              <a:rPr lang="en-US" altLang="ko-KR" smtClean="0"/>
              <a:t>hardware abstraction layer (HAL). </a:t>
            </a:r>
          </a:p>
          <a:p>
            <a:pPr lvl="1" eaLnBrk="1" hangingPunct="1"/>
            <a:r>
              <a:rPr lang="en-US" altLang="ko-KR" smtClean="0"/>
              <a:t>hardware emulation layer (HEL). </a:t>
            </a:r>
          </a:p>
          <a:p>
            <a:pPr eaLnBrk="1" hangingPunct="1"/>
            <a:endParaRPr lang="ko-KR" altLang="ko-KR" smtClean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36671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52231A-2F38-45AD-B502-7E54CC8EA927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30208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 few gaming concepts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Bitmaps and sprites</a:t>
            </a:r>
          </a:p>
          <a:p>
            <a:pPr eaLnBrk="1" hangingPunct="1"/>
            <a:r>
              <a:rPr lang="en-US" altLang="ko-KR" dirty="0" smtClean="0"/>
              <a:t>Double buffering and page flipping</a:t>
            </a:r>
          </a:p>
          <a:p>
            <a:pPr lvl="1" eaLnBrk="1" hangingPunct="1"/>
            <a:r>
              <a:rPr lang="en-US" altLang="ko-KR" dirty="0" smtClean="0"/>
              <a:t>“tearing”</a:t>
            </a:r>
          </a:p>
          <a:p>
            <a:pPr eaLnBrk="1" hangingPunct="1"/>
            <a:r>
              <a:rPr lang="en-US" altLang="ko-KR" dirty="0" smtClean="0"/>
              <a:t>Clipping and DirectDraw clippers</a:t>
            </a:r>
          </a:p>
          <a:p>
            <a:pPr eaLnBrk="1" hangingPunct="1"/>
            <a:r>
              <a:rPr lang="en-US" altLang="ko-KR" dirty="0" smtClean="0"/>
              <a:t>DirectDraw surfaces</a:t>
            </a:r>
          </a:p>
          <a:p>
            <a:pPr lvl="1" eaLnBrk="1" hangingPunct="1"/>
            <a:r>
              <a:rPr lang="en-US" altLang="ko-KR" dirty="0" smtClean="0"/>
              <a:t>to access any section of memory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74"/>
            <a:ext cx="2195736" cy="2465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99" y="5445224"/>
            <a:ext cx="3767402" cy="1412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3B1AE3-FB82-4B0B-8555-730ED0AEB2D6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31334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Viewing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2</a:t>
            </a:r>
            <a:r>
              <a:rPr lang="en-US" altLang="ko-KR" sz="2800" dirty="0" smtClean="0"/>
              <a:t>D Viewing pipeline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3D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Projection 3D -&gt; 2D</a:t>
            </a:r>
          </a:p>
        </p:txBody>
      </p:sp>
      <p:pic>
        <p:nvPicPr>
          <p:cNvPr id="11269" name="Picture 4" descr="G:\cs148\slides\scan5\sca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61087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" descr="G:\cs148\slides\scan5\scan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132388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45C987-6086-419E-8327-5CEFD52C52A1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31232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Simple Game Loop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Initialization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Rendering</a:t>
            </a:r>
          </a:p>
          <a:p>
            <a:pPr eaLnBrk="1" hangingPunct="1"/>
            <a:r>
              <a:rPr lang="en-US" altLang="ko-KR" dirty="0" smtClean="0"/>
              <a:t>User Interaction</a:t>
            </a:r>
          </a:p>
          <a:p>
            <a:pPr eaLnBrk="1" hangingPunct="1"/>
            <a:r>
              <a:rPr lang="en-US" altLang="ko-KR" dirty="0" smtClean="0"/>
              <a:t>A.I. Calculation for NPC</a:t>
            </a:r>
          </a:p>
          <a:p>
            <a:pPr eaLnBrk="1" hangingPunct="1"/>
            <a:r>
              <a:rPr lang="en-US" altLang="ko-KR" dirty="0" smtClean="0"/>
              <a:t>Scene Graph Update</a:t>
            </a:r>
          </a:p>
          <a:p>
            <a:pPr lvl="1" eaLnBrk="1" hangingPunct="1"/>
            <a:r>
              <a:rPr lang="en-US" altLang="ko-KR" dirty="0" smtClean="0"/>
              <a:t>Position, Score, Status, etc.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80" y="1559455"/>
            <a:ext cx="3794038" cy="1797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97" y="3356992"/>
            <a:ext cx="3732894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4A5985-3F18-4B4C-A90C-A91F7C677C60}" type="slidenum">
              <a:rPr lang="ko-KR" altLang="ko-KR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ko-KR" altLang="ko-KR" sz="1400" smtClean="0">
              <a:latin typeface="Times New Roman" panose="02020603050405020304" pitchFamily="18" charset="0"/>
            </a:endParaRPr>
          </a:p>
        </p:txBody>
      </p:sp>
      <p:sp>
        <p:nvSpPr>
          <p:cNvPr id="30310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A Simple DirectDraw sample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Setting up DirectX under Visual C/C++</a:t>
            </a:r>
          </a:p>
          <a:p>
            <a:pPr lvl="1" eaLnBrk="1" hangingPunct="1"/>
            <a:r>
              <a:rPr lang="en-US" altLang="ko-KR" smtClean="0"/>
              <a:t>Add the directories of library and include</a:t>
            </a:r>
          </a:p>
          <a:p>
            <a:pPr lvl="2" eaLnBrk="1" hangingPunct="1"/>
            <a:r>
              <a:rPr lang="en-US" altLang="ko-KR" smtClean="0"/>
              <a:t>"library directories" </a:t>
            </a:r>
          </a:p>
          <a:p>
            <a:pPr lvl="2" eaLnBrk="1" hangingPunct="1"/>
            <a:r>
              <a:rPr lang="en-US" altLang="ko-KR" smtClean="0"/>
              <a:t>"include directories" </a:t>
            </a:r>
          </a:p>
          <a:p>
            <a:pPr lvl="1" eaLnBrk="1" hangingPunct="1"/>
            <a:r>
              <a:rPr lang="en-US" altLang="ko-KR" smtClean="0"/>
              <a:t>Add the required libraries to the project</a:t>
            </a:r>
          </a:p>
          <a:p>
            <a:pPr lvl="2" eaLnBrk="1" hangingPunct="1"/>
            <a:r>
              <a:rPr lang="en-US" altLang="ko-KR" smtClean="0">
                <a:solidFill>
                  <a:srgbClr val="FF0000"/>
                </a:solidFill>
              </a:rPr>
              <a:t>ddraw.lib </a:t>
            </a:r>
            <a:r>
              <a:rPr lang="en-US" altLang="ko-KR" smtClean="0"/>
              <a:t>dplayx.lib dinput.lib d3dx.lib</a:t>
            </a:r>
          </a:p>
          <a:p>
            <a:pPr lvl="2" eaLnBrk="1" hangingPunct="1"/>
            <a:r>
              <a:rPr lang="en-US" altLang="ko-KR" smtClean="0">
                <a:solidFill>
                  <a:srgbClr val="FF0000"/>
                </a:solidFill>
              </a:rPr>
              <a:t>winmm.lib</a:t>
            </a:r>
          </a:p>
          <a:p>
            <a:pPr lvl="2" eaLnBrk="1" hangingPunct="1"/>
            <a:endParaRPr lang="en-US" altLang="ko-K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515</Words>
  <Application>Microsoft Office PowerPoint</Application>
  <PresentationFormat>오버헤드</PresentationFormat>
  <Paragraphs>224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Times New Roman</vt:lpstr>
      <vt:lpstr>굴림</vt:lpstr>
      <vt:lpstr>Arial</vt:lpstr>
      <vt:lpstr>Wingdings</vt:lpstr>
      <vt:lpstr>기본 디자인</vt:lpstr>
      <vt:lpstr>DirectX Library &amp; Graphics </vt:lpstr>
      <vt:lpstr>What is DirectX</vt:lpstr>
      <vt:lpstr>What is DirectX</vt:lpstr>
      <vt:lpstr>DirectX Components</vt:lpstr>
      <vt:lpstr>DirectX performance and hardware acceleration</vt:lpstr>
      <vt:lpstr>A few gaming concepts</vt:lpstr>
      <vt:lpstr>Viewing </vt:lpstr>
      <vt:lpstr>Simple Game Loop</vt:lpstr>
      <vt:lpstr>A Simple DirectDraw sample</vt:lpstr>
      <vt:lpstr>A Simple DirectDraw sample</vt:lpstr>
      <vt:lpstr>A Simple DirectDraw sample</vt:lpstr>
      <vt:lpstr>Setting Screen mode</vt:lpstr>
      <vt:lpstr>Creating surface</vt:lpstr>
      <vt:lpstr>Creating the Clipper</vt:lpstr>
      <vt:lpstr>The rendering loop</vt:lpstr>
      <vt:lpstr>The MainLoop function</vt:lpstr>
      <vt:lpstr>Flipping surfaces</vt:lpstr>
      <vt:lpstr>PowerPoint 프레젠테이션</vt:lpstr>
      <vt:lpstr>DirectDraw- Exercise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퍼지 중요도를 이용한 디지탈 비디오의 영상 검색</dc:title>
  <dc:creator>kimty</dc:creator>
  <cp:lastModifiedBy>김 태용</cp:lastModifiedBy>
  <cp:revision>230</cp:revision>
  <cp:lastPrinted>1997-02-26T15:00:00Z</cp:lastPrinted>
  <dcterms:created xsi:type="dcterms:W3CDTF">1999-10-12T02:57:03Z</dcterms:created>
  <dcterms:modified xsi:type="dcterms:W3CDTF">2020-05-11T02:40:37Z</dcterms:modified>
</cp:coreProperties>
</file>