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8" d="100"/>
          <a:sy n="88" d="100"/>
        </p:scale>
        <p:origin x="24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71"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2"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1048673"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4"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5"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6"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83"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4"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85"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86" name="Date Placeholder 7"/>
          <p:cNvSpPr>
            <a:spLocks noGrp="1"/>
          </p:cNvSpPr>
          <p:nvPr>
            <p:ph type="dt" sz="half" idx="10"/>
          </p:nvPr>
        </p:nvSpPr>
        <p:spPr/>
        <p:txBody>
          <a:bodyPr/>
          <a:lstStyle/>
          <a:p>
            <a:fld id="{ED291B17-9318-49DB-B28B-6E5994AE9581}" type="datetime1">
              <a:rPr lang="en-US" smtClean="0"/>
              <a:t>4/4/2024</a:t>
            </a:fld>
            <a:endParaRPr lang="en-US"/>
          </a:p>
        </p:txBody>
      </p:sp>
      <p:sp>
        <p:nvSpPr>
          <p:cNvPr id="1048587"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88"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6"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7"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8"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1048639"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0"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21"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4"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6"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7" name="Date Placeholder 10"/>
          <p:cNvSpPr>
            <a:spLocks noGrp="1"/>
          </p:cNvSpPr>
          <p:nvPr>
            <p:ph type="dt" sz="half" idx="10"/>
          </p:nvPr>
        </p:nvSpPr>
        <p:spPr/>
        <p:txBody>
          <a:bodyPr/>
          <a:lstStyle/>
          <a:p>
            <a:fld id="{ED291B17-9318-49DB-B28B-6E5994AE9581}" type="datetime1">
              <a:rPr lang="en-US" smtClean="0"/>
              <a:t>4/4/2024</a:t>
            </a:fld>
            <a:endParaRPr lang="en-US"/>
          </a:p>
        </p:txBody>
      </p:sp>
      <p:sp>
        <p:nvSpPr>
          <p:cNvPr id="1048628"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9"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92" name="Title 1"/>
          <p:cNvSpPr>
            <a:spLocks noGrp="1"/>
          </p:cNvSpPr>
          <p:nvPr>
            <p:ph type="title"/>
          </p:nvPr>
        </p:nvSpPr>
        <p:spPr>
          <a:xfrm>
            <a:off x="581192" y="702156"/>
            <a:ext cx="11029616" cy="530296"/>
          </a:xfrm>
        </p:spPr>
        <p:txBody>
          <a:bodyPr/>
          <a:lstStyle/>
          <a:p>
            <a:r>
              <a:rPr lang="en-US"/>
              <a:t>Click to edit Master title style</a:t>
            </a:r>
          </a:p>
        </p:txBody>
      </p:sp>
      <p:sp>
        <p:nvSpPr>
          <p:cNvPr id="104859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94" name="Date Placeholder 7"/>
          <p:cNvSpPr>
            <a:spLocks noGrp="1"/>
          </p:cNvSpPr>
          <p:nvPr>
            <p:ph type="dt" sz="half" idx="10"/>
          </p:nvPr>
        </p:nvSpPr>
        <p:spPr/>
        <p:txBody>
          <a:bodyPr/>
          <a:lstStyle/>
          <a:p>
            <a:fld id="{78DD82B9-B8EE-4375-B6FF-88FA6ABB15D9}" type="datetime1">
              <a:rPr lang="en-US" smtClean="0"/>
              <a:t>4/4/2024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41"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4" name="Date Placeholder 6"/>
          <p:cNvSpPr>
            <a:spLocks noGrp="1"/>
          </p:cNvSpPr>
          <p:nvPr>
            <p:ph type="dt" sz="half" idx="10"/>
          </p:nvPr>
        </p:nvSpPr>
        <p:spPr/>
        <p:txBody>
          <a:bodyPr/>
          <a:lstStyle/>
          <a:p>
            <a:fld id="{B2497495-0637-405E-AE64-5CC7506D51F5}" type="datetime1">
              <a:rPr lang="en-US" smtClean="0"/>
              <a:t>4/4/2024</a:t>
            </a:fld>
            <a:endParaRPr lang="en-US"/>
          </a:p>
        </p:txBody>
      </p:sp>
      <p:sp>
        <p:nvSpPr>
          <p:cNvPr id="1048645"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6"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7" name="Title 1"/>
          <p:cNvSpPr>
            <a:spLocks noGrp="1"/>
          </p:cNvSpPr>
          <p:nvPr>
            <p:ph type="title"/>
          </p:nvPr>
        </p:nvSpPr>
        <p:spPr>
          <a:xfrm>
            <a:off x="581193" y="729658"/>
            <a:ext cx="11029616" cy="492855"/>
          </a:xfrm>
        </p:spPr>
        <p:txBody>
          <a:bodyPr/>
          <a:lstStyle/>
          <a:p>
            <a:r>
              <a:rPr lang="en-US"/>
              <a:t>Click to edit Master title style</a:t>
            </a:r>
          </a:p>
        </p:txBody>
      </p:sp>
      <p:sp>
        <p:nvSpPr>
          <p:cNvPr id="1048648"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9"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0"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1048651"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2"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3" name="Title 1"/>
          <p:cNvSpPr>
            <a:spLocks noGrp="1"/>
          </p:cNvSpPr>
          <p:nvPr>
            <p:ph type="title"/>
          </p:nvPr>
        </p:nvSpPr>
        <p:spPr>
          <a:xfrm>
            <a:off x="581193" y="729658"/>
            <a:ext cx="11029616" cy="988332"/>
          </a:xfrm>
        </p:spPr>
        <p:txBody>
          <a:bodyPr/>
          <a:lstStyle/>
          <a:p>
            <a:r>
              <a:rPr lang="en-US"/>
              <a:t>Click to edit Master title style</a:t>
            </a:r>
          </a:p>
        </p:txBody>
      </p:sp>
      <p:sp>
        <p:nvSpPr>
          <p:cNvPr id="1048654"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5"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7"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8"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1048659"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0"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6" name="Title 1"/>
          <p:cNvSpPr>
            <a:spLocks noGrp="1"/>
          </p:cNvSpPr>
          <p:nvPr>
            <p:ph type="title"/>
          </p:nvPr>
        </p:nvSpPr>
        <p:spPr>
          <a:xfrm>
            <a:off x="575894" y="729658"/>
            <a:ext cx="11029616" cy="592246"/>
          </a:xfrm>
        </p:spPr>
        <p:txBody>
          <a:bodyPr/>
          <a:lstStyle/>
          <a:p>
            <a:r>
              <a:rPr lang="en-US"/>
              <a:t>Click to edit Master title style</a:t>
            </a:r>
          </a:p>
        </p:txBody>
      </p:sp>
      <p:sp>
        <p:nvSpPr>
          <p:cNvPr id="1048617"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1048618"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9"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61"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1048662"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3"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4"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5"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6"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7"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48669"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70"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30"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31"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2"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3"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1048634"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5"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pandas.pydata.org/pandas-docs/stable/user%20guide/index.html" TargetMode="External" /><Relationship Id="rId2" Type="http://schemas.openxmlformats.org/officeDocument/2006/relationships/hyperlink" Target="https://www.kaggle.com/datasets" TargetMode="External" /><Relationship Id="rId1" Type="http://schemas.openxmlformats.org/officeDocument/2006/relationships/slideLayout" Target="../slideLayouts/slideLayout2.xml" /><Relationship Id="rId6" Type="http://schemas.openxmlformats.org/officeDocument/2006/relationships/hyperlink" Target="https://chat.openal.com/" TargetMode="External" /><Relationship Id="rId5" Type="http://schemas.openxmlformats.org/officeDocument/2006/relationships/hyperlink" Target="https://matplotlib.org/stable/contents.html" TargetMode="External" /><Relationship Id="rId4" Type="http://schemas.openxmlformats.org/officeDocument/2006/relationships/hyperlink" Target="https://seaborn.pydata.org/" TargetMode="Externa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jpeg" /><Relationship Id="rId2" Type="http://schemas.openxmlformats.org/officeDocument/2006/relationships/image" Target="../media/image2.jpeg" /><Relationship Id="rId1" Type="http://schemas.openxmlformats.org/officeDocument/2006/relationships/slideLayout" Target="../slideLayouts/slideLayout2.xml" /><Relationship Id="rId4" Type="http://schemas.openxmlformats.org/officeDocument/2006/relationships/image" Target="../media/image4.jpe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1"/>
          <p:cNvSpPr>
            <a:spLocks noGrp="1"/>
          </p:cNvSpPr>
          <p:nvPr>
            <p:ph type="ctrTitle"/>
          </p:nvPr>
        </p:nvSpPr>
        <p:spPr>
          <a:xfrm>
            <a:off x="1359108" y="1821635"/>
            <a:ext cx="9144000" cy="977778"/>
          </a:xfrm>
        </p:spPr>
        <p:txBody>
          <a:bodyPr>
            <a:normAutofit fontScale="90000"/>
          </a:bodyPr>
          <a:lstStyle/>
          <a:p>
            <a:pPr algn="ctr"/>
            <a:r>
              <a:rPr lang="en-US" dirty="0">
                <a:solidFill>
                  <a:schemeClr val="accent1"/>
                </a:solidFill>
                <a:latin typeface="Arial" panose="020B0604020202020204" pitchFamily="34" charset="0"/>
                <a:cs typeface="Arial" panose="020B0604020202020204" pitchFamily="34" charset="0"/>
              </a:rPr>
              <a:t>Fandango Movie rating discrepancy analysis using python</a:t>
            </a:r>
          </a:p>
        </p:txBody>
      </p:sp>
      <p:sp>
        <p:nvSpPr>
          <p:cNvPr id="1048590" name="TextBox 2"/>
          <p:cNvSpPr txBox="1"/>
          <p:nvPr/>
        </p:nvSpPr>
        <p:spPr>
          <a:xfrm>
            <a:off x="-100568" y="1015075"/>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1048591"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 PRADISH.V.S</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 – Electrical and Electronic Engineering</a:t>
            </a:r>
          </a:p>
          <a:p>
            <a:r>
              <a:rPr lang="en-US" sz="2000" b="1" dirty="0">
                <a:solidFill>
                  <a:schemeClr val="accent1">
                    <a:lumMod val="75000"/>
                  </a:schemeClr>
                </a:solidFill>
                <a:latin typeface="Arial"/>
                <a:cs typeface="Arial"/>
              </a:rPr>
              <a:t>SSM INSTITUTE OF ENGINEERING AND TECHNOLOGY</a:t>
            </a:r>
          </a:p>
          <a:p>
            <a:pPr marL="457200" indent="-457200">
              <a:buAutoNum type="arabicPeriod"/>
            </a:pPr>
            <a:endParaRPr lang="en-US" sz="2000" b="1" dirty="0">
              <a:solidFill>
                <a:schemeClr val="accent1">
                  <a:lumMod val="75000"/>
                </a:schemeClr>
              </a:solidFill>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4" name="Title 4"/>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1048615" name="Content Placeholder 1"/>
          <p:cNvSpPr>
            <a:spLocks noGrp="1"/>
          </p:cNvSpPr>
          <p:nvPr>
            <p:ph idx="1"/>
          </p:nvPr>
        </p:nvSpPr>
        <p:spPr/>
        <p:txBody>
          <a:bodyPr>
            <a:normAutofit/>
          </a:bodyPr>
          <a:lstStyle/>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2"/>
              </a:rPr>
              <a:t>https://www.kaggle.com/datasets</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3"/>
              </a:rPr>
              <a:t>https://pandas.pydata.org/pandas-docs/stable/user guide/index.html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4"/>
              </a:rPr>
              <a:t>https://seaborn.pydata.org/</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5"/>
              </a:rPr>
              <a:t>https://matplotlib.org/stable/contents.html</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hlinkClick r:id="rId6"/>
              </a:rPr>
              <a:t>https://chat.openal.com</a:t>
            </a:r>
            <a:endParaRPr lang="en-IN"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96"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8" name="Content Placeholder 1"/>
          <p:cNvSpPr>
            <a:spLocks noGrp="1"/>
          </p:cNvSpPr>
          <p:nvPr>
            <p:ph idx="1"/>
          </p:nvPr>
        </p:nvSpPr>
        <p:spPr>
          <a:xfrm>
            <a:off x="452403" y="1237632"/>
            <a:ext cx="11029615" cy="4673324"/>
          </a:xfrm>
        </p:spPr>
        <p:txBody>
          <a:bodyPr>
            <a:normAutofit/>
          </a:bodyPr>
          <a:lstStyle/>
          <a:p>
            <a:pPr marL="305435" indent="-305435"/>
            <a:r>
              <a:rPr lang="en-GB" sz="2400" dirty="0">
                <a:latin typeface="Times New Roman" panose="02020603050405020304" pitchFamily="18" charset="0"/>
                <a:cs typeface="Times New Roman" panose="02020603050405020304" pitchFamily="18" charset="0"/>
              </a:rPr>
              <a:t>“Explore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the potential rating discrepancies in Fandango movie ratings compared to other movie rating platforms. Utilize Python to gather, clean, and </a:t>
            </a:r>
            <a:r>
              <a:rPr lang="en-GB" sz="2400" dirty="0" err="1">
                <a:latin typeface="Times New Roman" panose="02020603050405020304" pitchFamily="18" charset="0"/>
                <a:cs typeface="Times New Roman" panose="02020603050405020304" pitchFamily="18" charset="0"/>
              </a:rPr>
              <a:t>analyze</a:t>
            </a:r>
            <a:r>
              <a:rPr lang="en-GB" sz="2400" dirty="0">
                <a:latin typeface="Times New Roman" panose="02020603050405020304" pitchFamily="18" charset="0"/>
                <a:cs typeface="Times New Roman" panose="02020603050405020304" pitchFamily="18" charset="0"/>
              </a:rPr>
              <a:t> data, aiming to uncover any biases or inconsistencies in Fandango's rating system compared to objective movie rating sources like </a:t>
            </a:r>
            <a:r>
              <a:rPr lang="en-GB" sz="2400" dirty="0" err="1">
                <a:latin typeface="Times New Roman" panose="02020603050405020304" pitchFamily="18" charset="0"/>
                <a:cs typeface="Times New Roman" panose="02020603050405020304" pitchFamily="18" charset="0"/>
              </a:rPr>
              <a:t>IMDb</a:t>
            </a:r>
            <a:r>
              <a:rPr lang="en-GB" sz="2400" dirty="0">
                <a:latin typeface="Times New Roman" panose="02020603050405020304" pitchFamily="18" charset="0"/>
                <a:cs typeface="Times New Roman" panose="02020603050405020304" pitchFamily="18" charset="0"/>
              </a:rPr>
              <a:t> or Rotten Tomatoes. Identify patterns, outliers, and potential factors contributing to any observed differences in ratings."</a:t>
            </a:r>
            <a:endParaRPr lang="en-IN" sz="2400" dirty="0">
              <a:latin typeface="Times New Roman" panose="02020603050405020304" pitchFamily="18" charset="0"/>
              <a:cs typeface="Times New Roman" panose="02020603050405020304" pitchFamily="18" charset="0"/>
            </a:endParaRPr>
          </a:p>
          <a:p>
            <a:pPr marL="305435" indent="-305435"/>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048600" name="Content Placeholder 1"/>
          <p:cNvSpPr>
            <a:spLocks noGrp="1"/>
          </p:cNvSpPr>
          <p:nvPr>
            <p:ph idx="1"/>
          </p:nvPr>
        </p:nvSpPr>
        <p:spPr>
          <a:xfrm>
            <a:off x="2579914" y="1087379"/>
            <a:ext cx="9475242" cy="4627622"/>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1048601" name="Rectangle 3"/>
          <p:cNvSpPr/>
          <p:nvPr/>
        </p:nvSpPr>
        <p:spPr>
          <a:xfrm>
            <a:off x="581192" y="1413417"/>
            <a:ext cx="6096000" cy="3406140"/>
          </a:xfrm>
          <a:prstGeom prst="rect">
            <a:avLst/>
          </a:prstGeom>
        </p:spPr>
        <p:txBody>
          <a:bodyPr>
            <a:spAutoFit/>
          </a:bodyPr>
          <a:lstStyle/>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Obtain movie ratings data from Fandango and another reliable source (e.g., </a:t>
            </a:r>
            <a:r>
              <a:rPr lang="en-GB" dirty="0" err="1">
                <a:latin typeface="Times New Roman" panose="02020603050405020304" pitchFamily="18" charset="0"/>
                <a:cs typeface="Times New Roman" panose="02020603050405020304" pitchFamily="18" charset="0"/>
              </a:rPr>
              <a:t>IMDb</a:t>
            </a:r>
            <a:r>
              <a:rPr lang="en-GB" dirty="0">
                <a:latin typeface="Times New Roman" panose="02020603050405020304" pitchFamily="18" charset="0"/>
                <a:cs typeface="Times New Roman" panose="02020603050405020304" pitchFamily="18" charset="0"/>
              </a:rPr>
              <a:t>).</a:t>
            </a:r>
          </a:p>
          <a:p>
            <a:r>
              <a:rPr lang="en-GB" sz="2000" b="1" dirty="0">
                <a:latin typeface="Times New Roman" panose="02020603050405020304" pitchFamily="18" charset="0"/>
                <a:cs typeface="Times New Roman" panose="02020603050405020304" pitchFamily="18" charset="0"/>
              </a:rPr>
              <a:t>Data Cleaning: </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Clean the data to ensure accuracy and consistency.</a:t>
            </a:r>
          </a:p>
          <a:p>
            <a:r>
              <a:rPr lang="en-GB" sz="2000" b="1" dirty="0">
                <a:latin typeface="Times New Roman" panose="02020603050405020304" pitchFamily="18" charset="0"/>
                <a:cs typeface="Times New Roman" panose="02020603050405020304" pitchFamily="18" charset="0"/>
              </a:rPr>
              <a:t>Data Analysis: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Calculate summary statistics (mean, median, standard deviation, etc.) for both Fandango and the other source.</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Visualize the distribution of ratings from both sources using histograms or boxplots.</a:t>
            </a:r>
          </a:p>
          <a:p>
            <a:pPr>
              <a:buFont typeface="Wingdings" panose="05000000000000000000" pitchFamily="2" charset="2"/>
              <a:buChar char="v"/>
            </a:pPr>
            <a:r>
              <a:rPr lang="en-GB" dirty="0">
                <a:latin typeface="Times New Roman" panose="02020603050405020304" pitchFamily="18" charset="0"/>
                <a:cs typeface="Times New Roman" panose="02020603050405020304" pitchFamily="18" charset="0"/>
              </a:rPr>
              <a:t>Perform hypothesis testing to determine if there's a significant difference between the ratings.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1048603" name="Content Placeholder 1"/>
          <p:cNvSpPr>
            <a:spLocks noGrp="1"/>
          </p:cNvSpPr>
          <p:nvPr>
            <p:ph idx="1"/>
          </p:nvPr>
        </p:nvSpPr>
        <p:spPr/>
        <p:txBody>
          <a:bodyPr>
            <a:normAutofit fontScale="88889" lnSpcReduction="20000"/>
          </a:bodyPr>
          <a:lstStyle/>
          <a:p>
            <a:r>
              <a:rPr lang="en-GB" sz="2000" b="1" dirty="0">
                <a:latin typeface="Times New Roman" panose="02020603050405020304" pitchFamily="18" charset="0"/>
                <a:cs typeface="Times New Roman" panose="02020603050405020304" pitchFamily="18" charset="0"/>
              </a:rPr>
              <a:t>Problem Definition</a:t>
            </a:r>
            <a:r>
              <a:rPr lang="en-GB" sz="18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Clearly define the objective of the analysis, such as understanding the extent of rating inflation on Fandango compared to other platforms.</a:t>
            </a:r>
          </a:p>
          <a:p>
            <a:r>
              <a:rPr lang="en-GB" sz="2000" b="1" dirty="0">
                <a:latin typeface="Times New Roman" panose="02020603050405020304" pitchFamily="18" charset="0"/>
                <a:cs typeface="Times New Roman" panose="02020603050405020304" pitchFamily="18" charset="0"/>
              </a:rPr>
              <a:t>Scope Definition:</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 Determine the scope of the analysis, including which movies, time period, and comparison platforms will be included.</a:t>
            </a:r>
          </a:p>
          <a:p>
            <a:r>
              <a:rPr lang="en-GB" sz="2000" b="1" dirty="0">
                <a:latin typeface="Times New Roman" panose="02020603050405020304" pitchFamily="18" charset="0"/>
                <a:cs typeface="Times New Roman" panose="02020603050405020304" pitchFamily="18" charset="0"/>
              </a:rPr>
              <a:t>Data Collection: </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Gather Fandango ratings data using web scraping or an API.</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Collect ratings data from alternative sources like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a:buFont typeface="Wingdings" panose="05000000000000000000" pitchFamily="2" charset="2"/>
              <a:buChar char="v"/>
            </a:pPr>
            <a:r>
              <a:rPr lang="en-GB" sz="1800" dirty="0">
                <a:latin typeface="Times New Roman" panose="02020603050405020304" pitchFamily="18" charset="0"/>
                <a:cs typeface="Times New Roman" panose="02020603050405020304" pitchFamily="18" charset="0"/>
              </a:rPr>
              <a:t>Ensure data integrity and completeness.</a:t>
            </a:r>
          </a:p>
          <a:p>
            <a:r>
              <a:rPr lang="en-GB" sz="2400" b="1" dirty="0">
                <a:latin typeface="Times New Roman" panose="02020603050405020304" pitchFamily="18" charset="0"/>
                <a:cs typeface="Times New Roman" panose="02020603050405020304" pitchFamily="18" charset="0"/>
              </a:rPr>
              <a:t>Data </a:t>
            </a:r>
            <a:r>
              <a:rPr lang="en-GB" sz="2400" b="1" dirty="0" err="1">
                <a:latin typeface="Times New Roman" panose="02020603050405020304" pitchFamily="18" charset="0"/>
                <a:cs typeface="Times New Roman" panose="02020603050405020304" pitchFamily="18" charset="0"/>
              </a:rPr>
              <a:t>Preprocessing</a:t>
            </a:r>
            <a:r>
              <a:rPr lang="en-GB" sz="2400"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Clean the data by handling missing values, inconsistencies, and outliers.</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Normalize ratings to a common scale if necessary.</a:t>
            </a:r>
          </a:p>
          <a:p>
            <a:pPr>
              <a:buFont typeface="Wingdings" panose="05000000000000000000" pitchFamily="2" charset="2"/>
              <a:buChar char="v"/>
            </a:pPr>
            <a:r>
              <a:rPr lang="en-GB" sz="2400" dirty="0">
                <a:latin typeface="Times New Roman" panose="02020603050405020304" pitchFamily="18" charset="0"/>
                <a:cs typeface="Times New Roman" panose="02020603050405020304" pitchFamily="18" charset="0"/>
              </a:rPr>
              <a:t>Explore the data to understand its distribution and characteristics.</a:t>
            </a:r>
            <a:endParaRPr lang="en-IN" sz="2400" dirty="0">
              <a:latin typeface="Times New Roman" panose="02020603050405020304" pitchFamily="18" charset="0"/>
              <a:cs typeface="Times New Roman" panose="02020603050405020304" pitchFamily="18" charset="0"/>
            </a:endParaRPr>
          </a:p>
          <a:p>
            <a:pPr marL="0" indent="0">
              <a:buNone/>
            </a:pPr>
            <a:endParaRPr lang="en-IN" sz="1800" b="1" dirty="0">
              <a:solidFill>
                <a:srgbClr val="0F0F0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048605" name="Content Placeholder 1"/>
          <p:cNvSpPr>
            <a:spLocks noGrp="1"/>
          </p:cNvSpPr>
          <p:nvPr>
            <p:ph idx="1"/>
          </p:nvPr>
        </p:nvSpPr>
        <p:spPr/>
        <p:txBody>
          <a:bodyPr/>
          <a:lstStyle/>
          <a:p>
            <a:r>
              <a:rPr lang="en-GB" sz="2400" b="1" dirty="0">
                <a:latin typeface="Times New Roman" panose="02020603050405020304" pitchFamily="18" charset="0"/>
                <a:cs typeface="Times New Roman" panose="02020603050405020304" pitchFamily="18" charset="0"/>
              </a:rPr>
              <a:t>Algorithm Development:</a:t>
            </a:r>
          </a:p>
          <a:p>
            <a:pPr marL="0" indent="0">
              <a:buNone/>
            </a:pPr>
            <a:endParaRPr lang="en-GB" sz="2400" b="1" dirty="0">
              <a:latin typeface="Times New Roman" panose="02020603050405020304" pitchFamily="18" charset="0"/>
              <a:cs typeface="Times New Roman" panose="02020603050405020304" pitchFamily="18" charset="0"/>
            </a:endParaRP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Data Collection: </a:t>
            </a:r>
            <a:r>
              <a:rPr lang="en-GB" sz="1800" dirty="0">
                <a:latin typeface="Times New Roman" panose="02020603050405020304" pitchFamily="18" charset="0"/>
                <a:cs typeface="Times New Roman" panose="02020603050405020304" pitchFamily="18" charset="0"/>
              </a:rPr>
              <a:t>Utilize web scraping or APIs to gather Fandango movie ratings data and ratings from alternative sources such as </a:t>
            </a:r>
            <a:r>
              <a:rPr lang="en-GB" sz="1800" dirty="0" err="1">
                <a:latin typeface="Times New Roman" panose="02020603050405020304" pitchFamily="18" charset="0"/>
                <a:cs typeface="Times New Roman" panose="02020603050405020304" pitchFamily="18" charset="0"/>
              </a:rPr>
              <a:t>IMDb</a:t>
            </a:r>
            <a:r>
              <a:rPr lang="en-GB" sz="1800" dirty="0">
                <a:latin typeface="Times New Roman" panose="02020603050405020304" pitchFamily="18" charset="0"/>
                <a:cs typeface="Times New Roman" panose="02020603050405020304" pitchFamily="18" charset="0"/>
              </a:rPr>
              <a:t> or Rotten Tomatoes.</a:t>
            </a:r>
          </a:p>
          <a:p>
            <a:pPr marL="457200" indent="-457200">
              <a:buFont typeface="+mj-lt"/>
              <a:buAutoNum type="arabicParenR"/>
            </a:pPr>
            <a:r>
              <a:rPr lang="en-GB" sz="2000" dirty="0">
                <a:latin typeface="Times New Roman" panose="02020603050405020304" pitchFamily="18" charset="0"/>
                <a:cs typeface="Times New Roman" panose="02020603050405020304" pitchFamily="18" charset="0"/>
              </a:rPr>
              <a:t> </a:t>
            </a:r>
            <a:r>
              <a:rPr lang="en-GB" sz="1800" b="1" dirty="0">
                <a:latin typeface="Times New Roman" panose="02020603050405020304" pitchFamily="18" charset="0"/>
                <a:cs typeface="Times New Roman" panose="02020603050405020304" pitchFamily="18" charset="0"/>
              </a:rPr>
              <a:t>Data </a:t>
            </a:r>
            <a:r>
              <a:rPr lang="en-GB" sz="1800" b="1" dirty="0" err="1">
                <a:latin typeface="Times New Roman" panose="02020603050405020304" pitchFamily="18" charset="0"/>
                <a:cs typeface="Times New Roman" panose="02020603050405020304" pitchFamily="18" charset="0"/>
              </a:rPr>
              <a:t>Preprocessing</a:t>
            </a:r>
            <a:r>
              <a:rPr lang="en-GB" sz="1800" dirty="0">
                <a:latin typeface="Times New Roman" panose="02020603050405020304" pitchFamily="18" charset="0"/>
                <a:cs typeface="Times New Roman" panose="02020603050405020304" pitchFamily="18" charset="0"/>
              </a:rPr>
              <a:t>: Clean the collected data, handle missing values, and normalize ratings if needed.</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Analysis</a:t>
            </a:r>
            <a:r>
              <a:rPr lang="en-GB" sz="1800" dirty="0">
                <a:latin typeface="Times New Roman" panose="02020603050405020304" pitchFamily="18" charset="0"/>
                <a:cs typeface="Times New Roman" panose="02020603050405020304" pitchFamily="18" charset="0"/>
              </a:rPr>
              <a:t>: Calculate summary statistics, visualize rating distributions, and conduct hypothesis testing to identify discrepancies between Fandango ratings and ratings from other sources.</a:t>
            </a:r>
          </a:p>
          <a:p>
            <a:pPr marL="457200" indent="-457200">
              <a:buFont typeface="+mj-lt"/>
              <a:buAutoNum type="arabicParenR"/>
            </a:pPr>
            <a:r>
              <a:rPr lang="en-GB" sz="2000" b="1" dirty="0">
                <a:latin typeface="Times New Roman" panose="02020603050405020304" pitchFamily="18" charset="0"/>
                <a:cs typeface="Times New Roman" panose="02020603050405020304" pitchFamily="18" charset="0"/>
              </a:rPr>
              <a:t> Insights Generation: </a:t>
            </a:r>
            <a:r>
              <a:rPr lang="en-GB" sz="1800" dirty="0">
                <a:latin typeface="Times New Roman" panose="02020603050405020304" pitchFamily="18" charset="0"/>
                <a:cs typeface="Times New Roman" panose="02020603050405020304" pitchFamily="18" charset="0"/>
              </a:rPr>
              <a:t>Interpret the analysis results to understand the reasons behind rating differences and provide actionable insights.</a:t>
            </a:r>
            <a:endParaRPr lang="en-IN" sz="1800" dirty="0">
              <a:latin typeface="Times New Roman" panose="02020603050405020304" pitchFamily="18" charset="0"/>
              <a:cs typeface="Times New Roman" panose="02020603050405020304" pitchFamily="18" charset="0"/>
            </a:endParaRPr>
          </a:p>
          <a:p>
            <a:pPr marL="305435" indent="-305435"/>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1048607" name="Content Placeholder 1"/>
          <p:cNvSpPr>
            <a:spLocks noGrp="1"/>
          </p:cNvSpPr>
          <p:nvPr>
            <p:ph idx="1"/>
          </p:nvPr>
        </p:nvSpPr>
        <p:spPr/>
        <p:txBody>
          <a:bodyPr>
            <a:normAutofit/>
          </a:bodyPr>
          <a:lstStyle/>
          <a:p>
            <a:pPr marL="0" indent="0">
              <a:buNone/>
            </a:pPr>
            <a:endParaRPr lang="en-IN" sz="2400" dirty="0"/>
          </a:p>
        </p:txBody>
      </p:sp>
      <p:pic>
        <p:nvPicPr>
          <p:cNvPr id="2097153" name="Picture 5"/>
          <p:cNvPicPr>
            <a:picLocks noChangeAspect="1"/>
          </p:cNvPicPr>
          <p:nvPr/>
        </p:nvPicPr>
        <p:blipFill>
          <a:blip r:embed="rId2"/>
          <a:stretch>
            <a:fillRect/>
          </a:stretch>
        </p:blipFill>
        <p:spPr>
          <a:xfrm>
            <a:off x="3928961" y="2010770"/>
            <a:ext cx="3217817" cy="3255835"/>
          </a:xfrm>
          <a:prstGeom prst="rect">
            <a:avLst/>
          </a:prstGeom>
        </p:spPr>
      </p:pic>
      <p:pic>
        <p:nvPicPr>
          <p:cNvPr id="2097154" name="Picture 6"/>
          <p:cNvPicPr>
            <a:picLocks noChangeAspect="1"/>
          </p:cNvPicPr>
          <p:nvPr/>
        </p:nvPicPr>
        <p:blipFill>
          <a:blip r:embed="rId3"/>
          <a:stretch>
            <a:fillRect/>
          </a:stretch>
        </p:blipFill>
        <p:spPr>
          <a:xfrm>
            <a:off x="677334" y="1925367"/>
            <a:ext cx="3316907" cy="3341238"/>
          </a:xfrm>
          <a:prstGeom prst="rect">
            <a:avLst/>
          </a:prstGeom>
        </p:spPr>
      </p:pic>
      <p:pic>
        <p:nvPicPr>
          <p:cNvPr id="2097155" name="Picture 7"/>
          <p:cNvPicPr>
            <a:picLocks noChangeAspect="1"/>
          </p:cNvPicPr>
          <p:nvPr/>
        </p:nvPicPr>
        <p:blipFill>
          <a:blip r:embed="rId4"/>
          <a:stretch>
            <a:fillRect/>
          </a:stretch>
        </p:blipFill>
        <p:spPr>
          <a:xfrm>
            <a:off x="7146778" y="2123390"/>
            <a:ext cx="4464029" cy="2675120"/>
          </a:xfrm>
          <a:prstGeom prst="rect">
            <a:avLst/>
          </a:prstGeom>
        </p:spPr>
      </p:pic>
      <p:sp>
        <p:nvSpPr>
          <p:cNvPr id="1048608" name="Title 5"/>
          <p:cNvSpPr txBox="1"/>
          <p:nvPr/>
        </p:nvSpPr>
        <p:spPr>
          <a:xfrm>
            <a:off x="677334" y="179832"/>
            <a:ext cx="8596668" cy="66925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9" name="Title 4"/>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1048610" name="Content Placeholder 1"/>
          <p:cNvSpPr>
            <a:spLocks noGrp="1"/>
          </p:cNvSpPr>
          <p:nvPr>
            <p:ph idx="1"/>
          </p:nvPr>
        </p:nvSpPr>
        <p:spPr/>
        <p:txBody>
          <a:bodyPr>
            <a:normAutofit/>
          </a:bodyPr>
          <a:lstStyle/>
          <a:p>
            <a:pPr marL="305435" indent="-305435"/>
            <a:r>
              <a:rPr lang="en-GB" sz="2800" dirty="0"/>
              <a:t>Our analysis showed that there's indeed a slight difference between Fandango's ratings for popular movies in 2015 and Fandango's ratings for popular movies in 2016. We also determined that, on average, popular movies released in 2016 were rated lower on Fandango than popular movies released in 2015.</a:t>
            </a:r>
          </a:p>
          <a:p>
            <a:pPr marL="305435" indent="-305435"/>
            <a:endParaRPr lang="en-IN"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1" name="Content Placeholder 2"/>
          <p:cNvSpPr>
            <a:spLocks noGrp="1"/>
          </p:cNvSpPr>
          <p:nvPr>
            <p:ph idx="1"/>
          </p:nvPr>
        </p:nvSpPr>
        <p:spPr/>
        <p:txBody>
          <a:bodyPr/>
          <a:lstStyle/>
          <a:p>
            <a:pPr marL="0" indent="0">
              <a:buNone/>
            </a:pPr>
            <a:endParaRPr lang="en-US" sz="2000" b="1" dirty="0"/>
          </a:p>
          <a:p>
            <a:pPr marL="305435" indent="-305435"/>
            <a:endParaRPr lang="en-US" dirty="0"/>
          </a:p>
        </p:txBody>
      </p:sp>
      <p:sp>
        <p:nvSpPr>
          <p:cNvPr id="1048612" name="Title 4"/>
          <p:cNvSpPr txBox="1"/>
          <p:nvPr/>
        </p:nvSpPr>
        <p:spPr>
          <a:xfrm>
            <a:off x="535670" y="844659"/>
            <a:ext cx="11029616" cy="530296"/>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1048613" name="Rectangle 1"/>
          <p:cNvSpPr/>
          <p:nvPr/>
        </p:nvSpPr>
        <p:spPr>
          <a:xfrm>
            <a:off x="581192" y="2274838"/>
            <a:ext cx="8562808" cy="3046988"/>
          </a:xfrm>
          <a:prstGeom prst="rect">
            <a:avLst/>
          </a:prstGeom>
        </p:spPr>
        <p:txBody>
          <a:bodyPr wrap="square">
            <a:spAutoFit/>
          </a:bodyPr>
          <a:lstStyle/>
          <a:p>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Analyzing</a:t>
            </a:r>
            <a:r>
              <a:rPr lang="en-GB" sz="2400" dirty="0">
                <a:latin typeface="Times New Roman" panose="02020603050405020304" pitchFamily="18" charset="0"/>
                <a:cs typeface="Times New Roman" panose="02020603050405020304" pitchFamily="18" charset="0"/>
              </a:rPr>
              <a:t> Fandango movie rating discrepancies using Python has a promising future scope. You could build predictive models to detect inconsistencies, create data visualization tools for insights, or develop automated monitoring systems. Exploring sentiment analysis or machine learning algorithms to understand user reviews could also enhance analysis accuracy. Additionally, integrating with other movie databases for comparative analysis would be beneficial.”</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EF54A2-5D0A-8641-8AB4-0DC2CA2392B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Fandango Movie rating discrepancy analysis using python</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rajeshwarij2004@gmail.com</cp:lastModifiedBy>
  <cp:revision>1</cp:revision>
  <dcterms:created xsi:type="dcterms:W3CDTF">2021-05-26T05:50:10Z</dcterms:created>
  <dcterms:modified xsi:type="dcterms:W3CDTF">2024-04-04T13:36:04Z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5d34a092500e4a34a980acf05be9e774</vt:lpwstr>
  </property>
</Properties>
</file>