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0"/>
  </p:notes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2" r:id="rId19"/>
  </p:sldIdLst>
  <p:sldSz cx="9144000" cy="5143500" type="screen16x9"/>
  <p:notesSz cx="6858000" cy="9144000"/>
  <p:embeddedFontLst>
    <p:embeddedFont>
      <p:font typeface="Advent Pro SemiBold" panose="020B0604020202020204" charset="0"/>
      <p:regular r:id="rId21"/>
      <p:bold r:id="rId22"/>
    </p:embeddedFont>
    <p:embeddedFont>
      <p:font typeface="Fira Sans Condensed Medium" panose="020B0604020202020204" pitchFamily="34"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Maven Pro" panose="020B0604020202020204" charset="0"/>
      <p:regular r:id="rId31"/>
      <p:bold r:id="rId32"/>
    </p:embeddedFont>
    <p:embeddedFont>
      <p:font typeface="Share Tech"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54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8896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22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b0785c9c2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b0785c9c2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992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b0785c9c2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b0785c9c2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457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aeb1a59eb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aeb1a59eb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11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aeb1a59eb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aeb1a59eb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615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aeb1a59eb7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aeb1a59eb7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577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aeb1a59eb7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aeb1a59eb7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82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92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42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65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aeb1a59e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aeb1a59e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28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aeb1a59eb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aeb1a59eb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4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48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b0785c9c2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b0785c9c2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21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b0785c9c2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b0785c9c2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39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b0785c9c2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b0785c9c2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75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ektanegi/spotifydata-19212020"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ctrTitle"/>
          </p:nvPr>
        </p:nvSpPr>
        <p:spPr>
          <a:xfrm>
            <a:off x="1426600" y="1727238"/>
            <a:ext cx="5810700" cy="168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t>STATISTICAL ANALYSIS</a:t>
            </a:r>
            <a:endParaRPr sz="4000"/>
          </a:p>
          <a:p>
            <a:pPr marL="0" lvl="0" indent="0" algn="l" rtl="0">
              <a:spcBef>
                <a:spcPts val="0"/>
              </a:spcBef>
              <a:spcAft>
                <a:spcPts val="0"/>
              </a:spcAft>
              <a:buNone/>
            </a:pPr>
            <a:r>
              <a:rPr lang="en"/>
              <a:t>       </a:t>
            </a:r>
            <a:endParaRPr/>
          </a:p>
        </p:txBody>
      </p:sp>
      <p:sp>
        <p:nvSpPr>
          <p:cNvPr id="431" name="Google Shape;431;p23"/>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3"/>
          <p:cNvGrpSpPr/>
          <p:nvPr/>
        </p:nvGrpSpPr>
        <p:grpSpPr>
          <a:xfrm>
            <a:off x="6232314" y="3696331"/>
            <a:ext cx="121434" cy="1073147"/>
            <a:chOff x="6232314" y="3696331"/>
            <a:chExt cx="121434" cy="1073147"/>
          </a:xfrm>
        </p:grpSpPr>
        <p:sp>
          <p:nvSpPr>
            <p:cNvPr id="436" name="Google Shape;436;p23"/>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a:off x="6780548" y="337714"/>
            <a:ext cx="133252" cy="1952377"/>
            <a:chOff x="6780548" y="337714"/>
            <a:chExt cx="133252" cy="1952377"/>
          </a:xfrm>
        </p:grpSpPr>
        <p:sp>
          <p:nvSpPr>
            <p:cNvPr id="439" name="Google Shape;439;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3"/>
          <p:cNvGrpSpPr/>
          <p:nvPr/>
        </p:nvGrpSpPr>
        <p:grpSpPr>
          <a:xfrm>
            <a:off x="1608717" y="1280046"/>
            <a:ext cx="199237" cy="2828935"/>
            <a:chOff x="1608717" y="1280046"/>
            <a:chExt cx="199237" cy="2828935"/>
          </a:xfrm>
        </p:grpSpPr>
        <p:sp>
          <p:nvSpPr>
            <p:cNvPr id="442" name="Google Shape;442;p2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3"/>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3"/>
          <p:cNvGrpSpPr/>
          <p:nvPr/>
        </p:nvGrpSpPr>
        <p:grpSpPr>
          <a:xfrm>
            <a:off x="8008096" y="2108910"/>
            <a:ext cx="199001" cy="2139769"/>
            <a:chOff x="8008096" y="2108910"/>
            <a:chExt cx="199001" cy="2139769"/>
          </a:xfrm>
        </p:grpSpPr>
        <p:sp>
          <p:nvSpPr>
            <p:cNvPr id="448" name="Google Shape;448;p2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a:off x="4472500" y="3928605"/>
            <a:ext cx="199001" cy="867198"/>
            <a:chOff x="4475150" y="4052605"/>
            <a:chExt cx="199001" cy="867198"/>
          </a:xfrm>
        </p:grpSpPr>
        <p:sp>
          <p:nvSpPr>
            <p:cNvPr id="451" name="Google Shape;451;p23"/>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23"/>
          <p:cNvSpPr txBox="1"/>
          <p:nvPr/>
        </p:nvSpPr>
        <p:spPr>
          <a:xfrm>
            <a:off x="9944100" y="2788925"/>
            <a:ext cx="658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aven Pro"/>
              <a:ea typeface="Maven Pro"/>
              <a:cs typeface="Maven Pro"/>
              <a:sym typeface="Maven Pro"/>
            </a:endParaRPr>
          </a:p>
        </p:txBody>
      </p:sp>
      <p:sp>
        <p:nvSpPr>
          <p:cNvPr id="455" name="Google Shape;455;p23"/>
          <p:cNvSpPr txBox="1"/>
          <p:nvPr/>
        </p:nvSpPr>
        <p:spPr>
          <a:xfrm>
            <a:off x="2502600" y="2978675"/>
            <a:ext cx="39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CREATED &amp; PRESENTED BY: DATA LEGION</a:t>
            </a:r>
            <a:endParaRPr b="1">
              <a:solidFill>
                <a:schemeClr val="lt1"/>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1"/>
          <p:cNvSpPr txBox="1">
            <a:spLocks noGrp="1"/>
          </p:cNvSpPr>
          <p:nvPr>
            <p:ph type="body" idx="1"/>
          </p:nvPr>
        </p:nvSpPr>
        <p:spPr>
          <a:xfrm>
            <a:off x="442975" y="503200"/>
            <a:ext cx="7590900" cy="1980600"/>
          </a:xfrm>
          <a:prstGeom prst="rect">
            <a:avLst/>
          </a:prstGeom>
        </p:spPr>
        <p:txBody>
          <a:bodyPr spcFirstLastPara="1" wrap="square" lIns="91425" tIns="91425" rIns="91425" bIns="91425" anchor="t" anchorCtr="0">
            <a:noAutofit/>
          </a:bodyPr>
          <a:lstStyle/>
          <a:p>
            <a:pPr marL="152400" marR="152400" lvl="0" indent="0" algn="l" rtl="0">
              <a:lnSpc>
                <a:spcPct val="135000"/>
              </a:lnSpc>
              <a:spcBef>
                <a:spcPts val="0"/>
              </a:spcBef>
              <a:spcAft>
                <a:spcPts val="0"/>
              </a:spcAft>
              <a:buNone/>
            </a:pPr>
            <a:r>
              <a:rPr lang="en" sz="1600" b="1" i="1" dirty="0">
                <a:latin typeface="Courier New"/>
                <a:ea typeface="Courier New"/>
                <a:cs typeface="Courier New"/>
                <a:sym typeface="Courier New"/>
              </a:rPr>
              <a:t>#TOP 10 ARTISTS</a:t>
            </a:r>
            <a:endParaRPr sz="1600" b="1" i="1" dirty="0">
              <a:latin typeface="Courier New"/>
              <a:ea typeface="Courier New"/>
              <a:cs typeface="Courier New"/>
              <a:sym typeface="Courier New"/>
            </a:endParaRPr>
          </a:p>
          <a:p>
            <a:pPr marL="152400" marR="152400" lvl="0" indent="0" algn="l"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top_ten_artists = df.groupby(</a:t>
            </a:r>
            <a:r>
              <a:rPr lang="en" sz="1200" dirty="0">
                <a:solidFill>
                  <a:srgbClr val="6A8759"/>
                </a:solidFill>
                <a:latin typeface="Courier New"/>
                <a:ea typeface="Courier New"/>
                <a:cs typeface="Courier New"/>
                <a:sym typeface="Courier New"/>
              </a:rPr>
              <a:t>"artists"</a:t>
            </a:r>
            <a:r>
              <a:rPr lang="en" sz="1200" dirty="0">
                <a:solidFill>
                  <a:srgbClr val="A9B7C6"/>
                </a:solidFill>
                <a:latin typeface="Courier New"/>
                <a:ea typeface="Courier New"/>
                <a:cs typeface="Courier New"/>
                <a:sym typeface="Courier New"/>
              </a:rPr>
              <a:t>)[</a:t>
            </a:r>
            <a:r>
              <a:rPr lang="en" sz="1200" dirty="0">
                <a:solidFill>
                  <a:srgbClr val="6A8759"/>
                </a:solidFill>
                <a:latin typeface="Courier New"/>
                <a:ea typeface="Courier New"/>
                <a:cs typeface="Courier New"/>
                <a:sym typeface="Courier New"/>
              </a:rPr>
              <a:t>'popularity'</a:t>
            </a:r>
            <a:r>
              <a:rPr lang="en" sz="1200" dirty="0">
                <a:solidFill>
                  <a:srgbClr val="A9B7C6"/>
                </a:solidFill>
                <a:latin typeface="Courier New"/>
                <a:ea typeface="Courier New"/>
                <a:cs typeface="Courier New"/>
                <a:sym typeface="Courier New"/>
              </a:rPr>
              <a:t>].mean().sort_values(</a:t>
            </a:r>
            <a:r>
              <a:rPr lang="en" sz="1200" dirty="0">
                <a:solidFill>
                  <a:srgbClr val="AA4926"/>
                </a:solidFill>
                <a:latin typeface="Courier New"/>
                <a:ea typeface="Courier New"/>
                <a:cs typeface="Courier New"/>
                <a:sym typeface="Courier New"/>
              </a:rPr>
              <a:t>ascending</a:t>
            </a:r>
            <a:r>
              <a:rPr lang="en" sz="1200" dirty="0">
                <a:solidFill>
                  <a:srgbClr val="A9B7C6"/>
                </a:solidFill>
                <a:latin typeface="Courier New"/>
                <a:ea typeface="Courier New"/>
                <a:cs typeface="Courier New"/>
                <a:sym typeface="Courier New"/>
              </a:rPr>
              <a:t>=</a:t>
            </a:r>
            <a:r>
              <a:rPr lang="en" sz="1200" dirty="0">
                <a:solidFill>
                  <a:srgbClr val="CC7832"/>
                </a:solidFill>
                <a:latin typeface="Courier New"/>
                <a:ea typeface="Courier New"/>
                <a:cs typeface="Courier New"/>
                <a:sym typeface="Courier New"/>
              </a:rPr>
              <a:t>False</a:t>
            </a:r>
            <a:r>
              <a:rPr lang="en" sz="1200" dirty="0">
                <a:solidFill>
                  <a:srgbClr val="A9B7C6"/>
                </a:solidFill>
                <a:latin typeface="Courier New"/>
                <a:ea typeface="Courier New"/>
                <a:cs typeface="Courier New"/>
                <a:sym typeface="Courier New"/>
              </a:rPr>
              <a:t>).head(</a:t>
            </a:r>
            <a:r>
              <a:rPr lang="en" sz="1200" dirty="0">
                <a:solidFill>
                  <a:srgbClr val="6897BB"/>
                </a:solidFill>
                <a:latin typeface="Courier New"/>
                <a:ea typeface="Courier New"/>
                <a:cs typeface="Courier New"/>
                <a:sym typeface="Courier New"/>
              </a:rPr>
              <a:t>10</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152400" marR="152400" lvl="0" indent="0" algn="l"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top_ten_artists.head(</a:t>
            </a:r>
            <a:r>
              <a:rPr lang="en" sz="1200" dirty="0">
                <a:solidFill>
                  <a:srgbClr val="6897BB"/>
                </a:solidFill>
                <a:latin typeface="Courier New"/>
                <a:ea typeface="Courier New"/>
                <a:cs typeface="Courier New"/>
                <a:sym typeface="Courier New"/>
              </a:rPr>
              <a:t>10</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152400" marR="152400" lvl="0" indent="0" algn="l" rtl="0">
              <a:lnSpc>
                <a:spcPct val="135000"/>
              </a:lnSpc>
              <a:spcBef>
                <a:spcPts val="0"/>
              </a:spcBef>
              <a:spcAft>
                <a:spcPts val="0"/>
              </a:spcAft>
              <a:buNone/>
            </a:pPr>
            <a:endParaRPr sz="1200" dirty="0">
              <a:solidFill>
                <a:srgbClr val="B2B2B2"/>
              </a:solidFill>
              <a:latin typeface="Courier New"/>
              <a:ea typeface="Courier New"/>
              <a:cs typeface="Courier New"/>
              <a:sym typeface="Courier New"/>
            </a:endParaRPr>
          </a:p>
          <a:p>
            <a:pPr marL="152400" marR="152400" lvl="0" indent="0" algn="l"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top_ten_artists.plot (</a:t>
            </a:r>
            <a:r>
              <a:rPr lang="en" sz="1200" dirty="0">
                <a:solidFill>
                  <a:srgbClr val="AA4926"/>
                </a:solidFill>
                <a:latin typeface="Courier New"/>
                <a:ea typeface="Courier New"/>
                <a:cs typeface="Courier New"/>
                <a:sym typeface="Courier New"/>
              </a:rPr>
              <a:t>kind</a:t>
            </a:r>
            <a:r>
              <a:rPr lang="en" sz="1200" dirty="0">
                <a:solidFill>
                  <a:srgbClr val="A9B7C6"/>
                </a:solidFill>
                <a:latin typeface="Courier New"/>
                <a:ea typeface="Courier New"/>
                <a:cs typeface="Courier New"/>
                <a:sym typeface="Courier New"/>
              </a:rPr>
              <a:t> = </a:t>
            </a:r>
            <a:r>
              <a:rPr lang="en" sz="1200" dirty="0">
                <a:solidFill>
                  <a:srgbClr val="6A8759"/>
                </a:solidFill>
                <a:latin typeface="Courier New"/>
                <a:ea typeface="Courier New"/>
                <a:cs typeface="Courier New"/>
                <a:sym typeface="Courier New"/>
              </a:rPr>
              <a:t>'bar'</a:t>
            </a:r>
            <a:r>
              <a:rPr lang="en" sz="1200" dirty="0">
                <a:solidFill>
                  <a:srgbClr val="CC7832"/>
                </a:solidFill>
                <a:latin typeface="Courier New"/>
                <a:ea typeface="Courier New"/>
                <a:cs typeface="Courier New"/>
                <a:sym typeface="Courier New"/>
              </a:rPr>
              <a:t>,</a:t>
            </a:r>
            <a:r>
              <a:rPr lang="en" sz="1200" dirty="0">
                <a:solidFill>
                  <a:srgbClr val="A9B7C6"/>
                </a:solidFill>
                <a:latin typeface="Courier New"/>
                <a:ea typeface="Courier New"/>
                <a:cs typeface="Courier New"/>
                <a:sym typeface="Courier New"/>
              </a:rPr>
              <a:t> </a:t>
            </a:r>
            <a:r>
              <a:rPr lang="en" sz="1200" dirty="0">
                <a:solidFill>
                  <a:srgbClr val="AA4926"/>
                </a:solidFill>
                <a:latin typeface="Courier New"/>
                <a:ea typeface="Courier New"/>
                <a:cs typeface="Courier New"/>
                <a:sym typeface="Courier New"/>
              </a:rPr>
              <a:t>figsize</a:t>
            </a:r>
            <a:r>
              <a:rPr lang="en" sz="1200" dirty="0">
                <a:solidFill>
                  <a:srgbClr val="A9B7C6"/>
                </a:solidFill>
                <a:latin typeface="Courier New"/>
                <a:ea typeface="Courier New"/>
                <a:cs typeface="Courier New"/>
                <a:sym typeface="Courier New"/>
              </a:rPr>
              <a:t> = (</a:t>
            </a:r>
            <a:r>
              <a:rPr lang="en" sz="1200" dirty="0">
                <a:solidFill>
                  <a:srgbClr val="6897BB"/>
                </a:solidFill>
                <a:latin typeface="Courier New"/>
                <a:ea typeface="Courier New"/>
                <a:cs typeface="Courier New"/>
                <a:sym typeface="Courier New"/>
              </a:rPr>
              <a:t>15</a:t>
            </a:r>
            <a:r>
              <a:rPr lang="en" sz="1200" dirty="0">
                <a:solidFill>
                  <a:srgbClr val="CC7832"/>
                </a:solidFill>
                <a:latin typeface="Courier New"/>
                <a:ea typeface="Courier New"/>
                <a:cs typeface="Courier New"/>
                <a:sym typeface="Courier New"/>
              </a:rPr>
              <a:t>,</a:t>
            </a:r>
            <a:r>
              <a:rPr lang="en" sz="1200" dirty="0">
                <a:solidFill>
                  <a:srgbClr val="6897BB"/>
                </a:solidFill>
                <a:latin typeface="Courier New"/>
                <a:ea typeface="Courier New"/>
                <a:cs typeface="Courier New"/>
                <a:sym typeface="Courier New"/>
              </a:rPr>
              <a:t>5</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0" lvl="0" indent="0" algn="l" rtl="0">
              <a:spcBef>
                <a:spcPts val="0"/>
              </a:spcBef>
              <a:spcAft>
                <a:spcPts val="0"/>
              </a:spcAft>
              <a:buNone/>
            </a:pPr>
            <a:endParaRPr dirty="0"/>
          </a:p>
        </p:txBody>
      </p:sp>
      <p:pic>
        <p:nvPicPr>
          <p:cNvPr id="603" name="Google Shape;603;p31"/>
          <p:cNvPicPr preferRelativeResize="0"/>
          <p:nvPr/>
        </p:nvPicPr>
        <p:blipFill>
          <a:blip r:embed="rId3">
            <a:alphaModFix/>
          </a:blip>
          <a:stretch>
            <a:fillRect/>
          </a:stretch>
        </p:blipFill>
        <p:spPr>
          <a:xfrm>
            <a:off x="4371033" y="2483800"/>
            <a:ext cx="4622242" cy="2520350"/>
          </a:xfrm>
          <a:prstGeom prst="rect">
            <a:avLst/>
          </a:prstGeom>
          <a:noFill/>
          <a:ln>
            <a:noFill/>
          </a:ln>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5273" t="40044" r="71320" b="30834"/>
          <a:stretch/>
        </p:blipFill>
        <p:spPr>
          <a:xfrm>
            <a:off x="583440" y="2483800"/>
            <a:ext cx="3647129" cy="2520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2"/>
          <p:cNvSpPr txBox="1">
            <a:spLocks noGrp="1"/>
          </p:cNvSpPr>
          <p:nvPr>
            <p:ph type="body" idx="1"/>
          </p:nvPr>
        </p:nvSpPr>
        <p:spPr>
          <a:xfrm>
            <a:off x="0" y="268660"/>
            <a:ext cx="3385049" cy="3712983"/>
          </a:xfrm>
          <a:prstGeom prst="rect">
            <a:avLst/>
          </a:prstGeom>
        </p:spPr>
        <p:txBody>
          <a:bodyPr spcFirstLastPara="1" wrap="square" lIns="91425" tIns="91425" rIns="91425" bIns="91425" anchor="t" anchorCtr="0">
            <a:noAutofit/>
          </a:bodyPr>
          <a:lstStyle/>
          <a:p>
            <a:pPr marL="152400" marR="152400" lvl="0" indent="0" algn="l" rtl="0">
              <a:lnSpc>
                <a:spcPct val="135000"/>
              </a:lnSpc>
              <a:spcBef>
                <a:spcPts val="0"/>
              </a:spcBef>
              <a:spcAft>
                <a:spcPts val="0"/>
              </a:spcAft>
              <a:buNone/>
            </a:pPr>
            <a:r>
              <a:rPr lang="en" sz="1600" b="1" i="1" dirty="0">
                <a:latin typeface="Courier New"/>
                <a:ea typeface="Courier New"/>
                <a:cs typeface="Courier New"/>
                <a:sym typeface="Courier New"/>
              </a:rPr>
              <a:t>#LENGTH OF SONGS OVER THE YEARS</a:t>
            </a:r>
            <a:endParaRPr sz="1600" b="1" i="1" dirty="0">
              <a:latin typeface="Courier New"/>
              <a:ea typeface="Courier New"/>
              <a:cs typeface="Courier New"/>
              <a:sym typeface="Courier New"/>
            </a:endParaRPr>
          </a:p>
          <a:p>
            <a:pPr marL="152400" marR="152400" lvl="0" indent="0" algn="l"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sns.set_style(</a:t>
            </a:r>
            <a:r>
              <a:rPr lang="en" sz="1200" dirty="0">
                <a:solidFill>
                  <a:srgbClr val="AA4926"/>
                </a:solidFill>
                <a:latin typeface="Courier New"/>
                <a:ea typeface="Courier New"/>
                <a:cs typeface="Courier New"/>
                <a:sym typeface="Courier New"/>
              </a:rPr>
              <a:t>style</a:t>
            </a:r>
            <a:r>
              <a:rPr lang="en" sz="1200" dirty="0">
                <a:solidFill>
                  <a:srgbClr val="A9B7C6"/>
                </a:solidFill>
                <a:latin typeface="Courier New"/>
                <a:ea typeface="Courier New"/>
                <a:cs typeface="Courier New"/>
                <a:sym typeface="Courier New"/>
              </a:rPr>
              <a:t>=</a:t>
            </a:r>
            <a:r>
              <a:rPr lang="en" sz="1200" dirty="0">
                <a:solidFill>
                  <a:srgbClr val="6A8759"/>
                </a:solidFill>
                <a:latin typeface="Courier New"/>
                <a:ea typeface="Courier New"/>
                <a:cs typeface="Courier New"/>
                <a:sym typeface="Courier New"/>
              </a:rPr>
              <a:t>"whitegrid"</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152400" marR="152400" lvl="0" indent="0" algn="l"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fig_dims=(</a:t>
            </a:r>
            <a:r>
              <a:rPr lang="en" sz="1200" dirty="0">
                <a:solidFill>
                  <a:srgbClr val="6897BB"/>
                </a:solidFill>
                <a:latin typeface="Courier New"/>
                <a:ea typeface="Courier New"/>
                <a:cs typeface="Courier New"/>
                <a:sym typeface="Courier New"/>
              </a:rPr>
              <a:t>15</a:t>
            </a:r>
            <a:r>
              <a:rPr lang="en" sz="1200" dirty="0">
                <a:solidFill>
                  <a:srgbClr val="CC7832"/>
                </a:solidFill>
                <a:latin typeface="Courier New"/>
                <a:ea typeface="Courier New"/>
                <a:cs typeface="Courier New"/>
                <a:sym typeface="Courier New"/>
              </a:rPr>
              <a:t>,</a:t>
            </a:r>
            <a:r>
              <a:rPr lang="en" sz="1200" dirty="0">
                <a:solidFill>
                  <a:srgbClr val="6897BB"/>
                </a:solidFill>
                <a:latin typeface="Courier New"/>
                <a:ea typeface="Courier New"/>
                <a:cs typeface="Courier New"/>
                <a:sym typeface="Courier New"/>
              </a:rPr>
              <a:t>7</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152400" marR="152400" lvl="0" indent="0" algn="l"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fig</a:t>
            </a:r>
            <a:r>
              <a:rPr lang="en" sz="1200" dirty="0">
                <a:solidFill>
                  <a:srgbClr val="CC7832"/>
                </a:solidFill>
                <a:latin typeface="Courier New"/>
                <a:ea typeface="Courier New"/>
                <a:cs typeface="Courier New"/>
                <a:sym typeface="Courier New"/>
              </a:rPr>
              <a:t>,</a:t>
            </a:r>
            <a:r>
              <a:rPr lang="en" sz="1200" dirty="0">
                <a:solidFill>
                  <a:srgbClr val="A9B7C6"/>
                </a:solidFill>
                <a:latin typeface="Courier New"/>
                <a:ea typeface="Courier New"/>
                <a:cs typeface="Courier New"/>
                <a:sym typeface="Courier New"/>
              </a:rPr>
              <a:t>ax=plt.subplots(</a:t>
            </a:r>
            <a:r>
              <a:rPr lang="en" sz="1200" dirty="0">
                <a:solidFill>
                  <a:srgbClr val="AA4926"/>
                </a:solidFill>
                <a:latin typeface="Courier New"/>
                <a:ea typeface="Courier New"/>
                <a:cs typeface="Courier New"/>
                <a:sym typeface="Courier New"/>
              </a:rPr>
              <a:t>figsize</a:t>
            </a:r>
            <a:r>
              <a:rPr lang="en" sz="1200" dirty="0">
                <a:solidFill>
                  <a:srgbClr val="A9B7C6"/>
                </a:solidFill>
                <a:latin typeface="Courier New"/>
                <a:ea typeface="Courier New"/>
                <a:cs typeface="Courier New"/>
                <a:sym typeface="Courier New"/>
              </a:rPr>
              <a:t>=fig_dims)</a:t>
            </a:r>
            <a:endParaRPr sz="1200" dirty="0">
              <a:solidFill>
                <a:srgbClr val="A9B7C6"/>
              </a:solidFill>
              <a:latin typeface="Courier New"/>
              <a:ea typeface="Courier New"/>
              <a:cs typeface="Courier New"/>
              <a:sym typeface="Courier New"/>
            </a:endParaRPr>
          </a:p>
          <a:p>
            <a:pPr marL="152400" marR="152400" lvl="0" indent="0" algn="l"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fig=sns.lineplot(</a:t>
            </a:r>
            <a:r>
              <a:rPr lang="en" sz="1200" dirty="0">
                <a:solidFill>
                  <a:srgbClr val="AA4926"/>
                </a:solidFill>
                <a:latin typeface="Courier New"/>
                <a:ea typeface="Courier New"/>
                <a:cs typeface="Courier New"/>
                <a:sym typeface="Courier New"/>
              </a:rPr>
              <a:t>x</a:t>
            </a:r>
            <a:r>
              <a:rPr lang="en" sz="1200" dirty="0">
                <a:solidFill>
                  <a:srgbClr val="A9B7C6"/>
                </a:solidFill>
                <a:latin typeface="Courier New"/>
                <a:ea typeface="Courier New"/>
                <a:cs typeface="Courier New"/>
                <a:sym typeface="Courier New"/>
              </a:rPr>
              <a:t>=df[</a:t>
            </a:r>
            <a:r>
              <a:rPr lang="en" sz="1200" dirty="0">
                <a:solidFill>
                  <a:srgbClr val="6A8759"/>
                </a:solidFill>
                <a:latin typeface="Courier New"/>
                <a:ea typeface="Courier New"/>
                <a:cs typeface="Courier New"/>
                <a:sym typeface="Courier New"/>
              </a:rPr>
              <a:t>"year"</a:t>
            </a:r>
            <a:r>
              <a:rPr lang="en" sz="1200" dirty="0">
                <a:solidFill>
                  <a:srgbClr val="A9B7C6"/>
                </a:solidFill>
                <a:latin typeface="Courier New"/>
                <a:ea typeface="Courier New"/>
                <a:cs typeface="Courier New"/>
                <a:sym typeface="Courier New"/>
              </a:rPr>
              <a:t>]</a:t>
            </a:r>
            <a:r>
              <a:rPr lang="en" sz="1200" dirty="0">
                <a:solidFill>
                  <a:srgbClr val="CC7832"/>
                </a:solidFill>
                <a:latin typeface="Courier New"/>
                <a:ea typeface="Courier New"/>
                <a:cs typeface="Courier New"/>
                <a:sym typeface="Courier New"/>
              </a:rPr>
              <a:t>,</a:t>
            </a:r>
            <a:r>
              <a:rPr lang="en" sz="1200" dirty="0">
                <a:solidFill>
                  <a:srgbClr val="AA4926"/>
                </a:solidFill>
                <a:latin typeface="Courier New"/>
                <a:ea typeface="Courier New"/>
                <a:cs typeface="Courier New"/>
                <a:sym typeface="Courier New"/>
              </a:rPr>
              <a:t>y</a:t>
            </a:r>
            <a:r>
              <a:rPr lang="en" sz="1200" dirty="0">
                <a:solidFill>
                  <a:srgbClr val="A9B7C6"/>
                </a:solidFill>
                <a:latin typeface="Courier New"/>
                <a:ea typeface="Courier New"/>
                <a:cs typeface="Courier New"/>
                <a:sym typeface="Courier New"/>
              </a:rPr>
              <a:t>=df[</a:t>
            </a:r>
            <a:r>
              <a:rPr lang="en" sz="1200" dirty="0">
                <a:solidFill>
                  <a:srgbClr val="6A8759"/>
                </a:solidFill>
                <a:latin typeface="Courier New"/>
                <a:ea typeface="Courier New"/>
                <a:cs typeface="Courier New"/>
                <a:sym typeface="Courier New"/>
              </a:rPr>
              <a:t>"duration_min"</a:t>
            </a:r>
            <a:r>
              <a:rPr lang="en" sz="1200" dirty="0">
                <a:solidFill>
                  <a:srgbClr val="A9B7C6"/>
                </a:solidFill>
                <a:latin typeface="Courier New"/>
                <a:ea typeface="Courier New"/>
                <a:cs typeface="Courier New"/>
                <a:sym typeface="Courier New"/>
              </a:rPr>
              <a:t>]</a:t>
            </a:r>
            <a:r>
              <a:rPr lang="en" sz="1200" dirty="0">
                <a:solidFill>
                  <a:srgbClr val="CC7832"/>
                </a:solidFill>
                <a:latin typeface="Courier New"/>
                <a:ea typeface="Courier New"/>
                <a:cs typeface="Courier New"/>
                <a:sym typeface="Courier New"/>
              </a:rPr>
              <a:t>,</a:t>
            </a:r>
            <a:r>
              <a:rPr lang="en" sz="1200" dirty="0">
                <a:solidFill>
                  <a:srgbClr val="AA4926"/>
                </a:solidFill>
                <a:latin typeface="Courier New"/>
                <a:ea typeface="Courier New"/>
                <a:cs typeface="Courier New"/>
                <a:sym typeface="Courier New"/>
              </a:rPr>
              <a:t>ax</a:t>
            </a:r>
            <a:r>
              <a:rPr lang="en" sz="1200" dirty="0">
                <a:solidFill>
                  <a:srgbClr val="A9B7C6"/>
                </a:solidFill>
                <a:latin typeface="Courier New"/>
                <a:ea typeface="Courier New"/>
                <a:cs typeface="Courier New"/>
                <a:sym typeface="Courier New"/>
              </a:rPr>
              <a:t>=ax).set(</a:t>
            </a:r>
            <a:r>
              <a:rPr lang="en" sz="1200" dirty="0">
                <a:solidFill>
                  <a:srgbClr val="AA4926"/>
                </a:solidFill>
                <a:latin typeface="Courier New"/>
                <a:ea typeface="Courier New"/>
                <a:cs typeface="Courier New"/>
                <a:sym typeface="Courier New"/>
              </a:rPr>
              <a:t>title</a:t>
            </a:r>
            <a:r>
              <a:rPr lang="en" sz="1200" dirty="0">
                <a:solidFill>
                  <a:srgbClr val="A9B7C6"/>
                </a:solidFill>
                <a:latin typeface="Courier New"/>
                <a:ea typeface="Courier New"/>
                <a:cs typeface="Courier New"/>
                <a:sym typeface="Courier New"/>
              </a:rPr>
              <a:t>=</a:t>
            </a:r>
            <a:r>
              <a:rPr lang="en" sz="1200" dirty="0">
                <a:solidFill>
                  <a:srgbClr val="6A8759"/>
                </a:solidFill>
                <a:latin typeface="Courier New"/>
                <a:ea typeface="Courier New"/>
                <a:cs typeface="Courier New"/>
                <a:sym typeface="Courier New"/>
              </a:rPr>
              <a:t>"Length of songs (in mins) over the years"</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0" lvl="0" indent="0" algn="l" rtl="0">
              <a:spcBef>
                <a:spcPts val="0"/>
              </a:spcBef>
              <a:spcAft>
                <a:spcPts val="0"/>
              </a:spcAft>
              <a:buNone/>
            </a:pPr>
            <a:endParaRPr dirty="0"/>
          </a:p>
        </p:txBody>
      </p:sp>
      <p:pic>
        <p:nvPicPr>
          <p:cNvPr id="609" name="Google Shape;609;p32"/>
          <p:cNvPicPr preferRelativeResize="0"/>
          <p:nvPr/>
        </p:nvPicPr>
        <p:blipFill>
          <a:blip r:embed="rId3">
            <a:alphaModFix/>
          </a:blip>
          <a:stretch>
            <a:fillRect/>
          </a:stretch>
        </p:blipFill>
        <p:spPr>
          <a:xfrm>
            <a:off x="3385049" y="652997"/>
            <a:ext cx="5568032" cy="29443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3"/>
          <p:cNvSpPr txBox="1">
            <a:spLocks noGrp="1"/>
          </p:cNvSpPr>
          <p:nvPr>
            <p:ph type="title"/>
          </p:nvPr>
        </p:nvSpPr>
        <p:spPr>
          <a:xfrm>
            <a:off x="1436975" y="1373200"/>
            <a:ext cx="64980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VISUALIZATIONS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4"/>
          <p:cNvSpPr txBox="1">
            <a:spLocks noGrp="1"/>
          </p:cNvSpPr>
          <p:nvPr>
            <p:ph type="ctrTitle"/>
          </p:nvPr>
        </p:nvSpPr>
        <p:spPr>
          <a:xfrm>
            <a:off x="0" y="194500"/>
            <a:ext cx="9143999"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AUDIO CHARACTERISTICS OVER THE YEARS</a:t>
            </a:r>
            <a:endParaRPr dirty="0"/>
          </a:p>
        </p:txBody>
      </p:sp>
      <p:pic>
        <p:nvPicPr>
          <p:cNvPr id="620" name="Google Shape;620;p34"/>
          <p:cNvPicPr preferRelativeResize="0"/>
          <p:nvPr/>
        </p:nvPicPr>
        <p:blipFill>
          <a:blip r:embed="rId3">
            <a:alphaModFix/>
          </a:blip>
          <a:stretch>
            <a:fillRect/>
          </a:stretch>
        </p:blipFill>
        <p:spPr>
          <a:xfrm>
            <a:off x="435934" y="772300"/>
            <a:ext cx="8165805" cy="4150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35"/>
          <p:cNvSpPr txBox="1">
            <a:spLocks noGrp="1"/>
          </p:cNvSpPr>
          <p:nvPr>
            <p:ph type="ctrTitle"/>
          </p:nvPr>
        </p:nvSpPr>
        <p:spPr>
          <a:xfrm>
            <a:off x="0" y="241554"/>
            <a:ext cx="91440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DISTRIBUTION OF AUDIO CHARACTERISTICS</a:t>
            </a:r>
            <a:endParaRPr dirty="0"/>
          </a:p>
        </p:txBody>
      </p:sp>
      <p:pic>
        <p:nvPicPr>
          <p:cNvPr id="626" name="Google Shape;626;p35"/>
          <p:cNvPicPr preferRelativeResize="0"/>
          <p:nvPr/>
        </p:nvPicPr>
        <p:blipFill>
          <a:blip r:embed="rId3">
            <a:alphaModFix/>
          </a:blip>
          <a:stretch>
            <a:fillRect/>
          </a:stretch>
        </p:blipFill>
        <p:spPr>
          <a:xfrm>
            <a:off x="404038" y="989475"/>
            <a:ext cx="8187070" cy="3933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6"/>
          <p:cNvSpPr txBox="1">
            <a:spLocks noGrp="1"/>
          </p:cNvSpPr>
          <p:nvPr>
            <p:ph type="ctrTitle"/>
          </p:nvPr>
        </p:nvSpPr>
        <p:spPr>
          <a:xfrm>
            <a:off x="-1" y="177758"/>
            <a:ext cx="9144001"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CORRELATION: POPULARITY &amp; ATTRIBUTES</a:t>
            </a:r>
            <a:endParaRPr dirty="0"/>
          </a:p>
        </p:txBody>
      </p:sp>
      <p:pic>
        <p:nvPicPr>
          <p:cNvPr id="632" name="Google Shape;632;p36"/>
          <p:cNvPicPr preferRelativeResize="0"/>
          <p:nvPr/>
        </p:nvPicPr>
        <p:blipFill>
          <a:blip r:embed="rId3">
            <a:alphaModFix/>
          </a:blip>
          <a:stretch>
            <a:fillRect/>
          </a:stretch>
        </p:blipFill>
        <p:spPr>
          <a:xfrm>
            <a:off x="404037" y="755558"/>
            <a:ext cx="8208335" cy="41673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7"/>
          <p:cNvSpPr txBox="1">
            <a:spLocks noGrp="1"/>
          </p:cNvSpPr>
          <p:nvPr>
            <p:ph type="ctrTitle"/>
          </p:nvPr>
        </p:nvSpPr>
        <p:spPr>
          <a:xfrm>
            <a:off x="0" y="230921"/>
            <a:ext cx="91440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CORRELATION MATRIX</a:t>
            </a:r>
            <a:endParaRPr dirty="0"/>
          </a:p>
        </p:txBody>
      </p:sp>
      <p:pic>
        <p:nvPicPr>
          <p:cNvPr id="638" name="Google Shape;638;p37"/>
          <p:cNvPicPr preferRelativeResize="0"/>
          <p:nvPr/>
        </p:nvPicPr>
        <p:blipFill>
          <a:blip r:embed="rId3">
            <a:alphaModFix/>
          </a:blip>
          <a:stretch>
            <a:fillRect/>
          </a:stretch>
        </p:blipFill>
        <p:spPr>
          <a:xfrm>
            <a:off x="409353" y="989474"/>
            <a:ext cx="8192387" cy="3933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2792" y="954167"/>
            <a:ext cx="8638415" cy="1901644"/>
          </a:xfrm>
        </p:spPr>
        <p:txBody>
          <a:bodyPr/>
          <a:lstStyle/>
          <a:p>
            <a:pPr marL="114300" indent="0" algn="just">
              <a:buNone/>
            </a:pPr>
            <a:r>
              <a:rPr lang="en-GB" dirty="0"/>
              <a:t>The Analysis was aimed at representing the evolution of music over the century(from 1920-2020). It also depicts how different audio characteristics changed over the years. For example, the in the recent years the energy and loudness in the songs have gone up and the </a:t>
            </a:r>
            <a:r>
              <a:rPr lang="en-GB" dirty="0" err="1"/>
              <a:t>acouticness</a:t>
            </a:r>
            <a:r>
              <a:rPr lang="en-GB" dirty="0"/>
              <a:t> is gone down with the emergence of hip hop and EDM music.</a:t>
            </a:r>
            <a:endParaRPr lang="en-US" sz="1400" dirty="0"/>
          </a:p>
        </p:txBody>
      </p:sp>
      <p:sp>
        <p:nvSpPr>
          <p:cNvPr id="3" name="Title 2"/>
          <p:cNvSpPr>
            <a:spLocks noGrp="1"/>
          </p:cNvSpPr>
          <p:nvPr>
            <p:ph type="ctrTitle"/>
          </p:nvPr>
        </p:nvSpPr>
        <p:spPr>
          <a:xfrm>
            <a:off x="379461" y="340808"/>
            <a:ext cx="2686500" cy="577800"/>
          </a:xfrm>
        </p:spPr>
        <p:txBody>
          <a:bodyPr/>
          <a:lstStyle/>
          <a:p>
            <a:r>
              <a:rPr lang="en-IN" dirty="0"/>
              <a:t>CONCLUSION</a:t>
            </a:r>
            <a:endParaRPr lang="en-US" dirty="0"/>
          </a:p>
        </p:txBody>
      </p:sp>
    </p:spTree>
    <p:extLst>
      <p:ext uri="{BB962C8B-B14F-4D97-AF65-F5344CB8AC3E}">
        <p14:creationId xmlns:p14="http://schemas.microsoft.com/office/powerpoint/2010/main" val="111830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9"/>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GROUP: DATA LEGION </a:t>
            </a:r>
            <a:endParaRPr sz="3000"/>
          </a:p>
        </p:txBody>
      </p:sp>
      <p:sp>
        <p:nvSpPr>
          <p:cNvPr id="650" name="Google Shape;650;p39"/>
          <p:cNvSpPr txBox="1">
            <a:spLocks noGrp="1"/>
          </p:cNvSpPr>
          <p:nvPr>
            <p:ph type="ctrTitle" idx="2"/>
          </p:nvPr>
        </p:nvSpPr>
        <p:spPr>
          <a:xfrm>
            <a:off x="6054548" y="1373200"/>
            <a:ext cx="28917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MOHAMMAD ABDUL AQUIB KHAN</a:t>
            </a:r>
            <a:endParaRPr sz="1600" dirty="0"/>
          </a:p>
        </p:txBody>
      </p:sp>
      <p:sp>
        <p:nvSpPr>
          <p:cNvPr id="651" name="Google Shape;651;p39"/>
          <p:cNvSpPr txBox="1">
            <a:spLocks noGrp="1"/>
          </p:cNvSpPr>
          <p:nvPr>
            <p:ph type="ctrTitle" idx="4"/>
          </p:nvPr>
        </p:nvSpPr>
        <p:spPr>
          <a:xfrm>
            <a:off x="391978" y="3121975"/>
            <a:ext cx="25266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MOHAMMED FAISAL SHARIEF</a:t>
            </a:r>
            <a:endParaRPr sz="1600" dirty="0"/>
          </a:p>
        </p:txBody>
      </p:sp>
      <p:sp>
        <p:nvSpPr>
          <p:cNvPr id="652" name="Google Shape;652;p39"/>
          <p:cNvSpPr txBox="1">
            <a:spLocks noGrp="1"/>
          </p:cNvSpPr>
          <p:nvPr>
            <p:ph type="ctrTitle"/>
          </p:nvPr>
        </p:nvSpPr>
        <p:spPr>
          <a:xfrm>
            <a:off x="236279" y="1391825"/>
            <a:ext cx="2682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700" dirty="0"/>
              <a:t>KRITHICK  BALAKRISHNAN</a:t>
            </a:r>
            <a:endParaRPr sz="1700" dirty="0"/>
          </a:p>
        </p:txBody>
      </p:sp>
      <p:sp>
        <p:nvSpPr>
          <p:cNvPr id="653" name="Google Shape;653;p39"/>
          <p:cNvSpPr txBox="1">
            <a:spLocks noGrp="1"/>
          </p:cNvSpPr>
          <p:nvPr>
            <p:ph type="ctrTitle" idx="6"/>
          </p:nvPr>
        </p:nvSpPr>
        <p:spPr>
          <a:xfrm>
            <a:off x="6510330" y="3262807"/>
            <a:ext cx="23625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MOHAMMAD ANSAR </a:t>
            </a:r>
            <a:br>
              <a:rPr lang="en" sz="1600" dirty="0"/>
            </a:br>
            <a:r>
              <a:rPr lang="en" sz="1600" dirty="0"/>
              <a:t>KADER MEERA SAHIB</a:t>
            </a:r>
            <a:endParaRPr sz="1600" dirty="0"/>
          </a:p>
        </p:txBody>
      </p:sp>
      <p:sp>
        <p:nvSpPr>
          <p:cNvPr id="654" name="Google Shape;654;p39"/>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8" name="Google Shape;658;p39"/>
          <p:cNvCxnSpPr>
            <a:stCxn id="654" idx="3"/>
            <a:endCxn id="656"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59" name="Google Shape;659;p39"/>
          <p:cNvCxnSpPr>
            <a:stCxn id="656" idx="2"/>
            <a:endCxn id="655"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60" name="Google Shape;660;p39"/>
          <p:cNvCxnSpPr>
            <a:stCxn id="655" idx="3"/>
            <a:endCxn id="657"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pic>
        <p:nvPicPr>
          <p:cNvPr id="661" name="Google Shape;661;p39"/>
          <p:cNvPicPr preferRelativeResize="0"/>
          <p:nvPr/>
        </p:nvPicPr>
        <p:blipFill>
          <a:blip r:embed="rId3">
            <a:alphaModFix/>
          </a:blip>
          <a:stretch>
            <a:fillRect/>
          </a:stretch>
        </p:blipFill>
        <p:spPr>
          <a:xfrm>
            <a:off x="2999300" y="1131875"/>
            <a:ext cx="1341901" cy="1398298"/>
          </a:xfrm>
          <a:prstGeom prst="rect">
            <a:avLst/>
          </a:prstGeom>
          <a:noFill/>
          <a:ln>
            <a:noFill/>
          </a:ln>
        </p:spPr>
      </p:pic>
      <p:pic>
        <p:nvPicPr>
          <p:cNvPr id="662" name="Google Shape;662;p39"/>
          <p:cNvPicPr preferRelativeResize="0"/>
          <p:nvPr/>
        </p:nvPicPr>
        <p:blipFill>
          <a:blip r:embed="rId4">
            <a:alphaModFix/>
          </a:blip>
          <a:stretch>
            <a:fillRect/>
          </a:stretch>
        </p:blipFill>
        <p:spPr>
          <a:xfrm>
            <a:off x="3200075" y="2998650"/>
            <a:ext cx="1034650" cy="1282976"/>
          </a:xfrm>
          <a:prstGeom prst="rect">
            <a:avLst/>
          </a:prstGeom>
          <a:noFill/>
          <a:ln>
            <a:noFill/>
          </a:ln>
        </p:spPr>
      </p:pic>
      <p:pic>
        <p:nvPicPr>
          <p:cNvPr id="663" name="Google Shape;663;p39"/>
          <p:cNvPicPr preferRelativeResize="0"/>
          <p:nvPr/>
        </p:nvPicPr>
        <p:blipFill>
          <a:blip r:embed="rId5">
            <a:alphaModFix/>
          </a:blip>
          <a:stretch>
            <a:fillRect/>
          </a:stretch>
        </p:blipFill>
        <p:spPr>
          <a:xfrm>
            <a:off x="4826975" y="2943675"/>
            <a:ext cx="1282964" cy="1282964"/>
          </a:xfrm>
          <a:prstGeom prst="rect">
            <a:avLst/>
          </a:prstGeom>
          <a:noFill/>
          <a:ln>
            <a:noFill/>
          </a:ln>
        </p:spPr>
      </p:pic>
      <p:pic>
        <p:nvPicPr>
          <p:cNvPr id="664" name="Google Shape;664;p39"/>
          <p:cNvPicPr preferRelativeResize="0"/>
          <p:nvPr/>
        </p:nvPicPr>
        <p:blipFill>
          <a:blip r:embed="rId6">
            <a:alphaModFix/>
          </a:blip>
          <a:stretch>
            <a:fillRect/>
          </a:stretch>
        </p:blipFill>
        <p:spPr>
          <a:xfrm>
            <a:off x="4826975" y="1171287"/>
            <a:ext cx="1227573" cy="1425700"/>
          </a:xfrm>
          <a:prstGeom prst="rect">
            <a:avLst/>
          </a:prstGeom>
          <a:noFill/>
          <a:ln>
            <a:noFill/>
          </a:ln>
        </p:spPr>
      </p:pic>
      <p:sp>
        <p:nvSpPr>
          <p:cNvPr id="665" name="Google Shape;665;p39"/>
          <p:cNvSpPr txBox="1"/>
          <p:nvPr/>
        </p:nvSpPr>
        <p:spPr>
          <a:xfrm>
            <a:off x="3072000" y="45733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lt1"/>
                </a:solidFill>
                <a:latin typeface="Share Tech"/>
                <a:ea typeface="Share Tech"/>
                <a:cs typeface="Share Tech"/>
                <a:sym typeface="Share Tech"/>
              </a:rPr>
              <a:t>THANK YOU!</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4"/>
          <p:cNvSpPr txBox="1">
            <a:spLocks noGrp="1"/>
          </p:cNvSpPr>
          <p:nvPr>
            <p:ph type="body" idx="1"/>
          </p:nvPr>
        </p:nvSpPr>
        <p:spPr>
          <a:xfrm>
            <a:off x="618825" y="1513000"/>
            <a:ext cx="3633000" cy="245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Spotify is a proprietary Swedish audio streaming and media services provider founded on 23 April 2006 by Daniel Ek and Martin Lorentzon. It is one of the largest music streaming service providers, with over 456 million monthly active users, including 195 million paying subscribers, as of September 2022.</a:t>
            </a:r>
            <a:endParaRPr sz="1600" dirty="0"/>
          </a:p>
        </p:txBody>
      </p:sp>
      <p:sp>
        <p:nvSpPr>
          <p:cNvPr id="461" name="Google Shape;461;p2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SPOTIFY</a:t>
            </a:r>
            <a:endParaRPr/>
          </a:p>
        </p:txBody>
      </p:sp>
      <p:grpSp>
        <p:nvGrpSpPr>
          <p:cNvPr id="462" name="Google Shape;462;p24"/>
          <p:cNvGrpSpPr/>
          <p:nvPr/>
        </p:nvGrpSpPr>
        <p:grpSpPr>
          <a:xfrm>
            <a:off x="7686104" y="-476250"/>
            <a:ext cx="2291257" cy="2922300"/>
            <a:chOff x="4882900" y="-64350"/>
            <a:chExt cx="2493750" cy="2922300"/>
          </a:xfrm>
        </p:grpSpPr>
        <p:sp>
          <p:nvSpPr>
            <p:cNvPr id="463" name="Google Shape;463;p24"/>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8" name="Google Shape;468;p24"/>
          <p:cNvPicPr preferRelativeResize="0"/>
          <p:nvPr/>
        </p:nvPicPr>
        <p:blipFill>
          <a:blip r:embed="rId3">
            <a:alphaModFix/>
          </a:blip>
          <a:stretch>
            <a:fillRect/>
          </a:stretch>
        </p:blipFill>
        <p:spPr>
          <a:xfrm>
            <a:off x="4910150" y="1513000"/>
            <a:ext cx="2775942" cy="198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6958" y="1202126"/>
            <a:ext cx="8878186" cy="2083335"/>
          </a:xfrm>
        </p:spPr>
        <p:txBody>
          <a:bodyPr/>
          <a:lstStyle/>
          <a:p>
            <a:r>
              <a:rPr lang="en-IN" dirty="0"/>
              <a:t>Spotify dataset is taken from </a:t>
            </a:r>
            <a:r>
              <a:rPr lang="en-IN" dirty="0">
                <a:hlinkClick r:id="rId2"/>
              </a:rPr>
              <a:t>Kaggle</a:t>
            </a:r>
            <a:r>
              <a:rPr lang="en-IN" dirty="0"/>
              <a:t> containing songs from 1920 to 2020.</a:t>
            </a:r>
          </a:p>
          <a:p>
            <a:r>
              <a:rPr lang="en-IN" dirty="0"/>
              <a:t>In this dataset, We are trying to achieve,</a:t>
            </a:r>
          </a:p>
          <a:p>
            <a:pPr>
              <a:buFont typeface="+mj-lt"/>
              <a:buAutoNum type="alphaLcParenR"/>
            </a:pPr>
            <a:r>
              <a:rPr lang="en-IN" dirty="0"/>
              <a:t>Data analysis to find out top 10 songs, top 10 artists and how the audio characteristics changed over the years.</a:t>
            </a:r>
          </a:p>
          <a:p>
            <a:pPr>
              <a:buFont typeface="+mj-lt"/>
              <a:buAutoNum type="alphaLcParenR"/>
            </a:pPr>
            <a:r>
              <a:rPr lang="en-IN" dirty="0"/>
              <a:t>How the audio characters are distributed.</a:t>
            </a:r>
          </a:p>
          <a:p>
            <a:pPr>
              <a:buFont typeface="+mj-lt"/>
              <a:buAutoNum type="alphaLcParenR"/>
            </a:pPr>
            <a:r>
              <a:rPr lang="en-IN" dirty="0"/>
              <a:t>If any attributes are correlated.</a:t>
            </a:r>
          </a:p>
        </p:txBody>
      </p:sp>
      <p:sp>
        <p:nvSpPr>
          <p:cNvPr id="3" name="Title 2"/>
          <p:cNvSpPr>
            <a:spLocks noGrp="1"/>
          </p:cNvSpPr>
          <p:nvPr>
            <p:ph type="ctrTitle"/>
          </p:nvPr>
        </p:nvSpPr>
        <p:spPr>
          <a:xfrm>
            <a:off x="116958" y="326614"/>
            <a:ext cx="9144000" cy="577800"/>
          </a:xfrm>
        </p:spPr>
        <p:txBody>
          <a:bodyPr/>
          <a:lstStyle/>
          <a:p>
            <a:r>
              <a:rPr lang="en-IN" dirty="0"/>
              <a:t>Dataset information and What we are trying to achieve?</a:t>
            </a:r>
            <a:endParaRPr lang="en-US" dirty="0"/>
          </a:p>
        </p:txBody>
      </p:sp>
    </p:spTree>
    <p:extLst>
      <p:ext uri="{BB962C8B-B14F-4D97-AF65-F5344CB8AC3E}">
        <p14:creationId xmlns:p14="http://schemas.microsoft.com/office/powerpoint/2010/main" val="413864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cxnSp>
        <p:nvCxnSpPr>
          <p:cNvPr id="473" name="Google Shape;473;p25"/>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474" name="Google Shape;474;p25"/>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475" name="Google Shape;475;p25"/>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476" name="Google Shape;476;p25"/>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477" name="Google Shape;477;p2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PROCESS</a:t>
            </a:r>
            <a:endParaRPr/>
          </a:p>
        </p:txBody>
      </p:sp>
      <p:cxnSp>
        <p:nvCxnSpPr>
          <p:cNvPr id="478" name="Google Shape;478;p25"/>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479" name="Google Shape;479;p25"/>
          <p:cNvGrpSpPr/>
          <p:nvPr/>
        </p:nvGrpSpPr>
        <p:grpSpPr>
          <a:xfrm>
            <a:off x="1372725" y="2731350"/>
            <a:ext cx="373500" cy="373500"/>
            <a:chOff x="1372725" y="1912500"/>
            <a:chExt cx="373500" cy="373500"/>
          </a:xfrm>
        </p:grpSpPr>
        <p:sp>
          <p:nvSpPr>
            <p:cNvPr id="480" name="Google Shape;480;p25"/>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25"/>
          <p:cNvGrpSpPr/>
          <p:nvPr/>
        </p:nvGrpSpPr>
        <p:grpSpPr>
          <a:xfrm>
            <a:off x="3401092" y="2731350"/>
            <a:ext cx="373500" cy="373500"/>
            <a:chOff x="3212675" y="1912500"/>
            <a:chExt cx="373500" cy="373500"/>
          </a:xfrm>
        </p:grpSpPr>
        <p:sp>
          <p:nvSpPr>
            <p:cNvPr id="483" name="Google Shape;483;p25"/>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5"/>
          <p:cNvGrpSpPr/>
          <p:nvPr/>
        </p:nvGrpSpPr>
        <p:grpSpPr>
          <a:xfrm>
            <a:off x="5429458" y="2731350"/>
            <a:ext cx="373500" cy="373500"/>
            <a:chOff x="5557850" y="1912500"/>
            <a:chExt cx="373500" cy="373500"/>
          </a:xfrm>
        </p:grpSpPr>
        <p:sp>
          <p:nvSpPr>
            <p:cNvPr id="486" name="Google Shape;486;p25"/>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25"/>
          <p:cNvGrpSpPr/>
          <p:nvPr/>
        </p:nvGrpSpPr>
        <p:grpSpPr>
          <a:xfrm>
            <a:off x="7457825" y="2731350"/>
            <a:ext cx="373500" cy="373500"/>
            <a:chOff x="7457825" y="1912500"/>
            <a:chExt cx="373500" cy="373500"/>
          </a:xfrm>
        </p:grpSpPr>
        <p:sp>
          <p:nvSpPr>
            <p:cNvPr id="489" name="Google Shape;489;p25"/>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25"/>
          <p:cNvSpPr txBox="1">
            <a:spLocks noGrp="1"/>
          </p:cNvSpPr>
          <p:nvPr>
            <p:ph type="ctrTitle" idx="4294967295"/>
          </p:nvPr>
        </p:nvSpPr>
        <p:spPr>
          <a:xfrm>
            <a:off x="228600" y="2000050"/>
            <a:ext cx="25329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UNDERSTANDING THE DATA</a:t>
            </a:r>
            <a:endParaRPr sz="1800"/>
          </a:p>
        </p:txBody>
      </p:sp>
      <p:sp>
        <p:nvSpPr>
          <p:cNvPr id="492" name="Google Shape;492;p25"/>
          <p:cNvSpPr txBox="1">
            <a:spLocks noGrp="1"/>
          </p:cNvSpPr>
          <p:nvPr>
            <p:ph type="ctrTitle" idx="4294967295"/>
          </p:nvPr>
        </p:nvSpPr>
        <p:spPr>
          <a:xfrm>
            <a:off x="672039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VISUALIZATION</a:t>
            </a:r>
            <a:endParaRPr sz="1800"/>
          </a:p>
        </p:txBody>
      </p:sp>
      <p:sp>
        <p:nvSpPr>
          <p:cNvPr id="493" name="Google Shape;493;p25"/>
          <p:cNvSpPr txBox="1">
            <a:spLocks noGrp="1"/>
          </p:cNvSpPr>
          <p:nvPr>
            <p:ph type="ctrTitle" idx="4294967295"/>
          </p:nvPr>
        </p:nvSpPr>
        <p:spPr>
          <a:xfrm>
            <a:off x="2647200"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DATA CLEANING</a:t>
            </a:r>
            <a:endParaRPr sz="1800"/>
          </a:p>
        </p:txBody>
      </p:sp>
      <p:sp>
        <p:nvSpPr>
          <p:cNvPr id="494" name="Google Shape;494;p25"/>
          <p:cNvSpPr txBox="1">
            <a:spLocks noGrp="1"/>
          </p:cNvSpPr>
          <p:nvPr>
            <p:ph type="ctrTitle" idx="4294967295"/>
          </p:nvPr>
        </p:nvSpPr>
        <p:spPr>
          <a:xfrm>
            <a:off x="4683963"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ANALYSIS</a:t>
            </a:r>
            <a:endParaRPr sz="1800"/>
          </a:p>
        </p:txBody>
      </p:sp>
      <p:sp>
        <p:nvSpPr>
          <p:cNvPr id="495" name="Google Shape;495;p25"/>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2"/>
                </a:solidFill>
              </a:rPr>
              <a:t>STEP 01</a:t>
            </a:r>
            <a:endParaRPr sz="2400">
              <a:solidFill>
                <a:schemeClr val="accent2"/>
              </a:solidFill>
            </a:endParaRPr>
          </a:p>
        </p:txBody>
      </p:sp>
      <p:sp>
        <p:nvSpPr>
          <p:cNvPr id="496" name="Google Shape;496;p25"/>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1"/>
                </a:solidFill>
              </a:rPr>
              <a:t>STEP 02</a:t>
            </a:r>
            <a:endParaRPr sz="2400">
              <a:solidFill>
                <a:schemeClr val="accent1"/>
              </a:solidFill>
            </a:endParaRPr>
          </a:p>
        </p:txBody>
      </p:sp>
      <p:sp>
        <p:nvSpPr>
          <p:cNvPr id="497" name="Google Shape;497;p25"/>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3"/>
                </a:solidFill>
              </a:rPr>
              <a:t>STEP 03</a:t>
            </a:r>
            <a:endParaRPr sz="2400">
              <a:solidFill>
                <a:schemeClr val="accent3"/>
              </a:solidFill>
            </a:endParaRPr>
          </a:p>
        </p:txBody>
      </p:sp>
      <p:sp>
        <p:nvSpPr>
          <p:cNvPr id="498" name="Google Shape;498;p25"/>
          <p:cNvSpPr txBox="1">
            <a:spLocks noGrp="1"/>
          </p:cNvSpPr>
          <p:nvPr>
            <p:ph type="ctrTitle" idx="4294967295"/>
          </p:nvPr>
        </p:nvSpPr>
        <p:spPr>
          <a:xfrm>
            <a:off x="70181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4"/>
                </a:solidFill>
              </a:rPr>
              <a:t>STEP 04</a:t>
            </a:r>
            <a:endParaRPr sz="240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6"/>
          <p:cNvSpPr txBox="1">
            <a:spLocks noGrp="1"/>
          </p:cNvSpPr>
          <p:nvPr>
            <p:ph type="ctrTitle" idx="4"/>
          </p:nvPr>
        </p:nvSpPr>
        <p:spPr>
          <a:xfrm>
            <a:off x="152400" y="2973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DATA</a:t>
            </a:r>
            <a:endParaRPr/>
          </a:p>
        </p:txBody>
      </p:sp>
      <p:pic>
        <p:nvPicPr>
          <p:cNvPr id="504" name="Google Shape;504;p26"/>
          <p:cNvPicPr preferRelativeResize="0"/>
          <p:nvPr/>
        </p:nvPicPr>
        <p:blipFill>
          <a:blip r:embed="rId3">
            <a:alphaModFix/>
          </a:blip>
          <a:stretch>
            <a:fillRect/>
          </a:stretch>
        </p:blipFill>
        <p:spPr>
          <a:xfrm>
            <a:off x="152400" y="2216275"/>
            <a:ext cx="8839204" cy="1467446"/>
          </a:xfrm>
          <a:prstGeom prst="rect">
            <a:avLst/>
          </a:prstGeom>
          <a:noFill/>
          <a:ln>
            <a:noFill/>
          </a:ln>
        </p:spPr>
      </p:pic>
      <p:sp>
        <p:nvSpPr>
          <p:cNvPr id="505" name="Google Shape;505;p26"/>
          <p:cNvSpPr txBox="1"/>
          <p:nvPr/>
        </p:nvSpPr>
        <p:spPr>
          <a:xfrm>
            <a:off x="0" y="962725"/>
            <a:ext cx="6240900" cy="909600"/>
          </a:xfrm>
          <a:prstGeom prst="rect">
            <a:avLst/>
          </a:prstGeom>
          <a:noFill/>
          <a:ln>
            <a:noFill/>
          </a:ln>
        </p:spPr>
        <p:txBody>
          <a:bodyPr spcFirstLastPara="1" wrap="square" lIns="91425" tIns="91425" rIns="91425" bIns="91425" anchor="t" anchorCtr="0">
            <a:spAutoFit/>
          </a:bodyPr>
          <a:lstStyle/>
          <a:p>
            <a:pPr marL="457200" marR="152400" lvl="0" indent="-317500" algn="l" rtl="0">
              <a:lnSpc>
                <a:spcPct val="135000"/>
              </a:lnSpc>
              <a:spcBef>
                <a:spcPts val="0"/>
              </a:spcBef>
              <a:spcAft>
                <a:spcPts val="0"/>
              </a:spcAft>
              <a:buClr>
                <a:schemeClr val="lt1"/>
              </a:buClr>
              <a:buSzPts val="1400"/>
              <a:buFont typeface="Courier New"/>
              <a:buChar char="●"/>
            </a:pPr>
            <a:r>
              <a:rPr lang="en" b="1" i="1" dirty="0">
                <a:solidFill>
                  <a:schemeClr val="lt1"/>
                </a:solidFill>
                <a:latin typeface="Courier New"/>
                <a:ea typeface="Courier New"/>
                <a:cs typeface="Courier New"/>
                <a:sym typeface="Courier New"/>
              </a:rPr>
              <a:t>#Reading CSV into variable dataset</a:t>
            </a:r>
            <a:endParaRPr b="1" i="1" dirty="0">
              <a:solidFill>
                <a:schemeClr val="lt1"/>
              </a:solidFill>
              <a:latin typeface="Courier New"/>
              <a:ea typeface="Courier New"/>
              <a:cs typeface="Courier New"/>
              <a:sym typeface="Courier New"/>
            </a:endParaRPr>
          </a:p>
          <a:p>
            <a:pPr marL="152400" marR="152400" lvl="0" indent="0" algn="l"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   df = pd.read_csv(</a:t>
            </a:r>
            <a:r>
              <a:rPr lang="en" sz="1200" dirty="0">
                <a:solidFill>
                  <a:srgbClr val="6A8759"/>
                </a:solidFill>
                <a:latin typeface="Courier New"/>
                <a:ea typeface="Courier New"/>
                <a:cs typeface="Courier New"/>
                <a:sym typeface="Courier New"/>
              </a:rPr>
              <a:t>'F:\StatsProj\Spotifynewclean.csv'</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152400" marR="152400" lvl="0" indent="0" algn="l"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   df.head()</a:t>
            </a:r>
            <a:endParaRPr sz="1200" dirty="0">
              <a:solidFill>
                <a:srgbClr val="A9B7C6"/>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27"/>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KEY ATTRIBUTES</a:t>
            </a:r>
            <a:endParaRPr dirty="0"/>
          </a:p>
        </p:txBody>
      </p:sp>
      <p:grpSp>
        <p:nvGrpSpPr>
          <p:cNvPr id="511" name="Google Shape;511;p27"/>
          <p:cNvGrpSpPr/>
          <p:nvPr/>
        </p:nvGrpSpPr>
        <p:grpSpPr>
          <a:xfrm>
            <a:off x="2466797" y="2837754"/>
            <a:ext cx="4594825" cy="1842617"/>
            <a:chOff x="3834069" y="2439811"/>
            <a:chExt cx="2413629" cy="967914"/>
          </a:xfrm>
        </p:grpSpPr>
        <p:grpSp>
          <p:nvGrpSpPr>
            <p:cNvPr id="512" name="Google Shape;512;p27"/>
            <p:cNvGrpSpPr/>
            <p:nvPr/>
          </p:nvGrpSpPr>
          <p:grpSpPr>
            <a:xfrm>
              <a:off x="4960453" y="2469658"/>
              <a:ext cx="1287244" cy="885527"/>
              <a:chOff x="4960453" y="2469658"/>
              <a:chExt cx="1287244" cy="885527"/>
            </a:xfrm>
          </p:grpSpPr>
          <p:sp>
            <p:nvSpPr>
              <p:cNvPr id="513" name="Google Shape;513;p27"/>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7"/>
            <p:cNvGrpSpPr/>
            <p:nvPr/>
          </p:nvGrpSpPr>
          <p:grpSpPr>
            <a:xfrm>
              <a:off x="3834069" y="2469658"/>
              <a:ext cx="1129846" cy="885527"/>
              <a:chOff x="3834069" y="2469658"/>
              <a:chExt cx="1129846" cy="885527"/>
            </a:xfrm>
          </p:grpSpPr>
          <p:sp>
            <p:nvSpPr>
              <p:cNvPr id="520" name="Google Shape;520;p27"/>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7"/>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27"/>
          <p:cNvSpPr txBox="1"/>
          <p:nvPr/>
        </p:nvSpPr>
        <p:spPr>
          <a:xfrm>
            <a:off x="1040025" y="4280175"/>
            <a:ext cx="14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Acousticness</a:t>
            </a:r>
            <a:endParaRPr b="1">
              <a:solidFill>
                <a:schemeClr val="lt1"/>
              </a:solidFill>
              <a:latin typeface="Maven Pro"/>
              <a:ea typeface="Maven Pro"/>
              <a:cs typeface="Maven Pro"/>
              <a:sym typeface="Maven Pro"/>
            </a:endParaRPr>
          </a:p>
        </p:txBody>
      </p:sp>
      <p:sp>
        <p:nvSpPr>
          <p:cNvPr id="528" name="Google Shape;528;p27"/>
          <p:cNvSpPr txBox="1"/>
          <p:nvPr/>
        </p:nvSpPr>
        <p:spPr>
          <a:xfrm>
            <a:off x="4293513" y="2400300"/>
            <a:ext cx="7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Artists</a:t>
            </a:r>
            <a:endParaRPr b="1">
              <a:solidFill>
                <a:schemeClr val="lt1"/>
              </a:solidFill>
              <a:latin typeface="Maven Pro"/>
              <a:ea typeface="Maven Pro"/>
              <a:cs typeface="Maven Pro"/>
              <a:sym typeface="Maven Pro"/>
            </a:endParaRPr>
          </a:p>
        </p:txBody>
      </p:sp>
      <p:sp>
        <p:nvSpPr>
          <p:cNvPr id="529" name="Google Shape;529;p27"/>
          <p:cNvSpPr txBox="1"/>
          <p:nvPr/>
        </p:nvSpPr>
        <p:spPr>
          <a:xfrm>
            <a:off x="1500750" y="3931900"/>
            <a:ext cx="139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Danceability</a:t>
            </a:r>
            <a:endParaRPr b="1">
              <a:solidFill>
                <a:schemeClr val="lt1"/>
              </a:solidFill>
              <a:latin typeface="Maven Pro"/>
              <a:ea typeface="Maven Pro"/>
              <a:cs typeface="Maven Pro"/>
              <a:sym typeface="Maven Pro"/>
            </a:endParaRPr>
          </a:p>
        </p:txBody>
      </p:sp>
      <p:sp>
        <p:nvSpPr>
          <p:cNvPr id="530" name="Google Shape;530;p27"/>
          <p:cNvSpPr txBox="1"/>
          <p:nvPr/>
        </p:nvSpPr>
        <p:spPr>
          <a:xfrm>
            <a:off x="2956327" y="3097675"/>
            <a:ext cx="85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Energy</a:t>
            </a:r>
            <a:endParaRPr b="1">
              <a:solidFill>
                <a:schemeClr val="lt1"/>
              </a:solidFill>
              <a:latin typeface="Maven Pro"/>
              <a:ea typeface="Maven Pro"/>
              <a:cs typeface="Maven Pro"/>
              <a:sym typeface="Maven Pro"/>
            </a:endParaRPr>
          </a:p>
        </p:txBody>
      </p:sp>
      <p:sp>
        <p:nvSpPr>
          <p:cNvPr id="531" name="Google Shape;531;p27"/>
          <p:cNvSpPr txBox="1"/>
          <p:nvPr/>
        </p:nvSpPr>
        <p:spPr>
          <a:xfrm>
            <a:off x="2630375" y="3342888"/>
            <a:ext cx="85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Explicit</a:t>
            </a:r>
            <a:endParaRPr b="1">
              <a:solidFill>
                <a:schemeClr val="lt1"/>
              </a:solidFill>
              <a:latin typeface="Maven Pro"/>
              <a:ea typeface="Maven Pro"/>
              <a:cs typeface="Maven Pro"/>
              <a:sym typeface="Maven Pro"/>
            </a:endParaRPr>
          </a:p>
        </p:txBody>
      </p:sp>
      <p:sp>
        <p:nvSpPr>
          <p:cNvPr id="532" name="Google Shape;532;p27"/>
          <p:cNvSpPr txBox="1"/>
          <p:nvPr/>
        </p:nvSpPr>
        <p:spPr>
          <a:xfrm>
            <a:off x="7077200" y="4280175"/>
            <a:ext cx="187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Instrumentalness</a:t>
            </a:r>
            <a:endParaRPr b="1">
              <a:solidFill>
                <a:schemeClr val="lt1"/>
              </a:solidFill>
              <a:latin typeface="Maven Pro"/>
              <a:ea typeface="Maven Pro"/>
              <a:cs typeface="Maven Pro"/>
              <a:sym typeface="Maven Pro"/>
            </a:endParaRPr>
          </a:p>
        </p:txBody>
      </p:sp>
      <p:sp>
        <p:nvSpPr>
          <p:cNvPr id="533" name="Google Shape;533;p27"/>
          <p:cNvSpPr txBox="1"/>
          <p:nvPr/>
        </p:nvSpPr>
        <p:spPr>
          <a:xfrm>
            <a:off x="3492825" y="2800488"/>
            <a:ext cx="5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Key</a:t>
            </a:r>
            <a:endParaRPr b="1">
              <a:solidFill>
                <a:schemeClr val="lt1"/>
              </a:solidFill>
              <a:latin typeface="Maven Pro"/>
              <a:ea typeface="Maven Pro"/>
              <a:cs typeface="Maven Pro"/>
              <a:sym typeface="Maven Pro"/>
            </a:endParaRPr>
          </a:p>
        </p:txBody>
      </p:sp>
      <p:sp>
        <p:nvSpPr>
          <p:cNvPr id="534" name="Google Shape;534;p27"/>
          <p:cNvSpPr txBox="1"/>
          <p:nvPr/>
        </p:nvSpPr>
        <p:spPr>
          <a:xfrm>
            <a:off x="6080800" y="3661238"/>
            <a:ext cx="117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Liveness</a:t>
            </a:r>
            <a:endParaRPr b="1">
              <a:solidFill>
                <a:schemeClr val="lt1"/>
              </a:solidFill>
              <a:latin typeface="Maven Pro"/>
              <a:ea typeface="Maven Pro"/>
              <a:cs typeface="Maven Pro"/>
              <a:sym typeface="Maven Pro"/>
            </a:endParaRPr>
          </a:p>
        </p:txBody>
      </p:sp>
      <p:sp>
        <p:nvSpPr>
          <p:cNvPr id="535" name="Google Shape;535;p27"/>
          <p:cNvSpPr txBox="1"/>
          <p:nvPr/>
        </p:nvSpPr>
        <p:spPr>
          <a:xfrm>
            <a:off x="2262675" y="3661250"/>
            <a:ext cx="106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Loudness</a:t>
            </a:r>
            <a:endParaRPr b="1">
              <a:solidFill>
                <a:schemeClr val="lt1"/>
              </a:solidFill>
              <a:latin typeface="Maven Pro"/>
              <a:ea typeface="Maven Pro"/>
              <a:cs typeface="Maven Pro"/>
              <a:sym typeface="Maven Pro"/>
            </a:endParaRPr>
          </a:p>
        </p:txBody>
      </p:sp>
      <p:sp>
        <p:nvSpPr>
          <p:cNvPr id="536" name="Google Shape;536;p27"/>
          <p:cNvSpPr txBox="1"/>
          <p:nvPr/>
        </p:nvSpPr>
        <p:spPr>
          <a:xfrm>
            <a:off x="5346525" y="2800500"/>
            <a:ext cx="7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Mode</a:t>
            </a:r>
            <a:endParaRPr b="1">
              <a:solidFill>
                <a:schemeClr val="lt1"/>
              </a:solidFill>
              <a:latin typeface="Maven Pro"/>
              <a:ea typeface="Maven Pro"/>
              <a:cs typeface="Maven Pro"/>
              <a:sym typeface="Maven Pro"/>
            </a:endParaRPr>
          </a:p>
        </p:txBody>
      </p:sp>
      <p:sp>
        <p:nvSpPr>
          <p:cNvPr id="537" name="Google Shape;537;p27"/>
          <p:cNvSpPr txBox="1"/>
          <p:nvPr/>
        </p:nvSpPr>
        <p:spPr>
          <a:xfrm>
            <a:off x="6311050" y="1150750"/>
            <a:ext cx="7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Name</a:t>
            </a:r>
            <a:endParaRPr b="1">
              <a:solidFill>
                <a:schemeClr val="lt1"/>
              </a:solidFill>
              <a:latin typeface="Maven Pro"/>
              <a:ea typeface="Maven Pro"/>
              <a:cs typeface="Maven Pro"/>
              <a:sym typeface="Maven Pro"/>
            </a:endParaRPr>
          </a:p>
        </p:txBody>
      </p:sp>
      <p:sp>
        <p:nvSpPr>
          <p:cNvPr id="538" name="Google Shape;538;p27"/>
          <p:cNvSpPr txBox="1"/>
          <p:nvPr/>
        </p:nvSpPr>
        <p:spPr>
          <a:xfrm>
            <a:off x="7559150" y="1926075"/>
            <a:ext cx="11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Popularity</a:t>
            </a:r>
            <a:endParaRPr b="1">
              <a:solidFill>
                <a:schemeClr val="lt1"/>
              </a:solidFill>
              <a:latin typeface="Maven Pro"/>
              <a:ea typeface="Maven Pro"/>
              <a:cs typeface="Maven Pro"/>
              <a:sym typeface="Maven Pro"/>
            </a:endParaRPr>
          </a:p>
        </p:txBody>
      </p:sp>
      <p:sp>
        <p:nvSpPr>
          <p:cNvPr id="539" name="Google Shape;539;p27"/>
          <p:cNvSpPr txBox="1"/>
          <p:nvPr/>
        </p:nvSpPr>
        <p:spPr>
          <a:xfrm>
            <a:off x="6774275" y="3931900"/>
            <a:ext cx="128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Speechiness</a:t>
            </a:r>
            <a:endParaRPr b="1">
              <a:solidFill>
                <a:schemeClr val="lt1"/>
              </a:solidFill>
              <a:latin typeface="Maven Pro"/>
              <a:ea typeface="Maven Pro"/>
              <a:cs typeface="Maven Pro"/>
              <a:sym typeface="Maven Pro"/>
            </a:endParaRPr>
          </a:p>
        </p:txBody>
      </p:sp>
      <p:sp>
        <p:nvSpPr>
          <p:cNvPr id="540" name="Google Shape;540;p27"/>
          <p:cNvSpPr txBox="1"/>
          <p:nvPr/>
        </p:nvSpPr>
        <p:spPr>
          <a:xfrm>
            <a:off x="5695963" y="3040925"/>
            <a:ext cx="100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Tempo</a:t>
            </a:r>
            <a:endParaRPr b="1">
              <a:solidFill>
                <a:schemeClr val="lt1"/>
              </a:solidFill>
              <a:latin typeface="Maven Pro"/>
              <a:ea typeface="Maven Pro"/>
              <a:cs typeface="Maven Pro"/>
              <a:sym typeface="Maven Pro"/>
            </a:endParaRPr>
          </a:p>
        </p:txBody>
      </p:sp>
      <p:sp>
        <p:nvSpPr>
          <p:cNvPr id="541" name="Google Shape;541;p27"/>
          <p:cNvSpPr txBox="1"/>
          <p:nvPr/>
        </p:nvSpPr>
        <p:spPr>
          <a:xfrm>
            <a:off x="5918975" y="3342900"/>
            <a:ext cx="999888"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lt1"/>
                </a:solidFill>
                <a:latin typeface="Maven Pro"/>
                <a:ea typeface="Maven Pro"/>
                <a:cs typeface="Maven Pro"/>
                <a:sym typeface="Maven Pro"/>
              </a:rPr>
              <a:t>Valence</a:t>
            </a:r>
            <a:endParaRPr b="1" dirty="0">
              <a:solidFill>
                <a:schemeClr val="lt1"/>
              </a:solidFill>
              <a:latin typeface="Maven Pro"/>
              <a:ea typeface="Maven Pro"/>
              <a:cs typeface="Maven Pro"/>
              <a:sym typeface="Maven Pro"/>
            </a:endParaRPr>
          </a:p>
        </p:txBody>
      </p:sp>
      <p:sp>
        <p:nvSpPr>
          <p:cNvPr id="542" name="Google Shape;542;p27"/>
          <p:cNvSpPr txBox="1"/>
          <p:nvPr/>
        </p:nvSpPr>
        <p:spPr>
          <a:xfrm>
            <a:off x="2435775" y="1400138"/>
            <a:ext cx="7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Year</a:t>
            </a:r>
            <a:endParaRPr b="1">
              <a:solidFill>
                <a:schemeClr val="lt1"/>
              </a:solidFill>
              <a:latin typeface="Maven Pro"/>
              <a:ea typeface="Maven Pro"/>
              <a:cs typeface="Maven Pro"/>
              <a:sym typeface="Maven Pro"/>
            </a:endParaRPr>
          </a:p>
        </p:txBody>
      </p:sp>
      <p:sp>
        <p:nvSpPr>
          <p:cNvPr id="543" name="Google Shape;543;p27"/>
          <p:cNvSpPr txBox="1"/>
          <p:nvPr/>
        </p:nvSpPr>
        <p:spPr>
          <a:xfrm>
            <a:off x="754275" y="1843475"/>
            <a:ext cx="11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lt1"/>
                </a:solidFill>
                <a:latin typeface="Maven Pro"/>
                <a:ea typeface="Maven Pro"/>
                <a:cs typeface="Maven Pro"/>
                <a:sym typeface="Maven Pro"/>
              </a:rPr>
              <a:t>Duration</a:t>
            </a:r>
            <a:endParaRPr b="1" dirty="0">
              <a:solidFill>
                <a:schemeClr val="lt1"/>
              </a:solidFill>
              <a:latin typeface="Maven Pro"/>
              <a:ea typeface="Maven Pro"/>
              <a:cs typeface="Maven Pro"/>
              <a:sym typeface="Maven Pro"/>
            </a:endParaRPr>
          </a:p>
        </p:txBody>
      </p:sp>
      <p:sp>
        <p:nvSpPr>
          <p:cNvPr id="544" name="Google Shape;544;p27"/>
          <p:cNvSpPr txBox="1"/>
          <p:nvPr/>
        </p:nvSpPr>
        <p:spPr>
          <a:xfrm>
            <a:off x="7760950" y="3040913"/>
            <a:ext cx="106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Maven Pro"/>
                <a:ea typeface="Maven Pro"/>
                <a:cs typeface="Maven Pro"/>
                <a:sym typeface="Maven Pro"/>
              </a:rPr>
              <a:t>Decade</a:t>
            </a:r>
            <a:endParaRPr b="1">
              <a:solidFill>
                <a:schemeClr val="lt1"/>
              </a:solidFill>
              <a:latin typeface="Maven Pro"/>
              <a:ea typeface="Maven Pro"/>
              <a:cs typeface="Maven Pro"/>
              <a:sym typeface="Maven Pro"/>
            </a:endParaRPr>
          </a:p>
        </p:txBody>
      </p:sp>
      <p:cxnSp>
        <p:nvCxnSpPr>
          <p:cNvPr id="545" name="Google Shape;545;p27"/>
          <p:cNvCxnSpPr/>
          <p:nvPr/>
        </p:nvCxnSpPr>
        <p:spPr>
          <a:xfrm>
            <a:off x="618825" y="2211000"/>
            <a:ext cx="2501700" cy="1778100"/>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546" name="Google Shape;546;p27"/>
          <p:cNvCxnSpPr>
            <a:endCxn id="533" idx="3"/>
          </p:cNvCxnSpPr>
          <p:nvPr/>
        </p:nvCxnSpPr>
        <p:spPr>
          <a:xfrm>
            <a:off x="2491725" y="1725888"/>
            <a:ext cx="1528200" cy="1274700"/>
          </a:xfrm>
          <a:prstGeom prst="bentConnector3">
            <a:avLst>
              <a:gd name="adj1" fmla="val 115582"/>
            </a:avLst>
          </a:prstGeom>
          <a:noFill/>
          <a:ln w="9525" cap="flat" cmpd="sng">
            <a:solidFill>
              <a:schemeClr val="accent2"/>
            </a:solidFill>
            <a:prstDash val="solid"/>
            <a:round/>
            <a:headEnd type="none" w="med" len="med"/>
            <a:tailEnd type="none" w="med" len="med"/>
          </a:ln>
        </p:spPr>
      </p:cxnSp>
      <p:cxnSp>
        <p:nvCxnSpPr>
          <p:cNvPr id="547" name="Google Shape;547;p27"/>
          <p:cNvCxnSpPr/>
          <p:nvPr/>
        </p:nvCxnSpPr>
        <p:spPr>
          <a:xfrm flipH="1">
            <a:off x="5920700" y="2114550"/>
            <a:ext cx="1588800" cy="983100"/>
          </a:xfrm>
          <a:prstGeom prst="bentConnector3">
            <a:avLst>
              <a:gd name="adj1" fmla="val 50000"/>
            </a:avLst>
          </a:prstGeom>
          <a:noFill/>
          <a:ln w="9525" cap="flat" cmpd="sng">
            <a:solidFill>
              <a:schemeClr val="accent3"/>
            </a:solidFill>
            <a:prstDash val="solid"/>
            <a:round/>
            <a:headEnd type="none" w="med" len="med"/>
            <a:tailEnd type="none" w="med" len="med"/>
          </a:ln>
        </p:spPr>
      </p:cxnSp>
      <p:cxnSp>
        <p:nvCxnSpPr>
          <p:cNvPr id="548" name="Google Shape;548;p27"/>
          <p:cNvCxnSpPr>
            <a:stCxn id="537" idx="1"/>
          </p:cNvCxnSpPr>
          <p:nvPr/>
        </p:nvCxnSpPr>
        <p:spPr>
          <a:xfrm flipH="1">
            <a:off x="5092450" y="1350850"/>
            <a:ext cx="1218600" cy="1680900"/>
          </a:xfrm>
          <a:prstGeom prst="bentConnector2">
            <a:avLst/>
          </a:prstGeom>
          <a:noFill/>
          <a:ln w="9525" cap="flat" cmpd="sng">
            <a:solidFill>
              <a:schemeClr val="accent3"/>
            </a:solidFill>
            <a:prstDash val="solid"/>
            <a:round/>
            <a:headEnd type="none" w="med" len="med"/>
            <a:tailEnd type="none" w="med" len="med"/>
          </a:ln>
        </p:spPr>
      </p:cxnSp>
      <p:cxnSp>
        <p:nvCxnSpPr>
          <p:cNvPr id="549" name="Google Shape;549;p27"/>
          <p:cNvCxnSpPr>
            <a:endCxn id="544" idx="2"/>
          </p:cNvCxnSpPr>
          <p:nvPr/>
        </p:nvCxnSpPr>
        <p:spPr>
          <a:xfrm rot="10800000" flipH="1">
            <a:off x="7075300" y="3441113"/>
            <a:ext cx="1217100" cy="913800"/>
          </a:xfrm>
          <a:prstGeom prst="bentConnector2">
            <a:avLst/>
          </a:prstGeom>
          <a:noFill/>
          <a:ln w="9525" cap="flat" cmpd="sng">
            <a:solidFill>
              <a:schemeClr val="accent3"/>
            </a:solidFill>
            <a:prstDash val="solid"/>
            <a:round/>
            <a:headEnd type="none" w="med" len="med"/>
            <a:tailEnd type="none" w="med" len="med"/>
          </a:ln>
        </p:spPr>
      </p:cxnSp>
      <p:sp>
        <p:nvSpPr>
          <p:cNvPr id="550" name="Google Shape;550;p27"/>
          <p:cNvSpPr/>
          <p:nvPr/>
        </p:nvSpPr>
        <p:spPr>
          <a:xfrm>
            <a:off x="1809088" y="3213439"/>
            <a:ext cx="121172" cy="96975"/>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4172375" y="1658525"/>
            <a:ext cx="171030" cy="141826"/>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654521" y="26064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5023075" y="1290250"/>
            <a:ext cx="171030"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8231809" y="3342898"/>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8"/>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ANALYSIS</a:t>
            </a:r>
            <a:endParaRPr/>
          </a:p>
        </p:txBody>
      </p:sp>
      <p:sp>
        <p:nvSpPr>
          <p:cNvPr id="560" name="Google Shape;560;p28"/>
          <p:cNvSpPr txBox="1">
            <a:spLocks noGrp="1"/>
          </p:cNvSpPr>
          <p:nvPr>
            <p:ph type="ctrTitle"/>
          </p:nvPr>
        </p:nvSpPr>
        <p:spPr>
          <a:xfrm>
            <a:off x="931230" y="1196025"/>
            <a:ext cx="3035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Importing Libraries</a:t>
            </a:r>
            <a:endParaRPr/>
          </a:p>
        </p:txBody>
      </p:sp>
      <p:sp>
        <p:nvSpPr>
          <p:cNvPr id="561" name="Google Shape;561;p28"/>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lt1"/>
              </a:buClr>
              <a:buSzPts val="1000"/>
              <a:buChar char="●"/>
            </a:pPr>
            <a:r>
              <a:rPr lang="en" dirty="0"/>
              <a:t>Numpy</a:t>
            </a:r>
            <a:endParaRPr dirty="0"/>
          </a:p>
          <a:p>
            <a:pPr marL="457200" lvl="0" indent="-292100" algn="l" rtl="0">
              <a:spcBef>
                <a:spcPts val="0"/>
              </a:spcBef>
              <a:spcAft>
                <a:spcPts val="0"/>
              </a:spcAft>
              <a:buClr>
                <a:schemeClr val="lt1"/>
              </a:buClr>
              <a:buSzPts val="1000"/>
              <a:buChar char="●"/>
            </a:pPr>
            <a:r>
              <a:rPr lang="en" dirty="0"/>
              <a:t>Pandas</a:t>
            </a:r>
            <a:endParaRPr dirty="0"/>
          </a:p>
          <a:p>
            <a:pPr marL="457200" lvl="0" indent="-292100" algn="l" rtl="0">
              <a:spcBef>
                <a:spcPts val="0"/>
              </a:spcBef>
              <a:spcAft>
                <a:spcPts val="0"/>
              </a:spcAft>
              <a:buClr>
                <a:schemeClr val="lt1"/>
              </a:buClr>
              <a:buSzPts val="1000"/>
              <a:buChar char="●"/>
            </a:pPr>
            <a:r>
              <a:rPr lang="en" dirty="0"/>
              <a:t>Matplotlib and</a:t>
            </a:r>
            <a:endParaRPr dirty="0"/>
          </a:p>
          <a:p>
            <a:pPr marL="457200" lvl="0" indent="-292100" algn="l" rtl="0">
              <a:spcBef>
                <a:spcPts val="0"/>
              </a:spcBef>
              <a:spcAft>
                <a:spcPts val="0"/>
              </a:spcAft>
              <a:buClr>
                <a:schemeClr val="lt1"/>
              </a:buClr>
              <a:buSzPts val="1000"/>
              <a:buChar char="●"/>
            </a:pPr>
            <a:r>
              <a:rPr lang="en" dirty="0"/>
              <a:t>Seaborn</a:t>
            </a:r>
            <a:endParaRPr dirty="0"/>
          </a:p>
        </p:txBody>
      </p:sp>
      <p:sp>
        <p:nvSpPr>
          <p:cNvPr id="562" name="Google Shape;562;p28"/>
          <p:cNvSpPr txBox="1">
            <a:spLocks noGrp="1"/>
          </p:cNvSpPr>
          <p:nvPr>
            <p:ph type="ctrTitle" idx="2"/>
          </p:nvPr>
        </p:nvSpPr>
        <p:spPr>
          <a:xfrm>
            <a:off x="6206500" y="1196025"/>
            <a:ext cx="19812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Data Cleaning</a:t>
            </a:r>
            <a:endParaRPr dirty="0"/>
          </a:p>
        </p:txBody>
      </p:sp>
      <p:sp>
        <p:nvSpPr>
          <p:cNvPr id="563" name="Google Shape;563;p28"/>
          <p:cNvSpPr txBox="1">
            <a:spLocks noGrp="1"/>
          </p:cNvSpPr>
          <p:nvPr>
            <p:ph type="subTitle" idx="3"/>
          </p:nvPr>
        </p:nvSpPr>
        <p:spPr>
          <a:xfrm>
            <a:off x="5882900" y="1684100"/>
            <a:ext cx="2520300" cy="1112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lt1"/>
              </a:buClr>
              <a:buSzPts val="1000"/>
              <a:buChar char="●"/>
            </a:pPr>
            <a:r>
              <a:rPr lang="en" dirty="0"/>
              <a:t>Checking  Null Values</a:t>
            </a:r>
            <a:endParaRPr dirty="0"/>
          </a:p>
          <a:p>
            <a:pPr marL="457200" lvl="0" indent="-292100" algn="l" rtl="0">
              <a:spcBef>
                <a:spcPts val="0"/>
              </a:spcBef>
              <a:spcAft>
                <a:spcPts val="0"/>
              </a:spcAft>
              <a:buClr>
                <a:schemeClr val="lt1"/>
              </a:buClr>
              <a:buSzPts val="1000"/>
              <a:buChar char="●"/>
            </a:pPr>
            <a:r>
              <a:rPr lang="en" dirty="0"/>
              <a:t>Removing Duplicates </a:t>
            </a:r>
            <a:endParaRPr dirty="0"/>
          </a:p>
          <a:p>
            <a:pPr marL="457200" lvl="0" indent="-292100" algn="l" rtl="0">
              <a:spcBef>
                <a:spcPts val="0"/>
              </a:spcBef>
              <a:spcAft>
                <a:spcPts val="0"/>
              </a:spcAft>
              <a:buClr>
                <a:schemeClr val="lt1"/>
              </a:buClr>
              <a:buSzPts val="1000"/>
              <a:buChar char="●"/>
            </a:pPr>
            <a:r>
              <a:rPr lang="en" dirty="0"/>
              <a:t>Fetching Data Info</a:t>
            </a:r>
            <a:endParaRPr dirty="0"/>
          </a:p>
        </p:txBody>
      </p:sp>
      <p:grpSp>
        <p:nvGrpSpPr>
          <p:cNvPr id="564" name="Google Shape;564;p28"/>
          <p:cNvGrpSpPr/>
          <p:nvPr/>
        </p:nvGrpSpPr>
        <p:grpSpPr>
          <a:xfrm>
            <a:off x="2466797" y="2837754"/>
            <a:ext cx="4594825" cy="1842617"/>
            <a:chOff x="3834069" y="2439811"/>
            <a:chExt cx="2413629" cy="967914"/>
          </a:xfrm>
        </p:grpSpPr>
        <p:grpSp>
          <p:nvGrpSpPr>
            <p:cNvPr id="565" name="Google Shape;565;p28"/>
            <p:cNvGrpSpPr/>
            <p:nvPr/>
          </p:nvGrpSpPr>
          <p:grpSpPr>
            <a:xfrm>
              <a:off x="4960453" y="2469658"/>
              <a:ext cx="1287244" cy="885527"/>
              <a:chOff x="4960453" y="2469658"/>
              <a:chExt cx="1287244" cy="885527"/>
            </a:xfrm>
          </p:grpSpPr>
          <p:sp>
            <p:nvSpPr>
              <p:cNvPr id="566" name="Google Shape;566;p28"/>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8"/>
            <p:cNvGrpSpPr/>
            <p:nvPr/>
          </p:nvGrpSpPr>
          <p:grpSpPr>
            <a:xfrm>
              <a:off x="3834069" y="2469658"/>
              <a:ext cx="1129846" cy="885527"/>
              <a:chOff x="3834069" y="2469658"/>
              <a:chExt cx="1129846" cy="885527"/>
            </a:xfrm>
          </p:grpSpPr>
          <p:sp>
            <p:nvSpPr>
              <p:cNvPr id="573" name="Google Shape;573;p28"/>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28"/>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0" name="Google Shape;580;p28"/>
          <p:cNvCxnSpPr>
            <a:stCxn id="560" idx="1"/>
          </p:cNvCxnSpPr>
          <p:nvPr/>
        </p:nvCxnSpPr>
        <p:spPr>
          <a:xfrm>
            <a:off x="931230" y="1484925"/>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81" name="Google Shape;581;p28"/>
          <p:cNvCxnSpPr>
            <a:stCxn id="562" idx="3"/>
          </p:cNvCxnSpPr>
          <p:nvPr/>
        </p:nvCxnSpPr>
        <p:spPr>
          <a:xfrm flipH="1">
            <a:off x="5646400" y="1484925"/>
            <a:ext cx="2541300" cy="1784100"/>
          </a:xfrm>
          <a:prstGeom prst="bentConnector3">
            <a:avLst>
              <a:gd name="adj1" fmla="val -9370"/>
            </a:avLst>
          </a:prstGeom>
          <a:noFill/>
          <a:ln w="9525" cap="flat" cmpd="sng">
            <a:solidFill>
              <a:schemeClr val="accent3"/>
            </a:solidFill>
            <a:prstDash val="solid"/>
            <a:round/>
            <a:headEnd type="none" w="med" len="med"/>
            <a:tailEnd type="none" w="med" len="med"/>
          </a:ln>
        </p:spPr>
      </p:cxnSp>
      <p:sp>
        <p:nvSpPr>
          <p:cNvPr id="582" name="Google Shape;582;p28"/>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9"/>
          <p:cNvSpPr txBox="1">
            <a:spLocks noGrp="1"/>
          </p:cNvSpPr>
          <p:nvPr>
            <p:ph type="ctrTitle"/>
          </p:nvPr>
        </p:nvSpPr>
        <p:spPr>
          <a:xfrm>
            <a:off x="287349" y="423100"/>
            <a:ext cx="64277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CLEANING AND MODIFICATION</a:t>
            </a:r>
            <a:endParaRPr dirty="0"/>
          </a:p>
        </p:txBody>
      </p:sp>
      <p:sp>
        <p:nvSpPr>
          <p:cNvPr id="2" name="TextBox 1"/>
          <p:cNvSpPr txBox="1"/>
          <p:nvPr/>
        </p:nvSpPr>
        <p:spPr>
          <a:xfrm>
            <a:off x="287349" y="1000900"/>
            <a:ext cx="8715375" cy="1384995"/>
          </a:xfrm>
          <a:prstGeom prst="rect">
            <a:avLst/>
          </a:prstGeom>
          <a:noFill/>
        </p:spPr>
        <p:txBody>
          <a:bodyPr wrap="square" rtlCol="0">
            <a:spAutoFit/>
          </a:bodyPr>
          <a:lstStyle/>
          <a:p>
            <a:r>
              <a:rPr lang="en-GB" dirty="0">
                <a:solidFill>
                  <a:schemeClr val="lt1"/>
                </a:solidFill>
                <a:latin typeface="Maven Pro"/>
                <a:ea typeface="Maven Pro"/>
                <a:cs typeface="Maven Pro"/>
              </a:rPr>
              <a:t>1. Removed inconsistent values, garbled characters, and duplicates.</a:t>
            </a:r>
          </a:p>
          <a:p>
            <a:r>
              <a:rPr lang="en-GB" dirty="0">
                <a:solidFill>
                  <a:schemeClr val="lt1"/>
                </a:solidFill>
                <a:latin typeface="Maven Pro"/>
                <a:ea typeface="Maven Pro"/>
                <a:cs typeface="Maven Pro"/>
              </a:rPr>
              <a:t>2. Data Modification on the column ‘year’: Since this dataset contains songs from 1920 to 2020, in order to have a whole picture based on decades, we have added a new column called ‘Song Decade’</a:t>
            </a:r>
          </a:p>
          <a:p>
            <a:r>
              <a:rPr lang="en-GB" dirty="0">
                <a:solidFill>
                  <a:schemeClr val="lt1"/>
                </a:solidFill>
                <a:latin typeface="Maven Pro"/>
                <a:ea typeface="Maven Pro"/>
                <a:cs typeface="Maven Pro"/>
              </a:rPr>
              <a:t>3. Data Modification on Duration: Earlier, the duration of songs were provided in milliseconds and changed it to minutes by dividing them by ‘60000’. </a:t>
            </a:r>
          </a:p>
          <a:p>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0"/>
          <p:cNvSpPr txBox="1">
            <a:spLocks noGrp="1"/>
          </p:cNvSpPr>
          <p:nvPr>
            <p:ph type="body" idx="1"/>
          </p:nvPr>
        </p:nvSpPr>
        <p:spPr>
          <a:xfrm>
            <a:off x="58651" y="700575"/>
            <a:ext cx="8685300" cy="1452600"/>
          </a:xfrm>
          <a:prstGeom prst="rect">
            <a:avLst/>
          </a:prstGeom>
        </p:spPr>
        <p:txBody>
          <a:bodyPr spcFirstLastPara="1" wrap="square" lIns="91425" tIns="91425" rIns="91425" bIns="91425" anchor="t" anchorCtr="0">
            <a:noAutofit/>
          </a:bodyPr>
          <a:lstStyle/>
          <a:p>
            <a:pPr marL="152400" marR="152400" lvl="0" indent="0" algn="l" rtl="0">
              <a:lnSpc>
                <a:spcPct val="135000"/>
              </a:lnSpc>
              <a:spcBef>
                <a:spcPts val="0"/>
              </a:spcBef>
              <a:spcAft>
                <a:spcPts val="0"/>
              </a:spcAft>
              <a:buNone/>
            </a:pPr>
            <a:r>
              <a:rPr lang="en" sz="1600" b="1" i="1" dirty="0">
                <a:latin typeface="Courier New"/>
                <a:ea typeface="Courier New"/>
                <a:cs typeface="Courier New"/>
                <a:sym typeface="Courier New"/>
              </a:rPr>
              <a:t>#TOP 10 TRACKS</a:t>
            </a:r>
            <a:endParaRPr sz="1600" b="1" i="1" dirty="0">
              <a:latin typeface="Courier New"/>
              <a:ea typeface="Courier New"/>
              <a:cs typeface="Courier New"/>
              <a:sym typeface="Courier New"/>
            </a:endParaRPr>
          </a:p>
          <a:p>
            <a:pPr marL="152400" marR="152400" lvl="0" indent="0" algn="just"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Top_ten_tracks=df.groupby(</a:t>
            </a:r>
            <a:r>
              <a:rPr lang="en" sz="1200" dirty="0">
                <a:solidFill>
                  <a:srgbClr val="6A8759"/>
                </a:solidFill>
                <a:latin typeface="Courier New"/>
                <a:ea typeface="Courier New"/>
                <a:cs typeface="Courier New"/>
                <a:sym typeface="Courier New"/>
              </a:rPr>
              <a:t>"name"</a:t>
            </a:r>
            <a:r>
              <a:rPr lang="en" sz="1200" dirty="0">
                <a:solidFill>
                  <a:srgbClr val="A9B7C6"/>
                </a:solidFill>
                <a:latin typeface="Courier New"/>
                <a:ea typeface="Courier New"/>
                <a:cs typeface="Courier New"/>
                <a:sym typeface="Courier New"/>
              </a:rPr>
              <a:t>)[</a:t>
            </a:r>
            <a:r>
              <a:rPr lang="en" sz="1200" dirty="0">
                <a:solidFill>
                  <a:srgbClr val="6A8759"/>
                </a:solidFill>
                <a:latin typeface="Courier New"/>
                <a:ea typeface="Courier New"/>
                <a:cs typeface="Courier New"/>
                <a:sym typeface="Courier New"/>
              </a:rPr>
              <a:t>'popularity'</a:t>
            </a:r>
            <a:r>
              <a:rPr lang="en" sz="1200" dirty="0">
                <a:solidFill>
                  <a:srgbClr val="A9B7C6"/>
                </a:solidFill>
                <a:latin typeface="Courier New"/>
                <a:ea typeface="Courier New"/>
                <a:cs typeface="Courier New"/>
                <a:sym typeface="Courier New"/>
              </a:rPr>
              <a:t>].mean().sort_values(</a:t>
            </a:r>
            <a:r>
              <a:rPr lang="en" sz="1200" dirty="0">
                <a:solidFill>
                  <a:srgbClr val="AA4926"/>
                </a:solidFill>
                <a:latin typeface="Courier New"/>
                <a:ea typeface="Courier New"/>
                <a:cs typeface="Courier New"/>
                <a:sym typeface="Courier New"/>
              </a:rPr>
              <a:t>ascending</a:t>
            </a:r>
            <a:r>
              <a:rPr lang="en" sz="1200" dirty="0">
                <a:solidFill>
                  <a:srgbClr val="A9B7C6"/>
                </a:solidFill>
                <a:latin typeface="Courier New"/>
                <a:ea typeface="Courier New"/>
                <a:cs typeface="Courier New"/>
                <a:sym typeface="Courier New"/>
              </a:rPr>
              <a:t>=</a:t>
            </a:r>
            <a:r>
              <a:rPr lang="en" sz="1200" dirty="0">
                <a:solidFill>
                  <a:srgbClr val="CC7832"/>
                </a:solidFill>
                <a:latin typeface="Courier New"/>
                <a:ea typeface="Courier New"/>
                <a:cs typeface="Courier New"/>
                <a:sym typeface="Courier New"/>
              </a:rPr>
              <a:t>False</a:t>
            </a:r>
            <a:r>
              <a:rPr lang="en" sz="1200" dirty="0">
                <a:solidFill>
                  <a:srgbClr val="A9B7C6"/>
                </a:solidFill>
                <a:latin typeface="Courier New"/>
                <a:ea typeface="Courier New"/>
                <a:cs typeface="Courier New"/>
                <a:sym typeface="Courier New"/>
              </a:rPr>
              <a:t>).head(</a:t>
            </a:r>
            <a:r>
              <a:rPr lang="en" sz="1200" dirty="0">
                <a:solidFill>
                  <a:srgbClr val="6897BB"/>
                </a:solidFill>
                <a:latin typeface="Courier New"/>
                <a:ea typeface="Courier New"/>
                <a:cs typeface="Courier New"/>
                <a:sym typeface="Courier New"/>
              </a:rPr>
              <a:t>10</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152400" marR="152400" lvl="0" indent="0" algn="just"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top_ten_tracks.head(</a:t>
            </a:r>
            <a:r>
              <a:rPr lang="en" sz="1200" dirty="0">
                <a:solidFill>
                  <a:srgbClr val="6897BB"/>
                </a:solidFill>
                <a:latin typeface="Courier New"/>
                <a:ea typeface="Courier New"/>
                <a:cs typeface="Courier New"/>
                <a:sym typeface="Courier New"/>
              </a:rPr>
              <a:t>10</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152400" marR="152400" lvl="0" indent="0" algn="just" rtl="0">
              <a:lnSpc>
                <a:spcPct val="135000"/>
              </a:lnSpc>
              <a:spcBef>
                <a:spcPts val="0"/>
              </a:spcBef>
              <a:spcAft>
                <a:spcPts val="0"/>
              </a:spcAft>
              <a:buNone/>
            </a:pPr>
            <a:r>
              <a:rPr lang="en" sz="1200" dirty="0">
                <a:solidFill>
                  <a:srgbClr val="A9B7C6"/>
                </a:solidFill>
                <a:latin typeface="Courier New"/>
                <a:ea typeface="Courier New"/>
                <a:cs typeface="Courier New"/>
                <a:sym typeface="Courier New"/>
              </a:rPr>
              <a:t>top_ten_tracks.plot(</a:t>
            </a:r>
            <a:r>
              <a:rPr lang="en" sz="1200" dirty="0">
                <a:solidFill>
                  <a:srgbClr val="AA4926"/>
                </a:solidFill>
                <a:latin typeface="Courier New"/>
                <a:ea typeface="Courier New"/>
                <a:cs typeface="Courier New"/>
                <a:sym typeface="Courier New"/>
              </a:rPr>
              <a:t>kind</a:t>
            </a:r>
            <a:r>
              <a:rPr lang="en" sz="1200" dirty="0">
                <a:solidFill>
                  <a:srgbClr val="A9B7C6"/>
                </a:solidFill>
                <a:latin typeface="Courier New"/>
                <a:ea typeface="Courier New"/>
                <a:cs typeface="Courier New"/>
                <a:sym typeface="Courier New"/>
              </a:rPr>
              <a:t> = </a:t>
            </a:r>
            <a:r>
              <a:rPr lang="en" sz="1200" dirty="0">
                <a:solidFill>
                  <a:srgbClr val="6A8759"/>
                </a:solidFill>
                <a:latin typeface="Courier New"/>
                <a:ea typeface="Courier New"/>
                <a:cs typeface="Courier New"/>
                <a:sym typeface="Courier New"/>
              </a:rPr>
              <a:t>'bar'</a:t>
            </a:r>
            <a:r>
              <a:rPr lang="en" sz="1200" dirty="0">
                <a:solidFill>
                  <a:srgbClr val="CC7832"/>
                </a:solidFill>
                <a:latin typeface="Courier New"/>
                <a:ea typeface="Courier New"/>
                <a:cs typeface="Courier New"/>
                <a:sym typeface="Courier New"/>
              </a:rPr>
              <a:t>,</a:t>
            </a:r>
            <a:r>
              <a:rPr lang="en" sz="1200" dirty="0">
                <a:solidFill>
                  <a:srgbClr val="A9B7C6"/>
                </a:solidFill>
                <a:latin typeface="Courier New"/>
                <a:ea typeface="Courier New"/>
                <a:cs typeface="Courier New"/>
                <a:sym typeface="Courier New"/>
              </a:rPr>
              <a:t> </a:t>
            </a:r>
            <a:r>
              <a:rPr lang="en" sz="1200" dirty="0">
                <a:solidFill>
                  <a:srgbClr val="AA4926"/>
                </a:solidFill>
                <a:latin typeface="Courier New"/>
                <a:ea typeface="Courier New"/>
                <a:cs typeface="Courier New"/>
                <a:sym typeface="Courier New"/>
              </a:rPr>
              <a:t>figsize</a:t>
            </a:r>
            <a:r>
              <a:rPr lang="en" sz="1200" dirty="0">
                <a:solidFill>
                  <a:srgbClr val="A9B7C6"/>
                </a:solidFill>
                <a:latin typeface="Courier New"/>
                <a:ea typeface="Courier New"/>
                <a:cs typeface="Courier New"/>
                <a:sym typeface="Courier New"/>
              </a:rPr>
              <a:t> = (</a:t>
            </a:r>
            <a:r>
              <a:rPr lang="en" sz="1200" dirty="0">
                <a:solidFill>
                  <a:srgbClr val="6897BB"/>
                </a:solidFill>
                <a:latin typeface="Courier New"/>
                <a:ea typeface="Courier New"/>
                <a:cs typeface="Courier New"/>
                <a:sym typeface="Courier New"/>
              </a:rPr>
              <a:t>15</a:t>
            </a:r>
            <a:r>
              <a:rPr lang="en" sz="1200" dirty="0">
                <a:solidFill>
                  <a:srgbClr val="CC7832"/>
                </a:solidFill>
                <a:latin typeface="Courier New"/>
                <a:ea typeface="Courier New"/>
                <a:cs typeface="Courier New"/>
                <a:sym typeface="Courier New"/>
              </a:rPr>
              <a:t>,</a:t>
            </a:r>
            <a:r>
              <a:rPr lang="en" sz="1200" dirty="0">
                <a:solidFill>
                  <a:srgbClr val="6897BB"/>
                </a:solidFill>
                <a:latin typeface="Courier New"/>
                <a:ea typeface="Courier New"/>
                <a:cs typeface="Courier New"/>
                <a:sym typeface="Courier New"/>
              </a:rPr>
              <a:t>5</a:t>
            </a:r>
            <a:r>
              <a:rPr lang="en" sz="1200" dirty="0">
                <a:solidFill>
                  <a:srgbClr val="A9B7C6"/>
                </a:solidFill>
                <a:latin typeface="Courier New"/>
                <a:ea typeface="Courier New"/>
                <a:cs typeface="Courier New"/>
                <a:sym typeface="Courier New"/>
              </a:rPr>
              <a:t>))</a:t>
            </a:r>
            <a:endParaRPr sz="1200" dirty="0">
              <a:solidFill>
                <a:srgbClr val="A9B7C6"/>
              </a:solidFill>
              <a:latin typeface="Courier New"/>
              <a:ea typeface="Courier New"/>
              <a:cs typeface="Courier New"/>
              <a:sym typeface="Courier New"/>
            </a:endParaRPr>
          </a:p>
          <a:p>
            <a:pPr marL="0" lvl="0" indent="0" algn="l" rtl="0">
              <a:spcBef>
                <a:spcPts val="0"/>
              </a:spcBef>
              <a:spcAft>
                <a:spcPts val="0"/>
              </a:spcAft>
              <a:buNone/>
            </a:pPr>
            <a:endParaRPr dirty="0"/>
          </a:p>
        </p:txBody>
      </p:sp>
      <p:sp>
        <p:nvSpPr>
          <p:cNvPr id="596" name="Google Shape;596;p30"/>
          <p:cNvSpPr txBox="1">
            <a:spLocks noGrp="1"/>
          </p:cNvSpPr>
          <p:nvPr>
            <p:ph type="ctrTitle"/>
          </p:nvPr>
        </p:nvSpPr>
        <p:spPr>
          <a:xfrm>
            <a:off x="275925" y="192600"/>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a:t>
            </a:r>
            <a:endParaRPr dirty="0"/>
          </a:p>
        </p:txBody>
      </p:sp>
      <p:pic>
        <p:nvPicPr>
          <p:cNvPr id="597" name="Google Shape;597;p30"/>
          <p:cNvPicPr preferRelativeResize="0"/>
          <p:nvPr/>
        </p:nvPicPr>
        <p:blipFill>
          <a:blip r:embed="rId3">
            <a:alphaModFix/>
          </a:blip>
          <a:stretch>
            <a:fillRect/>
          </a:stretch>
        </p:blipFill>
        <p:spPr>
          <a:xfrm>
            <a:off x="3918858" y="2230543"/>
            <a:ext cx="4825094" cy="2731897"/>
          </a:xfrm>
          <a:prstGeom prst="rect">
            <a:avLst/>
          </a:prstGeom>
          <a:noFill/>
          <a:ln>
            <a:noFill/>
          </a:ln>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5166" t="40826" r="71318" b="29856"/>
          <a:stretch/>
        </p:blipFill>
        <p:spPr>
          <a:xfrm>
            <a:off x="275924" y="2230543"/>
            <a:ext cx="3642933" cy="2731897"/>
          </a:xfrm>
          <a:prstGeom prst="rect">
            <a:avLst/>
          </a:prstGeom>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605</Words>
  <Application>Microsoft Office PowerPoint</Application>
  <PresentationFormat>On-screen Show (16:9)</PresentationFormat>
  <Paragraphs>85</Paragraphs>
  <Slides>18</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Maven Pro</vt:lpstr>
      <vt:lpstr>Nunito Light</vt:lpstr>
      <vt:lpstr>Arial</vt:lpstr>
      <vt:lpstr>Livvic Light</vt:lpstr>
      <vt:lpstr>Fira Sans Extra Condensed Medium</vt:lpstr>
      <vt:lpstr>Fira Sans Condensed Medium</vt:lpstr>
      <vt:lpstr>Advent Pro SemiBold</vt:lpstr>
      <vt:lpstr>Share Tech</vt:lpstr>
      <vt:lpstr>Courier New</vt:lpstr>
      <vt:lpstr>Data Science Consulting by Slidesgo</vt:lpstr>
      <vt:lpstr>STATISTICAL ANALYSIS        </vt:lpstr>
      <vt:lpstr>SPOTIFY</vt:lpstr>
      <vt:lpstr>Dataset information and What we are trying to achieve?</vt:lpstr>
      <vt:lpstr>PROCESS</vt:lpstr>
      <vt:lpstr>UNDERSTANDING THE DATA</vt:lpstr>
      <vt:lpstr>KEY ATTRIBUTES</vt:lpstr>
      <vt:lpstr>UNDERSTANDING THE ANALYSIS</vt:lpstr>
      <vt:lpstr>DATA CLEANING AND MODIFICATION</vt:lpstr>
      <vt:lpstr>ANALYSIS</vt:lpstr>
      <vt:lpstr>PowerPoint Presentation</vt:lpstr>
      <vt:lpstr>PowerPoint Presentation</vt:lpstr>
      <vt:lpstr>VISUALIZATIONS</vt:lpstr>
      <vt:lpstr>AUDIO CHARACTERISTICS OVER THE YEARS</vt:lpstr>
      <vt:lpstr>DISTRIBUTION OF AUDIO CHARACTERISTICS</vt:lpstr>
      <vt:lpstr>CORRELATION: POPULARITY &amp; ATTRIBUTES</vt:lpstr>
      <vt:lpstr>CORRELATION MATRIX</vt:lpstr>
      <vt:lpstr>CONCLUSION</vt:lpstr>
      <vt:lpstr>OUR GROUP: DATA LEGION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dc:title>
  <dc:creator>Ansar</dc:creator>
  <cp:lastModifiedBy>Mohammad Abdul Aquib Khan</cp:lastModifiedBy>
  <cp:revision>31</cp:revision>
  <dcterms:modified xsi:type="dcterms:W3CDTF">2022-12-10T04:57:56Z</dcterms:modified>
</cp:coreProperties>
</file>