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2.xml" ContentType="application/vnd.openxmlformats-officedocument.presentationml.comments+xml"/>
  <Override PartName="/ppt/notesSlides/notesSlide8.xml" ContentType="application/vnd.openxmlformats-officedocument.presentationml.notesSlide+xml"/>
  <Override PartName="/ppt/comments/comment3.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951"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ea Babiak" initials="" lastIdx="12" clrIdx="0"/>
  <p:cmAuthor id="1" name="Carolina Duarte" initials="" lastIdx="4"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34817"/>
    <a:srgbClr val="9B2D1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138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0" idx="10">
    <p:pos x="6000" y="400"/>
    <p:text>or this or we can simply put a pic with already substituted different pixels by missing values, that would maybe be even better (and less confusing) i think</p:text>
  </p:cm>
  <p:cm authorId="0" idx="1">
    <p:pos x="6000" y="0"/>
    <p:text>I moved this to "notes" of the app slide. then someone pls delete this slide</p:text>
  </p:cm>
  <p:cm authorId="0" idx="8">
    <p:pos x="6000" y="100"/>
    <p:text>insert the moustache pic with imputed NAs represented by xy PCs here</p:text>
  </p:cm>
  <p:cm authorId="0" idx="9">
    <p:pos x="6000" y="200"/>
    <p:text>insert moustache picture here</p:text>
  </p:cm>
  <p:cm authorId="1" idx="1">
    <p:pos x="6000" y="300"/>
    <p:text>Just one thing: let's make clear in the presentation that this is a scratched picture (not one with missing values). The missing values picture is the one we get when we remove the pixels who have been compromised</p:text>
  </p:cm>
  <p:cm authorId="0" idx="11">
    <p:pos x="6000" y="500"/>
    <p:text>*and, as I said on facebook, we might only be able to use Putin at the very end and something smaller and simpler for comparison :( working o that..</p:text>
  </p:cm>
  <p:cm authorId="1" idx="2">
    <p:pos x="6000" y="600"/>
    <p:text>Even if you put a picture with missing values it willl look like a black mustache, so I would rather keep this and explain (or you explain, because you go 1st with the missing values)</p:text>
  </p:cm>
  <p:cm authorId="1" idx="3">
    <p:pos x="6000" y="700"/>
    <p:text>But if you think it's easier otherwise...Ok for me</p:text>
  </p:cm>
  <p:cm authorId="0" idx="12">
    <p:pos x="6000" y="800"/>
    <p:text>Carolina</p:text>
  </p:cm>
</p:cmLst>
</file>

<file path=ppt/comments/comment2.xml><?xml version="1.0" encoding="utf-8"?>
<p:cmLst xmlns:a="http://schemas.openxmlformats.org/drawingml/2006/main" xmlns:r="http://schemas.openxmlformats.org/officeDocument/2006/relationships" xmlns:p="http://schemas.openxmlformats.org/presentationml/2006/main">
  <p:cm authorId="0" idx="2">
    <p:pos x="6000" y="0"/>
    <p:text>dont forget that for showing the "explained variance" tab we should use Mona Lisa, then would be nice to show also Lisbon to see the big difference in Pearson criterion (our conclusion is that Lisbon needs many more PCs to explain the variance because the pic is more diverse in terms of colours)</p:text>
  </p:cm>
  <p:cm authorId="0" idx="3">
    <p:pos x="6000" y="100"/>
    <p:text>note for presentation: all tables are "samples" of data (eg loadings), we only display first X rows and columns (the ones that make sense)</p:text>
  </p:cm>
  <p:cm authorId="1" idx="4">
    <p:pos x="6000" y="200"/>
    <p:text>András  - all the app.</p:text>
  </p:cm>
</p:cmLst>
</file>

<file path=ppt/comments/comment3.xml><?xml version="1.0" encoding="utf-8"?>
<p:cmLst xmlns:a="http://schemas.openxmlformats.org/drawingml/2006/main" xmlns:r="http://schemas.openxmlformats.org/officeDocument/2006/relationships" xmlns:p="http://schemas.openxmlformats.org/presentationml/2006/main">
  <p:cm authorId="0" idx="4">
    <p:pos x="6000" y="0"/>
    <p:text>the purpose of the linear regression is not to actually generate imputed values. Rather, it serves to construct a metric for matching cases with missing data to similar cases with data present.</p:text>
  </p:cm>
  <p:cm authorId="0" idx="5">
    <p:pos x="6000" y="100"/>
    <p:text>*if you changed the code (25 rows instead of 20) it doesnt matter which we show first</p:text>
  </p:cm>
  <p:cm authorId="0" idx="6">
    <p:pos x="6000" y="200"/>
    <p:text>for cases with no NA estimate linear regression ot the variable with missing data x to get a coefficient; introduce some randomness (because of variability) in b, get b*; generate predicted values of the variable with missing values x for ALL cases (with and without NAs); for each case with missing x identify a set of cases with known x whose predicted values are close to my predicted (of the missing x); randomly choose from these close value and use for the missing x; repeat...</p:text>
  </p:cm>
  <p:cm authorId="0" idx="7">
    <p:pos x="6000" y="300"/>
    <p:text>imputed values are real values that are “borrowed” from individuals with real data.</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309"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1094356692"/>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Shape 5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1" name="Shape 5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7102122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9" name="Shape 11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9844525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9" name="Shape 12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5715436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9" name="Shape 1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6824343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5" name="Shape 1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4473976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5" name="Shape 15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6825510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5" name="Shape 1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0804483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1" name="Shape 1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2217238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7" name="Shape 17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165983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Shape 5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6" name="Shape 5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7718640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1" name="Shape 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7704686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6" name="Shape 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9448130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4" name="Shape 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7796706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Shape 7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0" name="Shape 8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6925688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6" name="Shape 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sz="900">
                <a:solidFill>
                  <a:schemeClr val="dk1"/>
                </a:solidFill>
              </a:rPr>
              <a:t>Cov vs Cor: doesn’t make much difference in this case because the variables don’t have any specific meaning - they are equivalent - and also vary in the same range.</a:t>
            </a:r>
          </a:p>
          <a:p>
            <a:pPr rtl="0">
              <a:spcBef>
                <a:spcPts val="0"/>
              </a:spcBef>
              <a:buNone/>
            </a:pPr>
            <a:endParaRPr sz="900">
              <a:solidFill>
                <a:schemeClr val="dk1"/>
              </a:solidFill>
            </a:endParaRPr>
          </a:p>
          <a:p>
            <a:pPr rtl="0">
              <a:spcBef>
                <a:spcPts val="0"/>
              </a:spcBef>
              <a:buNone/>
            </a:pPr>
            <a:r>
              <a:rPr lang="en" sz="900">
                <a:solidFill>
                  <a:schemeClr val="dk1"/>
                </a:solidFill>
              </a:rPr>
              <a:t>Loadings: in this case it also doesn’t make sense because the same7</a:t>
            </a:r>
          </a:p>
          <a:p>
            <a:pPr rtl="0">
              <a:spcBef>
                <a:spcPts val="0"/>
              </a:spcBef>
              <a:buNone/>
            </a:pPr>
            <a:endParaRPr sz="900">
              <a:solidFill>
                <a:schemeClr val="dk1"/>
              </a:solidFill>
            </a:endParaRPr>
          </a:p>
          <a:p>
            <a:pPr rtl="0">
              <a:spcBef>
                <a:spcPts val="0"/>
              </a:spcBef>
              <a:buNone/>
            </a:pPr>
            <a:r>
              <a:rPr lang="en" sz="900">
                <a:solidFill>
                  <a:schemeClr val="dk1"/>
                </a:solidFill>
              </a:rPr>
              <a:t>Scree plot: mention we used log scale</a:t>
            </a:r>
          </a:p>
          <a:p>
            <a:pPr>
              <a:spcBef>
                <a:spcPts val="0"/>
              </a:spcBef>
              <a:buNone/>
            </a:pPr>
            <a:endParaRPr sz="900"/>
          </a:p>
        </p:txBody>
      </p:sp>
    </p:spTree>
    <p:extLst>
      <p:ext uri="{BB962C8B-B14F-4D97-AF65-F5344CB8AC3E}">
        <p14:creationId xmlns:p14="http://schemas.microsoft.com/office/powerpoint/2010/main" val="19492337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3" name="Shape 10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76150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6413250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ímdia">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hu-HU" smtClean="0"/>
              <a:t>Mintacím szerkesztése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hu-HU" smtClean="0"/>
              <a:t>Alcím mintájának szerkesztése</a:t>
            </a:r>
            <a:endParaRPr lang="en-US" dirty="0"/>
          </a:p>
        </p:txBody>
      </p:sp>
      <p:sp>
        <p:nvSpPr>
          <p:cNvPr id="4" name="Date Placeholder 3"/>
          <p:cNvSpPr>
            <a:spLocks noGrp="1"/>
          </p:cNvSpPr>
          <p:nvPr>
            <p:ph type="dt" sz="half" idx="10"/>
          </p:nvPr>
        </p:nvSpPr>
        <p:spPr/>
        <p:txBody>
          <a:bodyPr/>
          <a:lstStyle/>
          <a:p>
            <a:fld id="{EBF3FC21-DEE0-4DC1-8AB4-98C8F62640F4}" type="datetime1">
              <a:rPr lang="en-GB" smtClean="0"/>
              <a:t>13/12/2015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pPr lvl="0" algn="r" rtl="0">
              <a:spcBef>
                <a:spcPts val="0"/>
              </a:spcBef>
              <a:buNone/>
            </a:pPr>
            <a:fld id="{00000000-1234-1234-1234-123412341234}" type="slidenum">
              <a:rPr lang="en" sz="1000" smtClean="0">
                <a:solidFill>
                  <a:schemeClr val="lt2"/>
                </a:solidFill>
              </a:rPr>
              <a:t>‹#›</a:t>
            </a:fld>
            <a:endParaRPr lang="en" sz="1000">
              <a:solidFill>
                <a:schemeClr val="lt2"/>
              </a:solidFill>
            </a:endParaRPr>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4555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Date Placeholder 3"/>
          <p:cNvSpPr>
            <a:spLocks noGrp="1"/>
          </p:cNvSpPr>
          <p:nvPr>
            <p:ph type="dt" sz="half" idx="10"/>
          </p:nvPr>
        </p:nvSpPr>
        <p:spPr/>
        <p:txBody>
          <a:bodyPr/>
          <a:lstStyle/>
          <a:p>
            <a:fld id="{0359BD76-CD74-49B5-A20B-B714D3A294C2}" type="datetime1">
              <a:rPr lang="en-GB" smtClean="0"/>
              <a:t>13/12/2015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pPr lvl="0" algn="r" rtl="0">
              <a:spcBef>
                <a:spcPts val="0"/>
              </a:spcBef>
              <a:buNone/>
            </a:pPr>
            <a:fld id="{00000000-1234-1234-1234-123412341234}" type="slidenum">
              <a:rPr lang="en" sz="1000" smtClean="0">
                <a:solidFill>
                  <a:schemeClr val="lt2"/>
                </a:solidFill>
              </a:rPr>
              <a:t>‹#›</a:t>
            </a:fld>
            <a:endParaRPr lang="en" sz="1000">
              <a:solidFill>
                <a:schemeClr val="lt2"/>
              </a:solidFill>
            </a:endParaRPr>
          </a:p>
        </p:txBody>
      </p:sp>
    </p:spTree>
    <p:extLst>
      <p:ext uri="{BB962C8B-B14F-4D97-AF65-F5344CB8AC3E}">
        <p14:creationId xmlns:p14="http://schemas.microsoft.com/office/powerpoint/2010/main" val="517297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Függőleges cím és szöve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hu-HU" smtClean="0"/>
              <a:t>Mintacím szerkesztése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Date Placeholder 3"/>
          <p:cNvSpPr>
            <a:spLocks noGrp="1"/>
          </p:cNvSpPr>
          <p:nvPr>
            <p:ph type="dt" sz="half" idx="10"/>
          </p:nvPr>
        </p:nvSpPr>
        <p:spPr/>
        <p:txBody>
          <a:bodyPr/>
          <a:lstStyle/>
          <a:p>
            <a:fld id="{0AD315C6-A630-45E9-95BC-2F5E5F29000A}" type="datetime1">
              <a:rPr lang="en-GB" smtClean="0"/>
              <a:t>13/12/2015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pPr lvl="0" algn="r" rtl="0">
              <a:spcBef>
                <a:spcPts val="0"/>
              </a:spcBef>
              <a:buNone/>
            </a:pPr>
            <a:fld id="{00000000-1234-1234-1234-123412341234}" type="slidenum">
              <a:rPr lang="en" sz="1000" smtClean="0">
                <a:solidFill>
                  <a:schemeClr val="lt2"/>
                </a:solidFill>
              </a:rPr>
              <a:t>‹#›</a:t>
            </a:fld>
            <a:endParaRPr lang="en" sz="1000">
              <a:solidFill>
                <a:schemeClr val="lt2"/>
              </a:solidFill>
            </a:endParaRPr>
          </a:p>
        </p:txBody>
      </p:sp>
    </p:spTree>
    <p:extLst>
      <p:ext uri="{BB962C8B-B14F-4D97-AF65-F5344CB8AC3E}">
        <p14:creationId xmlns:p14="http://schemas.microsoft.com/office/powerpoint/2010/main" val="34913793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311700" y="593366"/>
            <a:ext cx="8520599" cy="763500"/>
          </a:xfrm>
          <a:prstGeom prst="rect">
            <a:avLst/>
          </a:prstGeom>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7" name="Shape 17"/>
          <p:cNvSpPr txBox="1">
            <a:spLocks noGrp="1"/>
          </p:cNvSpPr>
          <p:nvPr>
            <p:ph type="body" idx="1"/>
          </p:nvPr>
        </p:nvSpPr>
        <p:spPr>
          <a:xfrm>
            <a:off x="311700" y="1536633"/>
            <a:ext cx="8520599" cy="4555199"/>
          </a:xfrm>
          <a:prstGeom prst="rect">
            <a:avLst/>
          </a:prstGeom>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8" name="Shape 18"/>
          <p:cNvSpPr txBox="1">
            <a:spLocks noGrp="1"/>
          </p:cNvSpPr>
          <p:nvPr>
            <p:ph type="sldNum" idx="12"/>
          </p:nvPr>
        </p:nvSpPr>
        <p:spPr>
          <a:xfrm>
            <a:off x="8472457" y="6217622"/>
            <a:ext cx="548699" cy="524699"/>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195599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dirty="0"/>
          </a:p>
        </p:txBody>
      </p:sp>
      <p:sp>
        <p:nvSpPr>
          <p:cNvPr id="3" name="Content Placeholder 2"/>
          <p:cNvSpPr>
            <a:spLocks noGrp="1"/>
          </p:cNvSpPr>
          <p:nvPr>
            <p:ph idx="1"/>
          </p:nvPr>
        </p:nvSpPr>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Date Placeholder 3"/>
          <p:cNvSpPr>
            <a:spLocks noGrp="1"/>
          </p:cNvSpPr>
          <p:nvPr>
            <p:ph type="dt" sz="half" idx="10"/>
          </p:nvPr>
        </p:nvSpPr>
        <p:spPr/>
        <p:txBody>
          <a:bodyPr/>
          <a:lstStyle/>
          <a:p>
            <a:fld id="{373F4C4C-CFD6-4925-9EF5-BA172A3B9971}" type="datetime1">
              <a:rPr lang="en-GB" smtClean="0"/>
              <a:t>13/12/2015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pPr lvl="0" algn="r" rtl="0">
              <a:spcBef>
                <a:spcPts val="0"/>
              </a:spcBef>
              <a:buNone/>
            </a:pPr>
            <a:fld id="{00000000-1234-1234-1234-123412341234}" type="slidenum">
              <a:rPr lang="en" sz="1000" smtClean="0">
                <a:solidFill>
                  <a:schemeClr val="lt2"/>
                </a:solidFill>
              </a:rPr>
              <a:t>‹#›</a:t>
            </a:fld>
            <a:endParaRPr lang="en" sz="1000">
              <a:solidFill>
                <a:schemeClr val="lt2"/>
              </a:solidFill>
            </a:endParaRPr>
          </a:p>
        </p:txBody>
      </p:sp>
    </p:spTree>
    <p:extLst>
      <p:ext uri="{BB962C8B-B14F-4D97-AF65-F5344CB8AC3E}">
        <p14:creationId xmlns:p14="http://schemas.microsoft.com/office/powerpoint/2010/main" val="396985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zakaszfejléc">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hu-HU" smtClean="0"/>
              <a:t>Mintacím szerkesztése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u-HU" smtClean="0"/>
              <a:t>Mintaszöveg szerkesztése</a:t>
            </a:r>
          </a:p>
        </p:txBody>
      </p:sp>
      <p:sp>
        <p:nvSpPr>
          <p:cNvPr id="4" name="Date Placeholder 3"/>
          <p:cNvSpPr>
            <a:spLocks noGrp="1"/>
          </p:cNvSpPr>
          <p:nvPr>
            <p:ph type="dt" sz="half" idx="10"/>
          </p:nvPr>
        </p:nvSpPr>
        <p:spPr/>
        <p:txBody>
          <a:bodyPr/>
          <a:lstStyle/>
          <a:p>
            <a:fld id="{CDB2D648-1445-4378-8188-D6E480FB6808}" type="datetime1">
              <a:rPr lang="en-GB" smtClean="0"/>
              <a:t>13/12/2015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pPr lvl="0" algn="r" rtl="0">
              <a:spcBef>
                <a:spcPts val="0"/>
              </a:spcBef>
              <a:buNone/>
            </a:pPr>
            <a:fld id="{00000000-1234-1234-1234-123412341234}" type="slidenum">
              <a:rPr lang="en" sz="1000" smtClean="0">
                <a:solidFill>
                  <a:schemeClr val="lt2"/>
                </a:solidFill>
              </a:rPr>
              <a:t>‹#›</a:t>
            </a:fld>
            <a:endParaRPr lang="en" sz="1000">
              <a:solidFill>
                <a:schemeClr val="lt2"/>
              </a:solidFill>
            </a:endParaRPr>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5154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hu-HU" smtClean="0"/>
              <a:t>Mintacím szerkesztése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5" name="Date Placeholder 4"/>
          <p:cNvSpPr>
            <a:spLocks noGrp="1"/>
          </p:cNvSpPr>
          <p:nvPr>
            <p:ph type="dt" sz="half" idx="10"/>
          </p:nvPr>
        </p:nvSpPr>
        <p:spPr/>
        <p:txBody>
          <a:bodyPr/>
          <a:lstStyle/>
          <a:p>
            <a:fld id="{211C4556-4B6E-4F1F-9308-A109E94EED50}" type="datetime1">
              <a:rPr lang="en-GB" smtClean="0"/>
              <a:t>13/12/2015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pPr lvl="0" algn="r" rtl="0">
              <a:spcBef>
                <a:spcPts val="0"/>
              </a:spcBef>
              <a:buNone/>
            </a:pPr>
            <a:fld id="{00000000-1234-1234-1234-123412341234}" type="slidenum">
              <a:rPr lang="en" sz="1000" smtClean="0">
                <a:solidFill>
                  <a:schemeClr val="lt2"/>
                </a:solidFill>
              </a:rPr>
              <a:t>‹#›</a:t>
            </a:fld>
            <a:endParaRPr lang="en" sz="1000">
              <a:solidFill>
                <a:schemeClr val="lt2"/>
              </a:solidFill>
            </a:endParaRPr>
          </a:p>
        </p:txBody>
      </p:sp>
    </p:spTree>
    <p:extLst>
      <p:ext uri="{BB962C8B-B14F-4D97-AF65-F5344CB8AC3E}">
        <p14:creationId xmlns:p14="http://schemas.microsoft.com/office/powerpoint/2010/main" val="3869354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hu-HU" smtClean="0"/>
              <a:t>Mintacím szerkesztése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4" name="Content Placeholder 3"/>
          <p:cNvSpPr>
            <a:spLocks noGrp="1"/>
          </p:cNvSpPr>
          <p:nvPr>
            <p:ph sz="half" idx="2"/>
          </p:nvPr>
        </p:nvSpPr>
        <p:spPr>
          <a:xfrm>
            <a:off x="822960" y="2582334"/>
            <a:ext cx="3703320" cy="3378200"/>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6" name="Content Placeholder 5"/>
          <p:cNvSpPr>
            <a:spLocks noGrp="1"/>
          </p:cNvSpPr>
          <p:nvPr>
            <p:ph sz="quarter" idx="4"/>
          </p:nvPr>
        </p:nvSpPr>
        <p:spPr>
          <a:xfrm>
            <a:off x="4663440" y="2582334"/>
            <a:ext cx="3703320" cy="3378200"/>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7" name="Date Placeholder 6"/>
          <p:cNvSpPr>
            <a:spLocks noGrp="1"/>
          </p:cNvSpPr>
          <p:nvPr>
            <p:ph type="dt" sz="half" idx="10"/>
          </p:nvPr>
        </p:nvSpPr>
        <p:spPr/>
        <p:txBody>
          <a:bodyPr/>
          <a:lstStyle/>
          <a:p>
            <a:fld id="{CB7DB9D0-9BAA-47B0-A285-2ABB97D17018}" type="datetime1">
              <a:rPr lang="en-GB" smtClean="0"/>
              <a:t>13/12/2015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pPr lvl="0" algn="r" rtl="0">
              <a:spcBef>
                <a:spcPts val="0"/>
              </a:spcBef>
              <a:buNone/>
            </a:pPr>
            <a:fld id="{00000000-1234-1234-1234-123412341234}" type="slidenum">
              <a:rPr lang="en" sz="1000" smtClean="0">
                <a:solidFill>
                  <a:schemeClr val="lt2"/>
                </a:solidFill>
              </a:rPr>
              <a:t>‹#›</a:t>
            </a:fld>
            <a:endParaRPr lang="en" sz="1000">
              <a:solidFill>
                <a:schemeClr val="lt2"/>
              </a:solidFill>
            </a:endParaRPr>
          </a:p>
        </p:txBody>
      </p:sp>
    </p:spTree>
    <p:extLst>
      <p:ext uri="{BB962C8B-B14F-4D97-AF65-F5344CB8AC3E}">
        <p14:creationId xmlns:p14="http://schemas.microsoft.com/office/powerpoint/2010/main" val="3951963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dirty="0"/>
          </a:p>
        </p:txBody>
      </p:sp>
      <p:sp>
        <p:nvSpPr>
          <p:cNvPr id="3" name="Date Placeholder 2"/>
          <p:cNvSpPr>
            <a:spLocks noGrp="1"/>
          </p:cNvSpPr>
          <p:nvPr>
            <p:ph type="dt" sz="half" idx="10"/>
          </p:nvPr>
        </p:nvSpPr>
        <p:spPr/>
        <p:txBody>
          <a:bodyPr/>
          <a:lstStyle/>
          <a:p>
            <a:fld id="{0096AB30-B996-45C5-A55C-D59194E927E6}" type="datetime1">
              <a:rPr lang="en-GB" smtClean="0"/>
              <a:t>13/12/2015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pPr lvl="0" algn="r" rtl="0">
              <a:spcBef>
                <a:spcPts val="0"/>
              </a:spcBef>
              <a:buNone/>
            </a:pPr>
            <a:fld id="{00000000-1234-1234-1234-123412341234}" type="slidenum">
              <a:rPr lang="en" sz="1000" smtClean="0">
                <a:solidFill>
                  <a:schemeClr val="lt2"/>
                </a:solidFill>
              </a:rPr>
              <a:t>‹#›</a:t>
            </a:fld>
            <a:endParaRPr lang="en" sz="1000">
              <a:solidFill>
                <a:schemeClr val="lt2"/>
              </a:solidFill>
            </a:endParaRPr>
          </a:p>
        </p:txBody>
      </p:sp>
    </p:spTree>
    <p:extLst>
      <p:ext uri="{BB962C8B-B14F-4D97-AF65-F5344CB8AC3E}">
        <p14:creationId xmlns:p14="http://schemas.microsoft.com/office/powerpoint/2010/main" val="2042833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Üres">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1FCE033-8935-4D93-8648-C8755C3096CE}" type="datetime1">
              <a:rPr lang="en-GB" smtClean="0"/>
              <a:t>13/12/2015</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pPr lvl="0" algn="r" rtl="0">
              <a:spcBef>
                <a:spcPts val="0"/>
              </a:spcBef>
              <a:buNone/>
            </a:pPr>
            <a:fld id="{00000000-1234-1234-1234-123412341234}" type="slidenum">
              <a:rPr lang="en" sz="1000" smtClean="0">
                <a:solidFill>
                  <a:schemeClr val="lt2"/>
                </a:solidFill>
              </a:rPr>
              <a:t>‹#›</a:t>
            </a:fld>
            <a:endParaRPr lang="en" sz="1000">
              <a:solidFill>
                <a:schemeClr val="lt2"/>
              </a:solidFill>
            </a:endParaRPr>
          </a:p>
        </p:txBody>
      </p:sp>
    </p:spTree>
    <p:extLst>
      <p:ext uri="{BB962C8B-B14F-4D97-AF65-F5344CB8AC3E}">
        <p14:creationId xmlns:p14="http://schemas.microsoft.com/office/powerpoint/2010/main" val="10480049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Tartalomrész képaláírással">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hu-HU" smtClean="0"/>
              <a:t>Mintacím szerkesztése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9BDDADA8-0511-42EC-8AE1-805267FB9723}" type="datetime1">
              <a:rPr lang="en-GB" smtClean="0"/>
              <a:t>13/12/2015</a:t>
            </a:fld>
            <a:endParaRPr lang="en-GB"/>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pPr lvl="0" algn="r" rtl="0">
              <a:spcBef>
                <a:spcPts val="0"/>
              </a:spcBef>
              <a:buNone/>
            </a:pPr>
            <a:fld id="{00000000-1234-1234-1234-123412341234}" type="slidenum">
              <a:rPr lang="en" sz="1000" smtClean="0">
                <a:solidFill>
                  <a:schemeClr val="lt2"/>
                </a:solidFill>
              </a:rPr>
              <a:t>‹#›</a:t>
            </a:fld>
            <a:endParaRPr lang="en" sz="1000">
              <a:solidFill>
                <a:schemeClr val="lt2"/>
              </a:solidFill>
            </a:endParaRPr>
          </a:p>
        </p:txBody>
      </p:sp>
    </p:spTree>
    <p:extLst>
      <p:ext uri="{BB962C8B-B14F-4D97-AF65-F5344CB8AC3E}">
        <p14:creationId xmlns:p14="http://schemas.microsoft.com/office/powerpoint/2010/main" val="1340056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Kép képaláírással">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5234" cy="822960"/>
          </a:xfrm>
        </p:spPr>
        <p:txBody>
          <a:bodyPr tIns="0" bIns="0" anchor="b">
            <a:noAutofit/>
          </a:bodyPr>
          <a:lstStyle>
            <a:lvl1pPr>
              <a:defRPr sz="3600" b="0">
                <a:solidFill>
                  <a:srgbClr val="FFFFFF"/>
                </a:solidFill>
              </a:defRPr>
            </a:lvl1pPr>
          </a:lstStyle>
          <a:p>
            <a:r>
              <a:rPr lang="hu-HU" smtClean="0"/>
              <a:t>Mintacím szerkesztése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u-HU" smtClean="0"/>
              <a:t>Kép beszúrásához kattintson az ikonra</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5" name="Date Placeholder 4"/>
          <p:cNvSpPr>
            <a:spLocks noGrp="1"/>
          </p:cNvSpPr>
          <p:nvPr>
            <p:ph type="dt" sz="half" idx="10"/>
          </p:nvPr>
        </p:nvSpPr>
        <p:spPr/>
        <p:txBody>
          <a:bodyPr/>
          <a:lstStyle/>
          <a:p>
            <a:fld id="{66A2E844-1591-4689-AF96-F4EFDA9249F8}" type="datetime1">
              <a:rPr lang="en-GB" smtClean="0"/>
              <a:t>13/12/2015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pPr lvl="0" algn="r" rtl="0">
              <a:spcBef>
                <a:spcPts val="0"/>
              </a:spcBef>
              <a:buNone/>
            </a:pPr>
            <a:fld id="{00000000-1234-1234-1234-123412341234}" type="slidenum">
              <a:rPr lang="en" sz="1000" smtClean="0">
                <a:solidFill>
                  <a:schemeClr val="lt2"/>
                </a:solidFill>
              </a:rPr>
              <a:t>‹#›</a:t>
            </a:fld>
            <a:endParaRPr lang="en" sz="1000">
              <a:solidFill>
                <a:schemeClr val="lt2"/>
              </a:solidFill>
            </a:endParaRPr>
          </a:p>
        </p:txBody>
      </p:sp>
    </p:spTree>
    <p:extLst>
      <p:ext uri="{BB962C8B-B14F-4D97-AF65-F5344CB8AC3E}">
        <p14:creationId xmlns:p14="http://schemas.microsoft.com/office/powerpoint/2010/main" val="1149972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hu-HU" smtClean="0"/>
              <a:t>Mintacím szerkesztése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76CCF969-DA62-4E81-8539-66CA35053572}" type="datetime1">
              <a:rPr lang="en-GB" smtClean="0"/>
              <a:t>13/12/2015</a:t>
            </a:fld>
            <a:endParaRPr lang="en-GB"/>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pPr lvl="0" algn="r" rtl="0">
              <a:spcBef>
                <a:spcPts val="0"/>
              </a:spcBef>
              <a:buNone/>
            </a:pPr>
            <a:fld id="{00000000-1234-1234-1234-123412341234}" type="slidenum">
              <a:rPr lang="en" sz="1000" smtClean="0">
                <a:solidFill>
                  <a:schemeClr val="lt2"/>
                </a:solidFill>
              </a:rPr>
              <a:t>‹#›</a:t>
            </a:fld>
            <a:endParaRPr lang="en" sz="1000">
              <a:solidFill>
                <a:schemeClr val="lt2"/>
              </a:solidFill>
            </a:endParaRPr>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4886448"/>
      </p:ext>
    </p:extLst>
  </p:cSld>
  <p:clrMap bg1="lt1" tx1="dk1" bg2="lt2" tx2="dk2" accent1="accent1" accent2="accent2" accent3="accent3" accent4="accent4" accent5="accent5" accent6="accent6" hlink="hlink" folHlink="folHlink"/>
  <p:sldLayoutIdLst>
    <p:sldLayoutId id="2147483952" r:id="rId1"/>
    <p:sldLayoutId id="2147483953" r:id="rId2"/>
    <p:sldLayoutId id="2147483954" r:id="rId3"/>
    <p:sldLayoutId id="2147483955" r:id="rId4"/>
    <p:sldLayoutId id="2147483956" r:id="rId5"/>
    <p:sldLayoutId id="2147483957" r:id="rId6"/>
    <p:sldLayoutId id="2147483958" r:id="rId7"/>
    <p:sldLayoutId id="2147483959" r:id="rId8"/>
    <p:sldLayoutId id="2147483960" r:id="rId9"/>
    <p:sldLayoutId id="2147483961" r:id="rId10"/>
    <p:sldLayoutId id="2147483962" r:id="rId11"/>
    <p:sldLayoutId id="2147483963" r:id="rId12"/>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1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cran.r-project.org/web/packages/mice/mice.pdf" TargetMode="External"/><Relationship Id="rId7" Type="http://schemas.openxmlformats.org/officeDocument/2006/relationships/hyperlink" Target="http://shiny.rstudio.com/tutorial/"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hyperlink" Target="https://rstudio.github.io/shinydashboard" TargetMode="External"/><Relationship Id="rId5" Type="http://schemas.openxmlformats.org/officeDocument/2006/relationships/hyperlink" Target="http://statisticalhorizons.com/predictive-mean-matching" TargetMode="External"/><Relationship Id="rId4" Type="http://schemas.openxmlformats.org/officeDocument/2006/relationships/hyperlink" Target="http://www.r-bloggers.com/imputing-missing-data-with-r-mice-package/"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principalimages.shinyapps.io/Shiny"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comments" Target="../comments/comment2.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2"/>
        <p:cNvGrpSpPr/>
        <p:nvPr/>
      </p:nvGrpSpPr>
      <p:grpSpPr>
        <a:xfrm>
          <a:off x="0" y="0"/>
          <a:ext cx="0" cy="0"/>
          <a:chOff x="0" y="0"/>
          <a:chExt cx="0" cy="0"/>
        </a:xfrm>
      </p:grpSpPr>
      <p:pic>
        <p:nvPicPr>
          <p:cNvPr id="53" name="Shape 53"/>
          <p:cNvPicPr preferRelativeResize="0"/>
          <p:nvPr/>
        </p:nvPicPr>
        <p:blipFill>
          <a:blip r:embed="rId3">
            <a:alphaModFix/>
          </a:blip>
          <a:stretch>
            <a:fillRect/>
          </a:stretch>
        </p:blipFill>
        <p:spPr>
          <a:xfrm>
            <a:off x="22768" y="0"/>
            <a:ext cx="9098455" cy="6858000"/>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title"/>
          </p:nvPr>
        </p:nvSpPr>
        <p:spPr>
          <a:prstGeom prst="rect">
            <a:avLst/>
          </a:prstGeom>
        </p:spPr>
        <p:txBody>
          <a:bodyPr lIns="91425" tIns="91425" rIns="91425" bIns="91425" anchor="b" anchorCtr="0">
            <a:noAutofit/>
          </a:bodyPr>
          <a:lstStyle/>
          <a:p>
            <a:pPr lvl="0" rtl="0">
              <a:spcBef>
                <a:spcPts val="0"/>
              </a:spcBef>
              <a:buNone/>
            </a:pPr>
            <a:r>
              <a:rPr lang="en" sz="3600" b="1" cap="small" dirty="0" smtClean="0">
                <a:solidFill>
                  <a:schemeClr val="bg1">
                    <a:lumMod val="65000"/>
                  </a:schemeClr>
                </a:solidFill>
                <a:latin typeface="Calibri"/>
                <a:ea typeface="Calibri"/>
                <a:cs typeface="Calibri"/>
                <a:sym typeface="Calibri"/>
              </a:rPr>
              <a:t>reconstruction </a:t>
            </a:r>
            <a:r>
              <a:rPr lang="en" sz="3600" b="1" cap="small" dirty="0">
                <a:solidFill>
                  <a:schemeClr val="bg1">
                    <a:lumMod val="65000"/>
                  </a:schemeClr>
                </a:solidFill>
                <a:latin typeface="Calibri"/>
                <a:ea typeface="Calibri"/>
                <a:cs typeface="Calibri"/>
                <a:sym typeface="Calibri"/>
              </a:rPr>
              <a:t>of damaged pictures</a:t>
            </a:r>
          </a:p>
        </p:txBody>
      </p:sp>
      <p:sp>
        <p:nvSpPr>
          <p:cNvPr id="122" name="Shape 122"/>
          <p:cNvSpPr txBox="1">
            <a:spLocks noGrp="1"/>
          </p:cNvSpPr>
          <p:nvPr>
            <p:ph idx="1"/>
          </p:nvPr>
        </p:nvSpPr>
        <p:spPr>
          <a:prstGeom prst="rect">
            <a:avLst/>
          </a:prstGeom>
        </p:spPr>
        <p:txBody>
          <a:bodyPr lIns="91425" tIns="91425" rIns="91425" bIns="91425" anchor="t" anchorCtr="0">
            <a:noAutofit/>
          </a:bodyPr>
          <a:lstStyle/>
          <a:p>
            <a:pPr marL="342900" indent="-342900">
              <a:lnSpc>
                <a:spcPct val="100000"/>
              </a:lnSpc>
              <a:spcBef>
                <a:spcPts val="0"/>
              </a:spcBef>
              <a:buFont typeface="Arial" panose="020B0604020202020204" pitchFamily="34" charset="0"/>
              <a:buChar char="•"/>
            </a:pPr>
            <a:r>
              <a:rPr lang="en" dirty="0">
                <a:ea typeface="Calibri"/>
                <a:cs typeface="Calibri"/>
                <a:sym typeface="Calibri"/>
              </a:rPr>
              <a:t>Imputing Missing Values before applying PCA</a:t>
            </a:r>
          </a:p>
          <a:p>
            <a:pPr marL="1371600" lvl="1" indent="-355600">
              <a:lnSpc>
                <a:spcPct val="100000"/>
              </a:lnSpc>
              <a:spcBef>
                <a:spcPts val="0"/>
              </a:spcBef>
              <a:buSzPct val="100000"/>
              <a:buFont typeface="Arial" panose="020B0604020202020204" pitchFamily="34" charset="0"/>
              <a:buChar char="•"/>
            </a:pPr>
            <a:r>
              <a:rPr lang="hu-HU" sz="2000" dirty="0" smtClean="0">
                <a:latin typeface="Calibri"/>
                <a:ea typeface="Calibri"/>
                <a:cs typeface="Calibri"/>
                <a:sym typeface="Calibri"/>
              </a:rPr>
              <a:t>D</a:t>
            </a:r>
            <a:r>
              <a:rPr lang="en" sz="2000" dirty="0" smtClean="0">
                <a:latin typeface="Calibri"/>
                <a:ea typeface="Calibri"/>
                <a:cs typeface="Calibri"/>
                <a:sym typeface="Calibri"/>
              </a:rPr>
              <a:t>amaged</a:t>
            </a:r>
            <a:r>
              <a:rPr lang="hu-HU" sz="2000" dirty="0" smtClean="0">
                <a:latin typeface="Calibri"/>
                <a:ea typeface="Calibri"/>
                <a:cs typeface="Calibri"/>
                <a:sym typeface="Calibri"/>
              </a:rPr>
              <a:t> </a:t>
            </a:r>
            <a:r>
              <a:rPr lang="hu-HU" sz="2000" dirty="0" err="1" smtClean="0">
                <a:latin typeface="Calibri"/>
                <a:ea typeface="Calibri"/>
                <a:cs typeface="Calibri"/>
                <a:sym typeface="Calibri"/>
              </a:rPr>
              <a:t>vs</a:t>
            </a:r>
            <a:r>
              <a:rPr lang="hu-HU" sz="2000" dirty="0" smtClean="0">
                <a:latin typeface="Calibri"/>
                <a:ea typeface="Calibri"/>
                <a:cs typeface="Calibri"/>
                <a:sym typeface="Calibri"/>
              </a:rPr>
              <a:t> </a:t>
            </a:r>
            <a:r>
              <a:rPr lang="en" sz="2000" dirty="0" smtClean="0">
                <a:latin typeface="Calibri"/>
                <a:ea typeface="Calibri"/>
                <a:cs typeface="Calibri"/>
                <a:sym typeface="Calibri"/>
              </a:rPr>
              <a:t>treated</a:t>
            </a:r>
            <a:endParaRPr lang="en" sz="2000" dirty="0">
              <a:latin typeface="Calibri"/>
              <a:ea typeface="Calibri"/>
              <a:cs typeface="Calibri"/>
              <a:sym typeface="Calibri"/>
            </a:endParaRPr>
          </a:p>
          <a:p>
            <a:pPr>
              <a:lnSpc>
                <a:spcPct val="150000"/>
              </a:lnSpc>
              <a:spcBef>
                <a:spcPts val="0"/>
              </a:spcBef>
              <a:spcAft>
                <a:spcPts val="1600"/>
              </a:spcAft>
              <a:buFont typeface="Arial" panose="020B0604020202020204" pitchFamily="34" charset="0"/>
              <a:buChar char="•"/>
            </a:pPr>
            <a:endParaRPr dirty="0">
              <a:latin typeface="Calibri"/>
              <a:ea typeface="Calibri"/>
              <a:cs typeface="Calibri"/>
              <a:sym typeface="Calibri"/>
            </a:endParaRPr>
          </a:p>
          <a:p>
            <a:pPr>
              <a:lnSpc>
                <a:spcPct val="150000"/>
              </a:lnSpc>
              <a:spcBef>
                <a:spcPts val="0"/>
              </a:spcBef>
              <a:buFont typeface="Arial" panose="020B0604020202020204" pitchFamily="34" charset="0"/>
              <a:buChar char="•"/>
            </a:pPr>
            <a:endParaRPr dirty="0">
              <a:latin typeface="Calibri"/>
              <a:ea typeface="Calibri"/>
              <a:cs typeface="Calibri"/>
              <a:sym typeface="Calibri"/>
            </a:endParaRPr>
          </a:p>
          <a:p>
            <a:pPr>
              <a:lnSpc>
                <a:spcPct val="150000"/>
              </a:lnSpc>
              <a:spcBef>
                <a:spcPts val="0"/>
              </a:spcBef>
              <a:buFont typeface="Arial" panose="020B0604020202020204" pitchFamily="34" charset="0"/>
              <a:buChar char="•"/>
            </a:pPr>
            <a:endParaRPr sz="2000" dirty="0">
              <a:solidFill>
                <a:srgbClr val="FFFFFF"/>
              </a:solidFill>
              <a:latin typeface="Calibri"/>
              <a:ea typeface="Calibri"/>
              <a:cs typeface="Calibri"/>
              <a:sym typeface="Calibri"/>
            </a:endParaRPr>
          </a:p>
          <a:p>
            <a:pPr marL="800100" indent="-342900">
              <a:spcBef>
                <a:spcPts val="0"/>
              </a:spcBef>
              <a:buFont typeface="Arial" panose="020B0604020202020204" pitchFamily="34" charset="0"/>
              <a:buChar char="•"/>
            </a:pPr>
            <a:endParaRPr sz="2000" dirty="0">
              <a:latin typeface="Calibri"/>
              <a:ea typeface="Calibri"/>
              <a:cs typeface="Calibri"/>
              <a:sym typeface="Calibri"/>
            </a:endParaRPr>
          </a:p>
          <a:p>
            <a:pPr marL="800100" indent="-342900">
              <a:spcBef>
                <a:spcPts val="0"/>
              </a:spcBef>
              <a:buFont typeface="Arial" panose="020B0604020202020204" pitchFamily="34" charset="0"/>
              <a:buChar char="•"/>
            </a:pPr>
            <a:endParaRPr dirty="0"/>
          </a:p>
        </p:txBody>
      </p:sp>
      <p:pic>
        <p:nvPicPr>
          <p:cNvPr id="123" name="Shape 123"/>
          <p:cNvPicPr preferRelativeResize="0"/>
          <p:nvPr/>
        </p:nvPicPr>
        <p:blipFill>
          <a:blip r:embed="rId3">
            <a:alphaModFix/>
          </a:blip>
          <a:stretch>
            <a:fillRect/>
          </a:stretch>
        </p:blipFill>
        <p:spPr>
          <a:xfrm>
            <a:off x="1358537" y="2623097"/>
            <a:ext cx="2772837" cy="3268327"/>
          </a:xfrm>
          <a:prstGeom prst="rect">
            <a:avLst/>
          </a:prstGeom>
          <a:noFill/>
          <a:ln>
            <a:noFill/>
          </a:ln>
        </p:spPr>
      </p:pic>
      <p:pic>
        <p:nvPicPr>
          <p:cNvPr id="124" name="Shape 124"/>
          <p:cNvPicPr preferRelativeResize="0"/>
          <p:nvPr/>
        </p:nvPicPr>
        <p:blipFill>
          <a:blip r:embed="rId4">
            <a:alphaModFix/>
          </a:blip>
          <a:stretch>
            <a:fillRect/>
          </a:stretch>
        </p:blipFill>
        <p:spPr>
          <a:xfrm>
            <a:off x="5111372" y="2623097"/>
            <a:ext cx="2823427" cy="3268327"/>
          </a:xfrm>
          <a:prstGeom prst="rect">
            <a:avLst/>
          </a:prstGeom>
          <a:noFill/>
          <a:ln>
            <a:noFill/>
          </a:ln>
        </p:spPr>
      </p:pic>
      <p:sp>
        <p:nvSpPr>
          <p:cNvPr id="125" name="Shape 125"/>
          <p:cNvSpPr txBox="1"/>
          <p:nvPr/>
        </p:nvSpPr>
        <p:spPr>
          <a:xfrm>
            <a:off x="1285005" y="5863571"/>
            <a:ext cx="2919899" cy="527699"/>
          </a:xfrm>
          <a:prstGeom prst="rect">
            <a:avLst/>
          </a:prstGeom>
          <a:noFill/>
          <a:ln>
            <a:noFill/>
          </a:ln>
        </p:spPr>
        <p:txBody>
          <a:bodyPr lIns="91425" tIns="91425" rIns="91425" bIns="91425" anchor="t" anchorCtr="0">
            <a:noAutofit/>
          </a:bodyPr>
          <a:lstStyle/>
          <a:p>
            <a:pPr lvl="0" algn="ctr" rtl="0">
              <a:spcBef>
                <a:spcPts val="0"/>
              </a:spcBef>
              <a:buNone/>
            </a:pPr>
            <a:r>
              <a:rPr lang="en" sz="2000" kern="1200" dirty="0">
                <a:solidFill>
                  <a:schemeClr val="tx1">
                    <a:lumMod val="75000"/>
                    <a:lumOff val="25000"/>
                  </a:schemeClr>
                </a:solidFill>
                <a:latin typeface="Calibri"/>
                <a:ea typeface="Calibri"/>
                <a:cs typeface="Calibri"/>
                <a:sym typeface="Calibri"/>
              </a:rPr>
              <a:t>Damaged Picture</a:t>
            </a:r>
          </a:p>
        </p:txBody>
      </p:sp>
      <p:sp>
        <p:nvSpPr>
          <p:cNvPr id="126" name="Shape 126"/>
          <p:cNvSpPr txBox="1"/>
          <p:nvPr/>
        </p:nvSpPr>
        <p:spPr>
          <a:xfrm>
            <a:off x="5063135" y="5890180"/>
            <a:ext cx="2919899" cy="527699"/>
          </a:xfrm>
          <a:prstGeom prst="rect">
            <a:avLst/>
          </a:prstGeom>
          <a:noFill/>
          <a:ln>
            <a:noFill/>
          </a:ln>
        </p:spPr>
        <p:txBody>
          <a:bodyPr lIns="91425" tIns="91425" rIns="91425" bIns="91425" anchor="t" anchorCtr="0">
            <a:noAutofit/>
          </a:bodyPr>
          <a:lstStyle/>
          <a:p>
            <a:pPr algn="ctr"/>
            <a:r>
              <a:rPr lang="en" sz="2000" kern="1200" dirty="0">
                <a:solidFill>
                  <a:schemeClr val="tx1">
                    <a:lumMod val="75000"/>
                    <a:lumOff val="25000"/>
                  </a:schemeClr>
                </a:solidFill>
                <a:latin typeface="Calibri"/>
                <a:ea typeface="Calibri"/>
                <a:cs typeface="Calibri"/>
                <a:sym typeface="Calibri"/>
              </a:rPr>
              <a:t>Treated Picture</a:t>
            </a:r>
          </a:p>
        </p:txBody>
      </p:sp>
      <p:sp>
        <p:nvSpPr>
          <p:cNvPr id="9" name="Dia számának helye 5"/>
          <p:cNvSpPr>
            <a:spLocks noGrp="1"/>
          </p:cNvSpPr>
          <p:nvPr>
            <p:ph type="sldNum" sz="quarter" idx="12"/>
          </p:nvPr>
        </p:nvSpPr>
        <p:spPr>
          <a:xfrm>
            <a:off x="7425344" y="6459786"/>
            <a:ext cx="984019" cy="365125"/>
          </a:xfrm>
        </p:spPr>
        <p:txBody>
          <a:bodyPr/>
          <a:lstStyle/>
          <a:p>
            <a:pPr lvl="0" algn="r" rtl="0">
              <a:spcBef>
                <a:spcPts val="0"/>
              </a:spcBef>
              <a:buNone/>
            </a:pPr>
            <a:r>
              <a:rPr lang="hu-HU" sz="1000" dirty="0" smtClean="0">
                <a:solidFill>
                  <a:schemeClr val="lt2"/>
                </a:solidFill>
              </a:rPr>
              <a:t>10 | 17</a:t>
            </a:r>
            <a:endParaRPr lang="en" sz="1000" dirty="0">
              <a:solidFill>
                <a:schemeClr val="lt2"/>
              </a:solidFill>
            </a:endParaRPr>
          </a:p>
        </p:txBody>
      </p:sp>
    </p:spTree>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title"/>
          </p:nvPr>
        </p:nvSpPr>
        <p:spPr>
          <a:prstGeom prst="rect">
            <a:avLst/>
          </a:prstGeom>
        </p:spPr>
        <p:txBody>
          <a:bodyPr lIns="91425" tIns="91425" rIns="91425" bIns="91425" anchor="b" anchorCtr="0">
            <a:noAutofit/>
          </a:bodyPr>
          <a:lstStyle/>
          <a:p>
            <a:pPr lvl="0" rtl="0">
              <a:spcBef>
                <a:spcPts val="0"/>
              </a:spcBef>
              <a:buNone/>
            </a:pPr>
            <a:r>
              <a:rPr lang="en" sz="3600" b="1" cap="small" dirty="0" smtClean="0">
                <a:solidFill>
                  <a:schemeClr val="bg1">
                    <a:lumMod val="65000"/>
                  </a:schemeClr>
                </a:solidFill>
                <a:latin typeface="Calibri"/>
                <a:ea typeface="Calibri"/>
                <a:cs typeface="Calibri"/>
                <a:sym typeface="Calibri"/>
              </a:rPr>
              <a:t>reconstruction </a:t>
            </a:r>
            <a:r>
              <a:rPr lang="en" sz="3600" b="1" cap="small" dirty="0">
                <a:solidFill>
                  <a:schemeClr val="bg1">
                    <a:lumMod val="65000"/>
                  </a:schemeClr>
                </a:solidFill>
                <a:latin typeface="Calibri"/>
                <a:ea typeface="Calibri"/>
                <a:cs typeface="Calibri"/>
                <a:sym typeface="Calibri"/>
              </a:rPr>
              <a:t>of damaged pictures</a:t>
            </a:r>
          </a:p>
        </p:txBody>
      </p:sp>
      <p:sp>
        <p:nvSpPr>
          <p:cNvPr id="132" name="Shape 132"/>
          <p:cNvSpPr txBox="1">
            <a:spLocks noGrp="1"/>
          </p:cNvSpPr>
          <p:nvPr>
            <p:ph idx="1"/>
          </p:nvPr>
        </p:nvSpPr>
        <p:spPr>
          <a:prstGeom prst="rect">
            <a:avLst/>
          </a:prstGeom>
        </p:spPr>
        <p:txBody>
          <a:bodyPr lIns="91425" tIns="91425" rIns="91425" bIns="91425" anchor="t" anchorCtr="0">
            <a:noAutofit/>
          </a:bodyPr>
          <a:lstStyle/>
          <a:p>
            <a:pPr marL="342900" indent="-342900">
              <a:lnSpc>
                <a:spcPct val="100000"/>
              </a:lnSpc>
              <a:spcBef>
                <a:spcPts val="0"/>
              </a:spcBef>
              <a:buFont typeface="Arial" panose="020B0604020202020204" pitchFamily="34" charset="0"/>
              <a:buChar char="•"/>
            </a:pPr>
            <a:r>
              <a:rPr lang="en" dirty="0">
                <a:ea typeface="Calibri"/>
                <a:cs typeface="Calibri"/>
                <a:sym typeface="Calibri"/>
              </a:rPr>
              <a:t>Imputing Missing Values before applying PCA</a:t>
            </a:r>
          </a:p>
          <a:p>
            <a:pPr marL="1371600" lvl="1" indent="-355600">
              <a:lnSpc>
                <a:spcPct val="100000"/>
              </a:lnSpc>
              <a:spcBef>
                <a:spcPts val="0"/>
              </a:spcBef>
              <a:buSzPct val="100000"/>
              <a:buFont typeface="Arial" panose="020B0604020202020204" pitchFamily="34" charset="0"/>
              <a:buChar char="•"/>
            </a:pPr>
            <a:r>
              <a:rPr lang="en" sz="2000" dirty="0" smtClean="0">
                <a:latin typeface="Calibri"/>
                <a:ea typeface="Calibri"/>
                <a:cs typeface="Calibri"/>
                <a:sym typeface="Calibri"/>
              </a:rPr>
              <a:t>damaged </a:t>
            </a:r>
            <a:r>
              <a:rPr lang="en" sz="2000" dirty="0">
                <a:latin typeface="Calibri"/>
                <a:ea typeface="Calibri"/>
                <a:cs typeface="Calibri"/>
                <a:sym typeface="Calibri"/>
              </a:rPr>
              <a:t>vs. treated 10 PCs</a:t>
            </a:r>
          </a:p>
          <a:p>
            <a:pPr marR="0" lvl="0">
              <a:lnSpc>
                <a:spcPct val="150000"/>
              </a:lnSpc>
              <a:spcBef>
                <a:spcPts val="0"/>
              </a:spcBef>
              <a:spcAft>
                <a:spcPts val="1600"/>
              </a:spcAft>
              <a:buFont typeface="Arial" panose="020B0604020202020204" pitchFamily="34" charset="0"/>
              <a:buChar char="•"/>
            </a:pPr>
            <a:endParaRPr dirty="0">
              <a:latin typeface="Calibri"/>
              <a:ea typeface="Calibri"/>
              <a:cs typeface="Calibri"/>
              <a:sym typeface="Calibri"/>
            </a:endParaRPr>
          </a:p>
          <a:p>
            <a:pPr lvl="0">
              <a:lnSpc>
                <a:spcPct val="150000"/>
              </a:lnSpc>
              <a:spcBef>
                <a:spcPts val="0"/>
              </a:spcBef>
              <a:buFont typeface="Arial" panose="020B0604020202020204" pitchFamily="34" charset="0"/>
              <a:buChar char="•"/>
            </a:pPr>
            <a:endParaRPr dirty="0">
              <a:latin typeface="Calibri"/>
              <a:ea typeface="Calibri"/>
              <a:cs typeface="Calibri"/>
              <a:sym typeface="Calibri"/>
            </a:endParaRPr>
          </a:p>
          <a:p>
            <a:pPr lvl="0" rtl="0">
              <a:lnSpc>
                <a:spcPct val="150000"/>
              </a:lnSpc>
              <a:spcBef>
                <a:spcPts val="0"/>
              </a:spcBef>
              <a:buNone/>
            </a:pPr>
            <a:endParaRPr sz="2000" dirty="0">
              <a:solidFill>
                <a:srgbClr val="FFFFFF"/>
              </a:solidFill>
              <a:latin typeface="Calibri"/>
              <a:ea typeface="Calibri"/>
              <a:cs typeface="Calibri"/>
              <a:sym typeface="Calibri"/>
            </a:endParaRPr>
          </a:p>
          <a:p>
            <a:pPr marL="457200" lvl="0" indent="0" rtl="0">
              <a:spcBef>
                <a:spcPts val="0"/>
              </a:spcBef>
              <a:buNone/>
            </a:pPr>
            <a:endParaRPr sz="2000" dirty="0">
              <a:latin typeface="Calibri"/>
              <a:ea typeface="Calibri"/>
              <a:cs typeface="Calibri"/>
              <a:sym typeface="Calibri"/>
            </a:endParaRPr>
          </a:p>
          <a:p>
            <a:pPr marL="457200" lvl="0" indent="0" rtl="0">
              <a:spcBef>
                <a:spcPts val="0"/>
              </a:spcBef>
              <a:buNone/>
            </a:pPr>
            <a:endParaRPr dirty="0"/>
          </a:p>
        </p:txBody>
      </p:sp>
      <p:pic>
        <p:nvPicPr>
          <p:cNvPr id="133" name="Shape 133"/>
          <p:cNvPicPr preferRelativeResize="0"/>
          <p:nvPr/>
        </p:nvPicPr>
        <p:blipFill>
          <a:blip r:embed="rId3">
            <a:alphaModFix/>
          </a:blip>
          <a:stretch>
            <a:fillRect/>
          </a:stretch>
        </p:blipFill>
        <p:spPr>
          <a:xfrm>
            <a:off x="1375954" y="2643625"/>
            <a:ext cx="2755421" cy="3247799"/>
          </a:xfrm>
          <a:prstGeom prst="rect">
            <a:avLst/>
          </a:prstGeom>
          <a:noFill/>
          <a:ln>
            <a:noFill/>
          </a:ln>
        </p:spPr>
      </p:pic>
      <p:pic>
        <p:nvPicPr>
          <p:cNvPr id="134" name="Shape 134"/>
          <p:cNvPicPr preferRelativeResize="0"/>
          <p:nvPr/>
        </p:nvPicPr>
        <p:blipFill>
          <a:blip r:embed="rId4">
            <a:alphaModFix/>
          </a:blip>
          <a:stretch>
            <a:fillRect/>
          </a:stretch>
        </p:blipFill>
        <p:spPr>
          <a:xfrm>
            <a:off x="5139930" y="2643624"/>
            <a:ext cx="2805694" cy="3247800"/>
          </a:xfrm>
          <a:prstGeom prst="rect">
            <a:avLst/>
          </a:prstGeom>
          <a:noFill/>
          <a:ln>
            <a:noFill/>
          </a:ln>
        </p:spPr>
      </p:pic>
      <p:sp>
        <p:nvSpPr>
          <p:cNvPr id="135" name="Shape 135"/>
          <p:cNvSpPr txBox="1"/>
          <p:nvPr/>
        </p:nvSpPr>
        <p:spPr>
          <a:xfrm>
            <a:off x="1211450" y="5859625"/>
            <a:ext cx="2919899" cy="527699"/>
          </a:xfrm>
          <a:prstGeom prst="rect">
            <a:avLst/>
          </a:prstGeom>
          <a:noFill/>
          <a:ln>
            <a:noFill/>
          </a:ln>
        </p:spPr>
        <p:txBody>
          <a:bodyPr lIns="91425" tIns="91425" rIns="91425" bIns="91425" anchor="t" anchorCtr="0">
            <a:noAutofit/>
          </a:bodyPr>
          <a:lstStyle/>
          <a:p>
            <a:pPr lvl="0" algn="ctr" rtl="0">
              <a:spcBef>
                <a:spcPts val="0"/>
              </a:spcBef>
              <a:buNone/>
            </a:pPr>
            <a:r>
              <a:rPr lang="en" sz="2000" kern="1200" dirty="0">
                <a:solidFill>
                  <a:schemeClr val="tx1">
                    <a:lumMod val="75000"/>
                    <a:lumOff val="25000"/>
                  </a:schemeClr>
                </a:solidFill>
                <a:latin typeface="Calibri"/>
                <a:ea typeface="Calibri"/>
                <a:cs typeface="Calibri"/>
                <a:sym typeface="Calibri"/>
              </a:rPr>
              <a:t>Damaged Picture</a:t>
            </a:r>
          </a:p>
        </p:txBody>
      </p:sp>
      <p:sp>
        <p:nvSpPr>
          <p:cNvPr id="136" name="Shape 136"/>
          <p:cNvSpPr txBox="1"/>
          <p:nvPr/>
        </p:nvSpPr>
        <p:spPr>
          <a:xfrm>
            <a:off x="4998950" y="5882325"/>
            <a:ext cx="2919899" cy="527699"/>
          </a:xfrm>
          <a:prstGeom prst="rect">
            <a:avLst/>
          </a:prstGeom>
          <a:noFill/>
          <a:ln>
            <a:noFill/>
          </a:ln>
        </p:spPr>
        <p:txBody>
          <a:bodyPr lIns="91425" tIns="91425" rIns="91425" bIns="91425" anchor="t" anchorCtr="0">
            <a:noAutofit/>
          </a:bodyPr>
          <a:lstStyle/>
          <a:p>
            <a:pPr algn="ctr"/>
            <a:r>
              <a:rPr lang="en" sz="1800" kern="1200" dirty="0">
                <a:solidFill>
                  <a:schemeClr val="tx1">
                    <a:lumMod val="75000"/>
                    <a:lumOff val="25000"/>
                  </a:schemeClr>
                </a:solidFill>
                <a:latin typeface="Calibri"/>
                <a:ea typeface="Calibri"/>
                <a:cs typeface="Calibri"/>
                <a:sym typeface="Calibri"/>
              </a:rPr>
              <a:t>Treated</a:t>
            </a:r>
            <a:r>
              <a:rPr lang="en" dirty="0" smtClean="0">
                <a:solidFill>
                  <a:schemeClr val="dk1"/>
                </a:solidFill>
                <a:latin typeface="Calibri"/>
                <a:ea typeface="Calibri"/>
                <a:cs typeface="Calibri"/>
                <a:sym typeface="Calibri"/>
              </a:rPr>
              <a:t> </a:t>
            </a:r>
            <a:r>
              <a:rPr lang="en" sz="1800" kern="1200" dirty="0" smtClean="0">
                <a:solidFill>
                  <a:schemeClr val="tx1">
                    <a:lumMod val="75000"/>
                    <a:lumOff val="25000"/>
                  </a:schemeClr>
                </a:solidFill>
                <a:latin typeface="Calibri"/>
                <a:ea typeface="Calibri"/>
                <a:cs typeface="Calibri"/>
                <a:sym typeface="Calibri"/>
              </a:rPr>
              <a:t>Picture using 10 PCs</a:t>
            </a:r>
            <a:endParaRPr lang="en" sz="1800" kern="1200" dirty="0">
              <a:solidFill>
                <a:schemeClr val="tx1">
                  <a:lumMod val="75000"/>
                  <a:lumOff val="25000"/>
                </a:schemeClr>
              </a:solidFill>
              <a:latin typeface="Calibri"/>
              <a:ea typeface="Calibri"/>
              <a:cs typeface="Calibri"/>
              <a:sym typeface="Calibri"/>
            </a:endParaRPr>
          </a:p>
        </p:txBody>
      </p:sp>
      <p:sp>
        <p:nvSpPr>
          <p:cNvPr id="11" name="Dia számának helye 5"/>
          <p:cNvSpPr>
            <a:spLocks noGrp="1"/>
          </p:cNvSpPr>
          <p:nvPr>
            <p:ph type="sldNum" sz="quarter" idx="12"/>
          </p:nvPr>
        </p:nvSpPr>
        <p:spPr>
          <a:xfrm>
            <a:off x="7425344" y="6459786"/>
            <a:ext cx="984019" cy="365125"/>
          </a:xfrm>
        </p:spPr>
        <p:txBody>
          <a:bodyPr/>
          <a:lstStyle/>
          <a:p>
            <a:pPr lvl="0" algn="r" rtl="0">
              <a:spcBef>
                <a:spcPts val="0"/>
              </a:spcBef>
              <a:buNone/>
            </a:pPr>
            <a:r>
              <a:rPr lang="hu-HU" sz="1000" dirty="0" smtClean="0">
                <a:solidFill>
                  <a:schemeClr val="lt2"/>
                </a:solidFill>
              </a:rPr>
              <a:t>11 | 17</a:t>
            </a:r>
            <a:endParaRPr lang="en" sz="1000" dirty="0">
              <a:solidFill>
                <a:schemeClr val="lt2"/>
              </a:solidFill>
            </a:endParaRPr>
          </a:p>
        </p:txBody>
      </p:sp>
    </p:spTree>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txBox="1">
            <a:spLocks noGrp="1"/>
          </p:cNvSpPr>
          <p:nvPr>
            <p:ph type="title"/>
          </p:nvPr>
        </p:nvSpPr>
        <p:spPr>
          <a:prstGeom prst="rect">
            <a:avLst/>
          </a:prstGeom>
        </p:spPr>
        <p:txBody>
          <a:bodyPr lIns="91425" tIns="91425" rIns="91425" bIns="91425" anchor="b" anchorCtr="0">
            <a:noAutofit/>
          </a:bodyPr>
          <a:lstStyle/>
          <a:p>
            <a:pPr lvl="0" rtl="0">
              <a:spcBef>
                <a:spcPts val="0"/>
              </a:spcBef>
              <a:buNone/>
            </a:pPr>
            <a:r>
              <a:rPr lang="en" sz="3600" b="1" cap="small" dirty="0" smtClean="0">
                <a:solidFill>
                  <a:schemeClr val="bg1">
                    <a:lumMod val="65000"/>
                  </a:schemeClr>
                </a:solidFill>
                <a:latin typeface="Calibri"/>
                <a:ea typeface="Calibri"/>
                <a:cs typeface="Calibri"/>
                <a:sym typeface="Calibri"/>
              </a:rPr>
              <a:t>reconstruction </a:t>
            </a:r>
            <a:r>
              <a:rPr lang="en" sz="3600" b="1" cap="small" dirty="0">
                <a:solidFill>
                  <a:schemeClr val="bg1">
                    <a:lumMod val="65000"/>
                  </a:schemeClr>
                </a:solidFill>
                <a:latin typeface="Calibri"/>
                <a:ea typeface="Calibri"/>
                <a:cs typeface="Calibri"/>
                <a:sym typeface="Calibri"/>
              </a:rPr>
              <a:t>of damaged pictures</a:t>
            </a:r>
          </a:p>
        </p:txBody>
      </p:sp>
      <p:sp>
        <p:nvSpPr>
          <p:cNvPr id="142" name="Shape 142"/>
          <p:cNvSpPr txBox="1">
            <a:spLocks noGrp="1"/>
          </p:cNvSpPr>
          <p:nvPr>
            <p:ph idx="1"/>
          </p:nvPr>
        </p:nvSpPr>
        <p:spPr>
          <a:prstGeom prst="rect">
            <a:avLst/>
          </a:prstGeom>
        </p:spPr>
        <p:txBody>
          <a:bodyPr lIns="91425" tIns="91425" rIns="91425" bIns="91425" anchor="t" anchorCtr="0">
            <a:noAutofit/>
          </a:bodyPr>
          <a:lstStyle/>
          <a:p>
            <a:pPr marL="457200" indent="-355600">
              <a:lnSpc>
                <a:spcPct val="100000"/>
              </a:lnSpc>
              <a:spcBef>
                <a:spcPts val="0"/>
              </a:spcBef>
              <a:buFont typeface="Arial" panose="020B0604020202020204" pitchFamily="34" charset="0"/>
              <a:buChar char="•"/>
            </a:pPr>
            <a:r>
              <a:rPr lang="en" dirty="0">
                <a:latin typeface="Calibri"/>
                <a:ea typeface="Calibri"/>
                <a:cs typeface="Calibri"/>
                <a:sym typeface="Calibri"/>
              </a:rPr>
              <a:t>Using PCA to impute Missing Values</a:t>
            </a:r>
          </a:p>
          <a:p>
            <a:pPr marL="749808" lvl="1" indent="-355600">
              <a:lnSpc>
                <a:spcPct val="100000"/>
              </a:lnSpc>
              <a:spcBef>
                <a:spcPts val="0"/>
              </a:spcBef>
              <a:buFont typeface="Arial" panose="020B0604020202020204" pitchFamily="34" charset="0"/>
              <a:buChar char="•"/>
            </a:pPr>
            <a:r>
              <a:rPr lang="en" dirty="0">
                <a:latin typeface="Calibri"/>
                <a:ea typeface="Calibri"/>
                <a:cs typeface="Calibri"/>
                <a:sym typeface="Calibri"/>
              </a:rPr>
              <a:t>Remove the rows with missing values;</a:t>
            </a:r>
          </a:p>
          <a:p>
            <a:pPr marL="749808" lvl="1" indent="-355600">
              <a:lnSpc>
                <a:spcPct val="100000"/>
              </a:lnSpc>
              <a:spcBef>
                <a:spcPts val="0"/>
              </a:spcBef>
              <a:buFont typeface="Arial" panose="020B0604020202020204" pitchFamily="34" charset="0"/>
              <a:buChar char="•"/>
            </a:pPr>
            <a:r>
              <a:rPr lang="en" dirty="0">
                <a:latin typeface="Calibri"/>
                <a:ea typeface="Calibri"/>
                <a:cs typeface="Calibri"/>
                <a:sym typeface="Calibri"/>
              </a:rPr>
              <a:t>Perform PCA on the new, smaller dataset;</a:t>
            </a:r>
          </a:p>
          <a:p>
            <a:pPr marL="749808" lvl="1" indent="-355600">
              <a:lnSpc>
                <a:spcPct val="100000"/>
              </a:lnSpc>
              <a:spcBef>
                <a:spcPts val="0"/>
              </a:spcBef>
              <a:buFont typeface="Arial" panose="020B0604020202020204" pitchFamily="34" charset="0"/>
              <a:buChar char="•"/>
            </a:pPr>
            <a:r>
              <a:rPr lang="hu-HU" dirty="0">
                <a:latin typeface="Calibri"/>
                <a:ea typeface="Calibri"/>
                <a:cs typeface="Calibri"/>
                <a:sym typeface="Calibri"/>
              </a:rPr>
              <a:t>U</a:t>
            </a:r>
            <a:r>
              <a:rPr lang="en" dirty="0">
                <a:latin typeface="Calibri"/>
                <a:ea typeface="Calibri"/>
                <a:cs typeface="Calibri"/>
                <a:sym typeface="Calibri"/>
              </a:rPr>
              <a:t>se the principal components of this dataset to estimate the missing values</a:t>
            </a:r>
            <a:r>
              <a:rPr lang="en" dirty="0" smtClean="0">
                <a:latin typeface="Calibri"/>
                <a:ea typeface="Calibri"/>
                <a:cs typeface="Calibri"/>
                <a:sym typeface="Calibri"/>
              </a:rPr>
              <a:t>.</a:t>
            </a:r>
            <a:endParaRPr lang="en" dirty="0">
              <a:latin typeface="Calibri"/>
              <a:ea typeface="Calibri"/>
              <a:cs typeface="Calibri"/>
              <a:sym typeface="Calibri"/>
            </a:endParaRPr>
          </a:p>
        </p:txBody>
      </p:sp>
      <p:sp>
        <p:nvSpPr>
          <p:cNvPr id="5" name="Dia számának helye 5"/>
          <p:cNvSpPr>
            <a:spLocks noGrp="1"/>
          </p:cNvSpPr>
          <p:nvPr>
            <p:ph type="sldNum" sz="quarter" idx="12"/>
          </p:nvPr>
        </p:nvSpPr>
        <p:spPr>
          <a:xfrm>
            <a:off x="7425344" y="6459786"/>
            <a:ext cx="984019" cy="365125"/>
          </a:xfrm>
        </p:spPr>
        <p:txBody>
          <a:bodyPr/>
          <a:lstStyle/>
          <a:p>
            <a:pPr lvl="0" algn="r" rtl="0">
              <a:spcBef>
                <a:spcPts val="0"/>
              </a:spcBef>
              <a:buNone/>
            </a:pPr>
            <a:r>
              <a:rPr lang="hu-HU" sz="1000" dirty="0" smtClean="0">
                <a:solidFill>
                  <a:schemeClr val="lt2"/>
                </a:solidFill>
              </a:rPr>
              <a:t>12 | 17</a:t>
            </a:r>
            <a:endParaRPr lang="en" sz="1000" dirty="0">
              <a:solidFill>
                <a:schemeClr val="lt2"/>
              </a:solidFill>
            </a:endParaRPr>
          </a:p>
        </p:txBody>
      </p:sp>
    </p:spTree>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title"/>
          </p:nvPr>
        </p:nvSpPr>
        <p:spPr>
          <a:prstGeom prst="rect">
            <a:avLst/>
          </a:prstGeom>
        </p:spPr>
        <p:txBody>
          <a:bodyPr lIns="91425" tIns="91425" rIns="91425" bIns="91425" anchor="b" anchorCtr="0">
            <a:noAutofit/>
          </a:bodyPr>
          <a:lstStyle/>
          <a:p>
            <a:pPr lvl="0" rtl="0">
              <a:spcBef>
                <a:spcPts val="0"/>
              </a:spcBef>
              <a:buNone/>
            </a:pPr>
            <a:r>
              <a:rPr lang="en" sz="3600" b="1" cap="small" dirty="0" smtClean="0">
                <a:solidFill>
                  <a:schemeClr val="bg1">
                    <a:lumMod val="65000"/>
                  </a:schemeClr>
                </a:solidFill>
                <a:latin typeface="Calibri"/>
                <a:ea typeface="Calibri"/>
                <a:cs typeface="Calibri"/>
                <a:sym typeface="Calibri"/>
              </a:rPr>
              <a:t>reconstruction </a:t>
            </a:r>
            <a:r>
              <a:rPr lang="en" sz="3600" b="1" cap="small" dirty="0">
                <a:solidFill>
                  <a:schemeClr val="bg1">
                    <a:lumMod val="65000"/>
                  </a:schemeClr>
                </a:solidFill>
                <a:latin typeface="Calibri"/>
                <a:ea typeface="Calibri"/>
                <a:cs typeface="Calibri"/>
                <a:sym typeface="Calibri"/>
              </a:rPr>
              <a:t>of damaged pictures</a:t>
            </a:r>
          </a:p>
        </p:txBody>
      </p:sp>
      <p:sp>
        <p:nvSpPr>
          <p:cNvPr id="148" name="Shape 148"/>
          <p:cNvSpPr txBox="1">
            <a:spLocks noGrp="1"/>
          </p:cNvSpPr>
          <p:nvPr>
            <p:ph idx="1"/>
          </p:nvPr>
        </p:nvSpPr>
        <p:spPr>
          <a:prstGeom prst="rect">
            <a:avLst/>
          </a:prstGeom>
        </p:spPr>
        <p:txBody>
          <a:bodyPr lIns="91425" tIns="91425" rIns="91425" bIns="91425" anchor="t" anchorCtr="0">
            <a:noAutofit/>
          </a:bodyPr>
          <a:lstStyle/>
          <a:p>
            <a:pPr marL="387350" indent="-285750">
              <a:lnSpc>
                <a:spcPct val="100000"/>
              </a:lnSpc>
              <a:spcBef>
                <a:spcPts val="0"/>
              </a:spcBef>
              <a:buFont typeface="Arial" panose="020B0604020202020204" pitchFamily="34" charset="0"/>
              <a:buChar char="•"/>
            </a:pPr>
            <a:r>
              <a:rPr lang="en" sz="1800" dirty="0">
                <a:latin typeface="Calibri"/>
                <a:ea typeface="Calibri"/>
                <a:cs typeface="Calibri"/>
                <a:sym typeface="Calibri"/>
              </a:rPr>
              <a:t>Using PCA to impute Missing Values</a:t>
            </a:r>
          </a:p>
          <a:p>
            <a:pPr marL="0" marR="0" lvl="0" indent="457200" algn="l" rtl="0">
              <a:lnSpc>
                <a:spcPct val="150000"/>
              </a:lnSpc>
              <a:spcBef>
                <a:spcPts val="0"/>
              </a:spcBef>
              <a:spcAft>
                <a:spcPts val="1600"/>
              </a:spcAft>
              <a:buNone/>
            </a:pPr>
            <a:endParaRPr sz="1800" dirty="0">
              <a:latin typeface="Calibri"/>
              <a:ea typeface="Calibri"/>
              <a:cs typeface="Calibri"/>
              <a:sym typeface="Calibri"/>
            </a:endParaRPr>
          </a:p>
          <a:p>
            <a:pPr lvl="0" rtl="0">
              <a:lnSpc>
                <a:spcPct val="150000"/>
              </a:lnSpc>
              <a:spcBef>
                <a:spcPts val="0"/>
              </a:spcBef>
              <a:buNone/>
            </a:pPr>
            <a:endParaRPr sz="1800" dirty="0">
              <a:latin typeface="Calibri"/>
              <a:ea typeface="Calibri"/>
              <a:cs typeface="Calibri"/>
              <a:sym typeface="Calibri"/>
            </a:endParaRPr>
          </a:p>
          <a:p>
            <a:pPr lvl="0" rtl="0">
              <a:lnSpc>
                <a:spcPct val="150000"/>
              </a:lnSpc>
              <a:spcBef>
                <a:spcPts val="0"/>
              </a:spcBef>
              <a:buNone/>
            </a:pPr>
            <a:endParaRPr sz="1800" dirty="0">
              <a:latin typeface="Calibri"/>
              <a:ea typeface="Calibri"/>
              <a:cs typeface="Calibri"/>
              <a:sym typeface="Calibri"/>
            </a:endParaRPr>
          </a:p>
          <a:p>
            <a:pPr marL="457200" lvl="0" indent="0" rtl="0">
              <a:spcBef>
                <a:spcPts val="0"/>
              </a:spcBef>
              <a:buNone/>
            </a:pPr>
            <a:endParaRPr sz="1800" dirty="0">
              <a:latin typeface="Calibri"/>
              <a:ea typeface="Calibri"/>
              <a:cs typeface="Calibri"/>
              <a:sym typeface="Calibri"/>
            </a:endParaRPr>
          </a:p>
          <a:p>
            <a:pPr marL="457200" lvl="0" indent="0" rtl="0">
              <a:spcBef>
                <a:spcPts val="0"/>
              </a:spcBef>
              <a:buNone/>
            </a:pPr>
            <a:endParaRPr sz="1800" dirty="0">
              <a:latin typeface="Calibri"/>
              <a:ea typeface="Calibri"/>
              <a:cs typeface="Calibri"/>
            </a:endParaRPr>
          </a:p>
        </p:txBody>
      </p:sp>
      <p:pic>
        <p:nvPicPr>
          <p:cNvPr id="149" name="Shape 149"/>
          <p:cNvPicPr preferRelativeResize="0"/>
          <p:nvPr/>
        </p:nvPicPr>
        <p:blipFill>
          <a:blip r:embed="rId3">
            <a:alphaModFix/>
          </a:blip>
          <a:stretch>
            <a:fillRect/>
          </a:stretch>
        </p:blipFill>
        <p:spPr>
          <a:xfrm>
            <a:off x="1211450" y="2449725"/>
            <a:ext cx="2919925" cy="3441699"/>
          </a:xfrm>
          <a:prstGeom prst="rect">
            <a:avLst/>
          </a:prstGeom>
          <a:noFill/>
          <a:ln>
            <a:noFill/>
          </a:ln>
        </p:spPr>
      </p:pic>
      <p:pic>
        <p:nvPicPr>
          <p:cNvPr id="150" name="Shape 150"/>
          <p:cNvPicPr preferRelativeResize="0"/>
          <p:nvPr/>
        </p:nvPicPr>
        <p:blipFill>
          <a:blip r:embed="rId4">
            <a:alphaModFix/>
          </a:blip>
          <a:stretch>
            <a:fillRect/>
          </a:stretch>
        </p:blipFill>
        <p:spPr>
          <a:xfrm>
            <a:off x="4999062" y="2449725"/>
            <a:ext cx="2919925" cy="3441699"/>
          </a:xfrm>
          <a:prstGeom prst="rect">
            <a:avLst/>
          </a:prstGeom>
          <a:noFill/>
          <a:ln>
            <a:noFill/>
          </a:ln>
        </p:spPr>
      </p:pic>
      <p:sp>
        <p:nvSpPr>
          <p:cNvPr id="151" name="Shape 151"/>
          <p:cNvSpPr txBox="1"/>
          <p:nvPr/>
        </p:nvSpPr>
        <p:spPr>
          <a:xfrm>
            <a:off x="1211450" y="5859625"/>
            <a:ext cx="2919899" cy="527699"/>
          </a:xfrm>
          <a:prstGeom prst="rect">
            <a:avLst/>
          </a:prstGeom>
          <a:noFill/>
          <a:ln>
            <a:noFill/>
          </a:ln>
        </p:spPr>
        <p:txBody>
          <a:bodyPr lIns="91425" tIns="91425" rIns="91425" bIns="91425" anchor="t" anchorCtr="0">
            <a:noAutofit/>
          </a:bodyPr>
          <a:lstStyle/>
          <a:p>
            <a:pPr lvl="0" algn="ctr" rtl="0">
              <a:spcBef>
                <a:spcPts val="0"/>
              </a:spcBef>
              <a:buNone/>
            </a:pPr>
            <a:r>
              <a:rPr lang="en" sz="2000" kern="1200" dirty="0">
                <a:solidFill>
                  <a:schemeClr val="tx1">
                    <a:lumMod val="75000"/>
                    <a:lumOff val="25000"/>
                  </a:schemeClr>
                </a:solidFill>
                <a:latin typeface="Calibri"/>
                <a:ea typeface="Calibri"/>
                <a:cs typeface="Calibri"/>
                <a:sym typeface="Calibri"/>
              </a:rPr>
              <a:t>Damaged Picture</a:t>
            </a:r>
          </a:p>
        </p:txBody>
      </p:sp>
      <p:sp>
        <p:nvSpPr>
          <p:cNvPr id="152" name="Shape 152"/>
          <p:cNvSpPr txBox="1"/>
          <p:nvPr/>
        </p:nvSpPr>
        <p:spPr>
          <a:xfrm>
            <a:off x="4998950" y="5882325"/>
            <a:ext cx="2919899" cy="527699"/>
          </a:xfrm>
          <a:prstGeom prst="rect">
            <a:avLst/>
          </a:prstGeom>
          <a:noFill/>
          <a:ln>
            <a:noFill/>
          </a:ln>
        </p:spPr>
        <p:txBody>
          <a:bodyPr lIns="91425" tIns="91425" rIns="91425" bIns="91425" anchor="t" anchorCtr="0">
            <a:noAutofit/>
          </a:bodyPr>
          <a:lstStyle/>
          <a:p>
            <a:pPr lvl="0" algn="ctr" rtl="0">
              <a:spcBef>
                <a:spcPts val="0"/>
              </a:spcBef>
              <a:buNone/>
            </a:pPr>
            <a:r>
              <a:rPr lang="en" sz="1800" kern="1200" dirty="0">
                <a:solidFill>
                  <a:schemeClr val="tx1">
                    <a:lumMod val="75000"/>
                    <a:lumOff val="25000"/>
                  </a:schemeClr>
                </a:solidFill>
                <a:latin typeface="Calibri"/>
                <a:ea typeface="Calibri"/>
                <a:cs typeface="Calibri"/>
                <a:sym typeface="Calibri"/>
              </a:rPr>
              <a:t>Treated</a:t>
            </a:r>
            <a:r>
              <a:rPr lang="en" dirty="0">
                <a:solidFill>
                  <a:srgbClr val="FFFFFF"/>
                </a:solidFill>
                <a:latin typeface="Calibri"/>
                <a:ea typeface="Calibri"/>
                <a:cs typeface="Calibri"/>
                <a:sym typeface="Calibri"/>
              </a:rPr>
              <a:t> </a:t>
            </a:r>
            <a:r>
              <a:rPr lang="en" sz="1800" kern="1200" dirty="0">
                <a:solidFill>
                  <a:schemeClr val="tx1">
                    <a:lumMod val="75000"/>
                    <a:lumOff val="25000"/>
                  </a:schemeClr>
                </a:solidFill>
                <a:latin typeface="Calibri"/>
                <a:ea typeface="Calibri"/>
                <a:cs typeface="Calibri"/>
                <a:sym typeface="Calibri"/>
              </a:rPr>
              <a:t>Picture using 10 </a:t>
            </a:r>
            <a:r>
              <a:rPr lang="en" sz="1800" kern="1200" dirty="0" smtClean="0">
                <a:solidFill>
                  <a:schemeClr val="tx1">
                    <a:lumMod val="75000"/>
                    <a:lumOff val="25000"/>
                  </a:schemeClr>
                </a:solidFill>
                <a:latin typeface="Calibri"/>
                <a:ea typeface="Calibri"/>
                <a:cs typeface="Calibri"/>
                <a:sym typeface="Calibri"/>
              </a:rPr>
              <a:t>PCs</a:t>
            </a:r>
            <a:endParaRPr lang="en" sz="1800" kern="1200" dirty="0">
              <a:solidFill>
                <a:schemeClr val="tx1">
                  <a:lumMod val="75000"/>
                  <a:lumOff val="25000"/>
                </a:schemeClr>
              </a:solidFill>
              <a:latin typeface="Calibri"/>
              <a:ea typeface="Calibri"/>
              <a:cs typeface="Calibri"/>
              <a:sym typeface="Calibri"/>
            </a:endParaRPr>
          </a:p>
        </p:txBody>
      </p:sp>
      <p:sp>
        <p:nvSpPr>
          <p:cNvPr id="9" name="Dia számának helye 5"/>
          <p:cNvSpPr>
            <a:spLocks noGrp="1"/>
          </p:cNvSpPr>
          <p:nvPr>
            <p:ph type="sldNum" sz="quarter" idx="12"/>
          </p:nvPr>
        </p:nvSpPr>
        <p:spPr>
          <a:xfrm>
            <a:off x="7425344" y="6459786"/>
            <a:ext cx="984019" cy="365125"/>
          </a:xfrm>
        </p:spPr>
        <p:txBody>
          <a:bodyPr/>
          <a:lstStyle/>
          <a:p>
            <a:pPr lvl="0" algn="r" rtl="0">
              <a:spcBef>
                <a:spcPts val="0"/>
              </a:spcBef>
              <a:buNone/>
            </a:pPr>
            <a:r>
              <a:rPr lang="hu-HU" sz="1000" dirty="0" smtClean="0">
                <a:solidFill>
                  <a:schemeClr val="lt2"/>
                </a:solidFill>
              </a:rPr>
              <a:t>13 | 17</a:t>
            </a:r>
            <a:endParaRPr lang="en" sz="1000" dirty="0">
              <a:solidFill>
                <a:schemeClr val="lt2"/>
              </a:solidFill>
            </a:endParaRPr>
          </a:p>
        </p:txBody>
      </p:sp>
    </p:spTree>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title"/>
          </p:nvPr>
        </p:nvSpPr>
        <p:spPr>
          <a:prstGeom prst="rect">
            <a:avLst/>
          </a:prstGeom>
        </p:spPr>
        <p:txBody>
          <a:bodyPr lIns="91425" tIns="91425" rIns="91425" bIns="91425" anchor="b" anchorCtr="0">
            <a:noAutofit/>
          </a:bodyPr>
          <a:lstStyle/>
          <a:p>
            <a:pPr lvl="0" rtl="0">
              <a:spcBef>
                <a:spcPts val="0"/>
              </a:spcBef>
              <a:buNone/>
            </a:pPr>
            <a:r>
              <a:rPr lang="en" sz="3600" b="1" cap="small" dirty="0">
                <a:solidFill>
                  <a:schemeClr val="bg1">
                    <a:lumMod val="65000"/>
                  </a:schemeClr>
                </a:solidFill>
                <a:latin typeface="Calibri"/>
                <a:ea typeface="Calibri"/>
                <a:cs typeface="Calibri"/>
                <a:sym typeface="Calibri"/>
              </a:rPr>
              <a:t>reconstruction of damaged pictures</a:t>
            </a:r>
          </a:p>
        </p:txBody>
      </p:sp>
      <p:sp>
        <p:nvSpPr>
          <p:cNvPr id="158" name="Shape 158"/>
          <p:cNvSpPr txBox="1">
            <a:spLocks noGrp="1"/>
          </p:cNvSpPr>
          <p:nvPr>
            <p:ph idx="1"/>
          </p:nvPr>
        </p:nvSpPr>
        <p:spPr>
          <a:prstGeom prst="rect">
            <a:avLst/>
          </a:prstGeom>
        </p:spPr>
        <p:txBody>
          <a:bodyPr lIns="91425" tIns="91425" rIns="91425" bIns="91425" anchor="t" anchorCtr="0">
            <a:noAutofit/>
          </a:bodyPr>
          <a:lstStyle/>
          <a:p>
            <a:pPr marL="457200" lvl="0" indent="-355600" rtl="0">
              <a:lnSpc>
                <a:spcPct val="100000"/>
              </a:lnSpc>
              <a:spcBef>
                <a:spcPts val="0"/>
              </a:spcBef>
              <a:buSzPct val="100000"/>
              <a:buFont typeface="Arial" panose="020B0604020202020204" pitchFamily="34" charset="0"/>
              <a:buChar char="•"/>
            </a:pPr>
            <a:r>
              <a:rPr lang="en" sz="1800" dirty="0">
                <a:latin typeface="Calibri"/>
                <a:ea typeface="Calibri"/>
                <a:cs typeface="Calibri"/>
                <a:sym typeface="Calibri"/>
              </a:rPr>
              <a:t>Using PCA to impute Missing Values</a:t>
            </a:r>
          </a:p>
          <a:p>
            <a:pPr marL="0" marR="0" lvl="0" indent="457200" algn="l" rtl="0">
              <a:lnSpc>
                <a:spcPct val="150000"/>
              </a:lnSpc>
              <a:spcBef>
                <a:spcPts val="0"/>
              </a:spcBef>
              <a:spcAft>
                <a:spcPts val="1600"/>
              </a:spcAft>
              <a:buNone/>
            </a:pPr>
            <a:endParaRPr sz="2000" dirty="0">
              <a:solidFill>
                <a:schemeClr val="tx1"/>
              </a:solidFill>
              <a:latin typeface="Calibri"/>
              <a:ea typeface="Calibri"/>
              <a:cs typeface="Calibri"/>
              <a:sym typeface="Calibri"/>
            </a:endParaRPr>
          </a:p>
          <a:p>
            <a:pPr lvl="0" rtl="0">
              <a:lnSpc>
                <a:spcPct val="150000"/>
              </a:lnSpc>
              <a:spcBef>
                <a:spcPts val="0"/>
              </a:spcBef>
              <a:buNone/>
            </a:pPr>
            <a:endParaRPr sz="2000" dirty="0">
              <a:solidFill>
                <a:schemeClr val="tx1"/>
              </a:solidFill>
              <a:latin typeface="Calibri"/>
              <a:ea typeface="Calibri"/>
              <a:cs typeface="Calibri"/>
              <a:sym typeface="Calibri"/>
            </a:endParaRPr>
          </a:p>
          <a:p>
            <a:pPr lvl="0" rtl="0">
              <a:lnSpc>
                <a:spcPct val="150000"/>
              </a:lnSpc>
              <a:spcBef>
                <a:spcPts val="0"/>
              </a:spcBef>
              <a:buNone/>
            </a:pPr>
            <a:endParaRPr sz="2000" dirty="0">
              <a:solidFill>
                <a:schemeClr val="tx1"/>
              </a:solidFill>
              <a:latin typeface="Calibri"/>
              <a:ea typeface="Calibri"/>
              <a:cs typeface="Calibri"/>
              <a:sym typeface="Calibri"/>
            </a:endParaRPr>
          </a:p>
          <a:p>
            <a:pPr marL="457200" lvl="0" indent="0" rtl="0">
              <a:spcBef>
                <a:spcPts val="0"/>
              </a:spcBef>
              <a:buNone/>
            </a:pPr>
            <a:endParaRPr sz="2000" dirty="0">
              <a:solidFill>
                <a:schemeClr val="tx1"/>
              </a:solidFill>
              <a:latin typeface="Calibri"/>
              <a:ea typeface="Calibri"/>
              <a:cs typeface="Calibri"/>
              <a:sym typeface="Calibri"/>
            </a:endParaRPr>
          </a:p>
          <a:p>
            <a:pPr marL="457200" lvl="0" indent="0" rtl="0">
              <a:spcBef>
                <a:spcPts val="0"/>
              </a:spcBef>
              <a:buNone/>
            </a:pPr>
            <a:endParaRPr dirty="0">
              <a:solidFill>
                <a:schemeClr val="tx1"/>
              </a:solidFill>
            </a:endParaRPr>
          </a:p>
        </p:txBody>
      </p:sp>
      <p:pic>
        <p:nvPicPr>
          <p:cNvPr id="159" name="Shape 159"/>
          <p:cNvPicPr preferRelativeResize="0"/>
          <p:nvPr/>
        </p:nvPicPr>
        <p:blipFill>
          <a:blip r:embed="rId3">
            <a:alphaModFix/>
          </a:blip>
          <a:stretch>
            <a:fillRect/>
          </a:stretch>
        </p:blipFill>
        <p:spPr>
          <a:xfrm>
            <a:off x="4725750" y="2793423"/>
            <a:ext cx="4058551" cy="2738674"/>
          </a:xfrm>
          <a:prstGeom prst="rect">
            <a:avLst/>
          </a:prstGeom>
          <a:noFill/>
          <a:ln>
            <a:noFill/>
          </a:ln>
        </p:spPr>
      </p:pic>
      <p:sp>
        <p:nvSpPr>
          <p:cNvPr id="161" name="Shape 161"/>
          <p:cNvSpPr txBox="1"/>
          <p:nvPr/>
        </p:nvSpPr>
        <p:spPr>
          <a:xfrm>
            <a:off x="259785" y="5532097"/>
            <a:ext cx="4058700" cy="527699"/>
          </a:xfrm>
          <a:prstGeom prst="rect">
            <a:avLst/>
          </a:prstGeom>
          <a:noFill/>
          <a:ln>
            <a:noFill/>
          </a:ln>
        </p:spPr>
        <p:txBody>
          <a:bodyPr lIns="91425" tIns="91425" rIns="91425" bIns="91425" anchor="t" anchorCtr="0">
            <a:noAutofit/>
          </a:bodyPr>
          <a:lstStyle/>
          <a:p>
            <a:pPr algn="ctr">
              <a:spcBef>
                <a:spcPts val="0"/>
              </a:spcBef>
              <a:buNone/>
            </a:pPr>
            <a:r>
              <a:rPr lang="en" sz="2000" kern="1200" dirty="0">
                <a:solidFill>
                  <a:schemeClr val="tx1">
                    <a:lumMod val="75000"/>
                    <a:lumOff val="25000"/>
                  </a:schemeClr>
                </a:solidFill>
                <a:latin typeface="Calibri"/>
                <a:ea typeface="Calibri"/>
                <a:cs typeface="Calibri"/>
                <a:sym typeface="Calibri"/>
              </a:rPr>
              <a:t>Damaged Picture</a:t>
            </a:r>
          </a:p>
        </p:txBody>
      </p:sp>
      <p:sp>
        <p:nvSpPr>
          <p:cNvPr id="162" name="Shape 162"/>
          <p:cNvSpPr txBox="1"/>
          <p:nvPr/>
        </p:nvSpPr>
        <p:spPr>
          <a:xfrm>
            <a:off x="4881528" y="5509893"/>
            <a:ext cx="4058700" cy="527699"/>
          </a:xfrm>
          <a:prstGeom prst="rect">
            <a:avLst/>
          </a:prstGeom>
          <a:noFill/>
          <a:ln>
            <a:noFill/>
          </a:ln>
        </p:spPr>
        <p:txBody>
          <a:bodyPr lIns="91425" tIns="91425" rIns="91425" bIns="91425" anchor="t" anchorCtr="0">
            <a:noAutofit/>
          </a:bodyPr>
          <a:lstStyle/>
          <a:p>
            <a:pPr lvl="0" algn="ctr" rtl="0">
              <a:spcBef>
                <a:spcPts val="0"/>
              </a:spcBef>
              <a:buNone/>
            </a:pPr>
            <a:r>
              <a:rPr lang="en" sz="2000" kern="1200" dirty="0">
                <a:solidFill>
                  <a:schemeClr val="tx1">
                    <a:lumMod val="75000"/>
                    <a:lumOff val="25000"/>
                  </a:schemeClr>
                </a:solidFill>
                <a:latin typeface="Calibri"/>
                <a:ea typeface="Calibri"/>
                <a:cs typeface="Calibri"/>
                <a:sym typeface="Calibri"/>
              </a:rPr>
              <a:t>Treated Picture using 10 </a:t>
            </a:r>
            <a:r>
              <a:rPr lang="en" sz="1500" dirty="0">
                <a:solidFill>
                  <a:srgbClr val="FFFFFF"/>
                </a:solidFill>
                <a:latin typeface="Calibri"/>
                <a:ea typeface="Calibri"/>
                <a:cs typeface="Calibri"/>
                <a:sym typeface="Calibri"/>
              </a:rPr>
              <a:t>PCs</a:t>
            </a:r>
          </a:p>
        </p:txBody>
      </p:sp>
      <p:pic>
        <p:nvPicPr>
          <p:cNvPr id="1032" name="Picture 8" descr="MustachePutin.jpe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41" y="2793423"/>
            <a:ext cx="4058569" cy="2738674"/>
          </a:xfrm>
          <a:prstGeom prst="rect">
            <a:avLst/>
          </a:prstGeom>
          <a:noFill/>
          <a:extLst>
            <a:ext uri="{909E8E84-426E-40DD-AFC4-6F175D3DCCD1}">
              <a14:hiddenFill xmlns:a14="http://schemas.microsoft.com/office/drawing/2010/main">
                <a:solidFill>
                  <a:srgbClr val="FFFFFF"/>
                </a:solidFill>
              </a14:hiddenFill>
            </a:ext>
          </a:extLst>
        </p:spPr>
      </p:pic>
      <p:sp>
        <p:nvSpPr>
          <p:cNvPr id="15" name="Dia számának helye 5"/>
          <p:cNvSpPr>
            <a:spLocks noGrp="1"/>
          </p:cNvSpPr>
          <p:nvPr>
            <p:ph type="sldNum" sz="quarter" idx="12"/>
          </p:nvPr>
        </p:nvSpPr>
        <p:spPr>
          <a:xfrm>
            <a:off x="7425344" y="6459786"/>
            <a:ext cx="984019" cy="365125"/>
          </a:xfrm>
        </p:spPr>
        <p:txBody>
          <a:bodyPr/>
          <a:lstStyle/>
          <a:p>
            <a:pPr lvl="0" algn="r" rtl="0">
              <a:spcBef>
                <a:spcPts val="0"/>
              </a:spcBef>
              <a:buNone/>
            </a:pPr>
            <a:r>
              <a:rPr lang="hu-HU" sz="1000" dirty="0" smtClean="0">
                <a:solidFill>
                  <a:schemeClr val="lt2"/>
                </a:solidFill>
              </a:rPr>
              <a:t>14 | 17</a:t>
            </a:r>
            <a:endParaRPr lang="en" sz="1000" dirty="0">
              <a:solidFill>
                <a:schemeClr val="lt2"/>
              </a:solidFill>
            </a:endParaRPr>
          </a:p>
        </p:txBody>
      </p:sp>
    </p:spTree>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8" name="Shape 168"/>
          <p:cNvSpPr txBox="1">
            <a:spLocks noGrp="1"/>
          </p:cNvSpPr>
          <p:nvPr>
            <p:ph type="title"/>
          </p:nvPr>
        </p:nvSpPr>
        <p:spPr>
          <a:prstGeom prst="rect">
            <a:avLst/>
          </a:prstGeom>
        </p:spPr>
        <p:txBody>
          <a:bodyPr lIns="91425" tIns="91425" rIns="91425" bIns="91425" anchor="b" anchorCtr="0">
            <a:noAutofit/>
          </a:bodyPr>
          <a:lstStyle/>
          <a:p>
            <a:pPr lvl="0" rtl="0">
              <a:spcBef>
                <a:spcPts val="0"/>
              </a:spcBef>
              <a:buNone/>
            </a:pPr>
            <a:r>
              <a:rPr lang="en" sz="3600" b="1" cap="small" dirty="0" smtClean="0">
                <a:solidFill>
                  <a:schemeClr val="bg1">
                    <a:lumMod val="65000"/>
                  </a:schemeClr>
                </a:solidFill>
                <a:latin typeface="Calibri"/>
                <a:ea typeface="Calibri"/>
                <a:cs typeface="Calibri"/>
                <a:sym typeface="Calibri"/>
              </a:rPr>
              <a:t>real world applications</a:t>
            </a:r>
            <a:endParaRPr lang="en" sz="3600" b="1" cap="small" dirty="0">
              <a:solidFill>
                <a:schemeClr val="bg1">
                  <a:lumMod val="65000"/>
                </a:schemeClr>
              </a:solidFill>
              <a:latin typeface="Calibri"/>
              <a:ea typeface="Calibri"/>
              <a:cs typeface="Calibri"/>
              <a:sym typeface="Calibri"/>
            </a:endParaRPr>
          </a:p>
        </p:txBody>
      </p:sp>
      <p:sp>
        <p:nvSpPr>
          <p:cNvPr id="167" name="Shape 167"/>
          <p:cNvSpPr txBox="1">
            <a:spLocks noGrp="1"/>
          </p:cNvSpPr>
          <p:nvPr>
            <p:ph idx="1"/>
          </p:nvPr>
        </p:nvSpPr>
        <p:spPr>
          <a:prstGeom prst="rect">
            <a:avLst/>
          </a:prstGeom>
        </p:spPr>
        <p:txBody>
          <a:bodyPr lIns="91425" tIns="91425" rIns="91425" bIns="91425" anchor="t" anchorCtr="0">
            <a:noAutofit/>
          </a:bodyPr>
          <a:lstStyle/>
          <a:p>
            <a:pPr marL="387350" indent="-285750">
              <a:lnSpc>
                <a:spcPct val="100000"/>
              </a:lnSpc>
              <a:spcBef>
                <a:spcPts val="0"/>
              </a:spcBef>
              <a:buFont typeface="Arial" panose="020B0604020202020204" pitchFamily="34" charset="0"/>
              <a:buChar char="•"/>
            </a:pPr>
            <a:r>
              <a:rPr lang="en" sz="1800" dirty="0">
                <a:latin typeface="Calibri"/>
                <a:ea typeface="Calibri"/>
                <a:cs typeface="Calibri"/>
                <a:sym typeface="Calibri"/>
              </a:rPr>
              <a:t>Face </a:t>
            </a:r>
            <a:r>
              <a:rPr lang="en" sz="1800" dirty="0" smtClean="0">
                <a:latin typeface="Calibri"/>
                <a:ea typeface="Calibri"/>
                <a:cs typeface="Calibri"/>
                <a:sym typeface="Calibri"/>
              </a:rPr>
              <a:t>Recognition</a:t>
            </a:r>
            <a:endParaRPr lang="hu-HU" sz="1800" dirty="0" smtClean="0">
              <a:latin typeface="Calibri"/>
              <a:ea typeface="Calibri"/>
              <a:cs typeface="Calibri"/>
              <a:sym typeface="Calibri"/>
            </a:endParaRPr>
          </a:p>
          <a:p>
            <a:pPr marL="101600" indent="0">
              <a:lnSpc>
                <a:spcPct val="100000"/>
              </a:lnSpc>
              <a:spcBef>
                <a:spcPts val="0"/>
              </a:spcBef>
              <a:buNone/>
            </a:pPr>
            <a:r>
              <a:rPr lang="hu-HU" sz="1800" dirty="0" smtClean="0">
                <a:latin typeface="Calibri"/>
                <a:ea typeface="Calibri"/>
                <a:cs typeface="Calibri"/>
                <a:sym typeface="Calibri"/>
              </a:rPr>
              <a:t>	</a:t>
            </a:r>
            <a:r>
              <a:rPr lang="en" sz="1800" dirty="0" smtClean="0">
                <a:latin typeface="Calibri"/>
                <a:ea typeface="Calibri"/>
                <a:cs typeface="Calibri"/>
                <a:sym typeface="Calibri"/>
              </a:rPr>
              <a:t>PCA </a:t>
            </a:r>
            <a:r>
              <a:rPr lang="en" sz="1800" dirty="0">
                <a:latin typeface="Calibri"/>
                <a:ea typeface="Calibri"/>
                <a:cs typeface="Calibri"/>
                <a:sym typeface="Calibri"/>
              </a:rPr>
              <a:t>identifies a small set of characteristic features, known as eigenfaces, which are the PCs of the training set. New individuals can then be classified</a:t>
            </a:r>
            <a:r>
              <a:rPr lang="en" sz="1800" dirty="0" smtClean="0">
                <a:latin typeface="Calibri"/>
                <a:ea typeface="Calibri"/>
                <a:cs typeface="Calibri"/>
                <a:sym typeface="Calibri"/>
              </a:rPr>
              <a:t>.</a:t>
            </a:r>
            <a:endParaRPr lang="hu-HU" sz="1800" dirty="0" smtClean="0">
              <a:latin typeface="Calibri"/>
              <a:ea typeface="Calibri"/>
              <a:cs typeface="Calibri"/>
              <a:sym typeface="Calibri"/>
            </a:endParaRPr>
          </a:p>
          <a:p>
            <a:pPr marL="101600" indent="0">
              <a:lnSpc>
                <a:spcPct val="100000"/>
              </a:lnSpc>
              <a:spcBef>
                <a:spcPts val="0"/>
              </a:spcBef>
              <a:buNone/>
            </a:pPr>
            <a:endParaRPr lang="hu-HU" sz="1800" dirty="0">
              <a:latin typeface="Calibri"/>
              <a:ea typeface="Calibri"/>
              <a:cs typeface="Calibri"/>
              <a:sym typeface="Calibri"/>
            </a:endParaRPr>
          </a:p>
          <a:p>
            <a:pPr marL="101600" indent="0">
              <a:lnSpc>
                <a:spcPct val="100000"/>
              </a:lnSpc>
              <a:spcBef>
                <a:spcPts val="0"/>
              </a:spcBef>
              <a:buNone/>
            </a:pPr>
            <a:endParaRPr lang="hu-HU" sz="1800" dirty="0">
              <a:latin typeface="Calibri"/>
              <a:ea typeface="Calibri"/>
              <a:cs typeface="Calibri"/>
              <a:sym typeface="Calibri"/>
            </a:endParaRPr>
          </a:p>
          <a:p>
            <a:pPr marL="387350" indent="-285750">
              <a:lnSpc>
                <a:spcPct val="100000"/>
              </a:lnSpc>
              <a:spcBef>
                <a:spcPts val="0"/>
              </a:spcBef>
              <a:buFont typeface="Arial" panose="020B0604020202020204" pitchFamily="34" charset="0"/>
              <a:buChar char="•"/>
            </a:pPr>
            <a:r>
              <a:rPr lang="en" sz="1800" dirty="0">
                <a:latin typeface="Calibri"/>
                <a:ea typeface="Calibri"/>
                <a:cs typeface="Calibri"/>
                <a:sym typeface="Calibri"/>
              </a:rPr>
              <a:t>Image Compression</a:t>
            </a:r>
            <a:endParaRPr sz="1800" dirty="0">
              <a:latin typeface="Calibri"/>
              <a:ea typeface="Calibri"/>
              <a:cs typeface="Calibri"/>
              <a:sym typeface="Calibri"/>
            </a:endParaRPr>
          </a:p>
          <a:p>
            <a:pPr marL="101600" marR="0" lvl="0" indent="0" algn="l" rtl="0">
              <a:lnSpc>
                <a:spcPct val="115000"/>
              </a:lnSpc>
              <a:spcBef>
                <a:spcPts val="0"/>
              </a:spcBef>
              <a:spcAft>
                <a:spcPts val="1600"/>
              </a:spcAft>
              <a:buSzPct val="100000"/>
              <a:buNone/>
            </a:pPr>
            <a:r>
              <a:rPr lang="hu-HU" sz="1800" dirty="0" smtClean="0">
                <a:latin typeface="Calibri"/>
                <a:ea typeface="Calibri"/>
                <a:cs typeface="Calibri"/>
                <a:sym typeface="Calibri"/>
              </a:rPr>
              <a:t>	</a:t>
            </a:r>
            <a:r>
              <a:rPr lang="en" sz="1800" dirty="0" smtClean="0">
                <a:latin typeface="Calibri"/>
                <a:ea typeface="Calibri"/>
                <a:cs typeface="Calibri"/>
                <a:sym typeface="Calibri"/>
              </a:rPr>
              <a:t>PCA allows </a:t>
            </a:r>
            <a:r>
              <a:rPr lang="en" sz="1800" dirty="0">
                <a:latin typeface="Calibri"/>
                <a:ea typeface="Calibri"/>
                <a:cs typeface="Calibri"/>
                <a:sym typeface="Calibri"/>
              </a:rPr>
              <a:t>reduction of the image storage space. The compression rate is given by: 1- Nbr. of Principal Components Used/ Total Number of Variables.</a:t>
            </a:r>
          </a:p>
          <a:p>
            <a:pPr lvl="0" rtl="0">
              <a:lnSpc>
                <a:spcPct val="150000"/>
              </a:lnSpc>
              <a:spcBef>
                <a:spcPts val="0"/>
              </a:spcBef>
              <a:buNone/>
            </a:pPr>
            <a:endParaRPr sz="1800" dirty="0">
              <a:latin typeface="Calibri"/>
              <a:ea typeface="Calibri"/>
              <a:cs typeface="Calibri"/>
              <a:sym typeface="Calibri"/>
            </a:endParaRPr>
          </a:p>
          <a:p>
            <a:pPr lvl="0" rtl="0">
              <a:lnSpc>
                <a:spcPct val="150000"/>
              </a:lnSpc>
              <a:spcBef>
                <a:spcPts val="0"/>
              </a:spcBef>
              <a:buNone/>
            </a:pPr>
            <a:endParaRPr sz="2000" dirty="0">
              <a:solidFill>
                <a:srgbClr val="FFFFFF"/>
              </a:solidFill>
              <a:latin typeface="Calibri"/>
              <a:ea typeface="Calibri"/>
              <a:cs typeface="Calibri"/>
              <a:sym typeface="Calibri"/>
            </a:endParaRPr>
          </a:p>
          <a:p>
            <a:pPr marL="457200" lvl="0" indent="0" rtl="0">
              <a:spcBef>
                <a:spcPts val="0"/>
              </a:spcBef>
              <a:buNone/>
            </a:pPr>
            <a:endParaRPr sz="2000" dirty="0">
              <a:latin typeface="Calibri"/>
              <a:ea typeface="Calibri"/>
              <a:cs typeface="Calibri"/>
              <a:sym typeface="Calibri"/>
            </a:endParaRPr>
          </a:p>
          <a:p>
            <a:pPr marL="457200" lvl="0" indent="0" rtl="0">
              <a:spcBef>
                <a:spcPts val="0"/>
              </a:spcBef>
              <a:buNone/>
            </a:pPr>
            <a:endParaRPr dirty="0"/>
          </a:p>
        </p:txBody>
      </p:sp>
      <p:sp>
        <p:nvSpPr>
          <p:cNvPr id="5" name="Dia számának helye 5"/>
          <p:cNvSpPr>
            <a:spLocks noGrp="1"/>
          </p:cNvSpPr>
          <p:nvPr>
            <p:ph type="sldNum" sz="quarter" idx="12"/>
          </p:nvPr>
        </p:nvSpPr>
        <p:spPr>
          <a:xfrm>
            <a:off x="7425344" y="6459786"/>
            <a:ext cx="984019" cy="365125"/>
          </a:xfrm>
        </p:spPr>
        <p:txBody>
          <a:bodyPr/>
          <a:lstStyle/>
          <a:p>
            <a:pPr lvl="0" algn="r" rtl="0">
              <a:spcBef>
                <a:spcPts val="0"/>
              </a:spcBef>
              <a:buNone/>
            </a:pPr>
            <a:fld id="{00000000-1234-1234-1234-123412341234}" type="slidenum">
              <a:rPr lang="en" sz="1000" smtClean="0">
                <a:solidFill>
                  <a:schemeClr val="lt2"/>
                </a:solidFill>
              </a:rPr>
              <a:t>15</a:t>
            </a:fld>
            <a:r>
              <a:rPr lang="hu-HU" sz="1000" dirty="0" smtClean="0">
                <a:solidFill>
                  <a:schemeClr val="lt2"/>
                </a:solidFill>
              </a:rPr>
              <a:t> </a:t>
            </a:r>
            <a:r>
              <a:rPr lang="hu-HU" sz="1000" dirty="0" smtClean="0">
                <a:solidFill>
                  <a:schemeClr val="lt2"/>
                </a:solidFill>
              </a:rPr>
              <a:t>| 17</a:t>
            </a:r>
            <a:endParaRPr lang="en" sz="1000" dirty="0">
              <a:solidFill>
                <a:schemeClr val="lt2"/>
              </a:solidFill>
            </a:endParaRPr>
          </a:p>
        </p:txBody>
      </p:sp>
    </p:spTree>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idx="1"/>
          </p:nvPr>
        </p:nvSpPr>
        <p:spPr>
          <a:prstGeom prst="rect">
            <a:avLst/>
          </a:prstGeom>
        </p:spPr>
        <p:txBody>
          <a:bodyPr lIns="91425" tIns="91425" rIns="91425" bIns="91425" anchor="t" anchorCtr="0">
            <a:noAutofit/>
          </a:bodyPr>
          <a:lstStyle/>
          <a:p>
            <a:pPr marL="400050" indent="-171450">
              <a:spcBef>
                <a:spcPts val="0"/>
              </a:spcBef>
              <a:buFont typeface="Arial" panose="020B0604020202020204" pitchFamily="34" charset="0"/>
              <a:buChar char="•"/>
            </a:pPr>
            <a:r>
              <a:rPr lang="en-GB" sz="1400" dirty="0">
                <a:latin typeface="Calibri"/>
                <a:ea typeface="Calibri"/>
                <a:cs typeface="Calibri"/>
                <a:sym typeface="Calibri"/>
              </a:rPr>
              <a:t>Image Reconstruction with PCA:</a:t>
            </a:r>
          </a:p>
          <a:p>
            <a:pPr marL="914400" lvl="1" indent="-228600">
              <a:spcBef>
                <a:spcPts val="0"/>
              </a:spcBef>
              <a:buFont typeface="Calibri"/>
            </a:pPr>
            <a:r>
              <a:rPr lang="en-GB" sz="1200" dirty="0" err="1">
                <a:latin typeface="Calibri"/>
                <a:ea typeface="Calibri"/>
                <a:cs typeface="Calibri"/>
                <a:sym typeface="Calibri"/>
              </a:rPr>
              <a:t>Hladnik</a:t>
            </a:r>
            <a:r>
              <a:rPr lang="en-GB" sz="1200" dirty="0">
                <a:latin typeface="Calibri"/>
                <a:ea typeface="Calibri"/>
                <a:cs typeface="Calibri"/>
                <a:sym typeface="Calibri"/>
              </a:rPr>
              <a:t>, A. (January 01, 2012). Image compression and face recognition: two image processing applications of principal component analysis. Abstracts. </a:t>
            </a:r>
          </a:p>
          <a:p>
            <a:pPr marL="914400" lvl="1" indent="-228600">
              <a:spcBef>
                <a:spcPts val="0"/>
              </a:spcBef>
              <a:buFont typeface="Calibri"/>
            </a:pPr>
            <a:r>
              <a:rPr lang="en-GB" sz="1200" dirty="0" err="1">
                <a:latin typeface="Calibri"/>
                <a:ea typeface="Calibri"/>
                <a:cs typeface="Calibri"/>
                <a:sym typeface="Calibri"/>
              </a:rPr>
              <a:t>Jolliffe</a:t>
            </a:r>
            <a:r>
              <a:rPr lang="en-GB" sz="1200" dirty="0">
                <a:latin typeface="Calibri"/>
                <a:ea typeface="Calibri"/>
                <a:cs typeface="Calibri"/>
                <a:sym typeface="Calibri"/>
              </a:rPr>
              <a:t>, I. T. (2002). Principal component analysis. New York: Springer. </a:t>
            </a:r>
          </a:p>
          <a:p>
            <a:pPr marL="914400" lvl="1" indent="-228600">
              <a:lnSpc>
                <a:spcPct val="150000"/>
              </a:lnSpc>
              <a:spcBef>
                <a:spcPts val="0"/>
              </a:spcBef>
              <a:buFont typeface="Calibri"/>
            </a:pPr>
            <a:r>
              <a:rPr lang="en-GB" sz="1200" dirty="0" err="1">
                <a:latin typeface="Calibri"/>
                <a:ea typeface="Calibri"/>
                <a:cs typeface="Calibri"/>
                <a:sym typeface="Calibri"/>
              </a:rPr>
              <a:t>Renkjumnong</a:t>
            </a:r>
            <a:r>
              <a:rPr lang="en-GB" sz="1200" dirty="0">
                <a:latin typeface="Calibri"/>
                <a:ea typeface="Calibri"/>
                <a:cs typeface="Calibri"/>
                <a:sym typeface="Calibri"/>
              </a:rPr>
              <a:t>, W. (2007). SVD and PCA in image processing. </a:t>
            </a:r>
          </a:p>
          <a:p>
            <a:pPr marL="914400" lvl="1" indent="-228600">
              <a:spcBef>
                <a:spcPts val="0"/>
              </a:spcBef>
              <a:buFont typeface="Calibri"/>
            </a:pPr>
            <a:r>
              <a:rPr lang="en-GB" sz="1200" dirty="0">
                <a:latin typeface="Calibri"/>
                <a:ea typeface="Calibri"/>
                <a:cs typeface="Calibri"/>
                <a:sym typeface="Calibri"/>
              </a:rPr>
              <a:t>Santo, R. E. (January 01, 2012). Principal Component Analysis applied to digital image compression. Einstein (</a:t>
            </a:r>
            <a:r>
              <a:rPr lang="en-GB" sz="1200" dirty="0" err="1">
                <a:latin typeface="Calibri"/>
                <a:ea typeface="Calibri"/>
                <a:cs typeface="Calibri"/>
                <a:sym typeface="Calibri"/>
              </a:rPr>
              <a:t>são</a:t>
            </a:r>
            <a:r>
              <a:rPr lang="en-GB" sz="1200" dirty="0">
                <a:latin typeface="Calibri"/>
                <a:ea typeface="Calibri"/>
                <a:cs typeface="Calibri"/>
                <a:sym typeface="Calibri"/>
              </a:rPr>
              <a:t> Paulo, Brazil), 10, 2.)</a:t>
            </a:r>
          </a:p>
          <a:p>
            <a:pPr marL="457200" lvl="0" indent="-228600">
              <a:spcBef>
                <a:spcPts val="0"/>
              </a:spcBef>
              <a:buFont typeface="Arial" panose="020B0604020202020204" pitchFamily="34" charset="0"/>
              <a:buChar char="•"/>
            </a:pPr>
            <a:r>
              <a:rPr lang="en-GB" sz="1400" dirty="0">
                <a:latin typeface="Calibri"/>
                <a:ea typeface="Calibri"/>
                <a:cs typeface="Calibri"/>
                <a:sym typeface="Calibri"/>
              </a:rPr>
              <a:t>Dealing with Missing Values: </a:t>
            </a:r>
          </a:p>
          <a:p>
            <a:pPr marL="914400" lvl="1" indent="-228600">
              <a:spcBef>
                <a:spcPts val="0"/>
              </a:spcBef>
              <a:buFont typeface="Calibri"/>
            </a:pPr>
            <a:r>
              <a:rPr lang="en-GB" sz="1200" dirty="0">
                <a:latin typeface="Calibri"/>
                <a:ea typeface="Calibri"/>
                <a:cs typeface="Calibri"/>
                <a:sym typeface="Calibri"/>
              </a:rPr>
              <a:t>CRAN. (November 9, 2015). Mice Package. Retrieved from: </a:t>
            </a:r>
            <a:r>
              <a:rPr lang="en-GB" sz="1200" dirty="0">
                <a:latin typeface="Calibri"/>
                <a:ea typeface="Calibri"/>
                <a:cs typeface="Calibri"/>
                <a:sym typeface="Calibri"/>
                <a:hlinkClick r:id="rId3"/>
              </a:rPr>
              <a:t>https://cran.r-project.org/web/packages/mice/mice.pdf</a:t>
            </a:r>
          </a:p>
          <a:p>
            <a:pPr marL="914400" lvl="1" indent="-228600">
              <a:spcBef>
                <a:spcPts val="0"/>
              </a:spcBef>
              <a:buFont typeface="Calibri"/>
            </a:pPr>
            <a:r>
              <a:rPr lang="en-GB" sz="1200" dirty="0" err="1">
                <a:latin typeface="Calibri"/>
                <a:ea typeface="Calibri"/>
                <a:cs typeface="Calibri"/>
                <a:sym typeface="Calibri"/>
              </a:rPr>
              <a:t>Ilin</a:t>
            </a:r>
            <a:r>
              <a:rPr lang="en-GB" sz="1200" dirty="0">
                <a:latin typeface="Calibri"/>
                <a:ea typeface="Calibri"/>
                <a:cs typeface="Calibri"/>
                <a:sym typeface="Calibri"/>
              </a:rPr>
              <a:t>, Alexander, &amp; </a:t>
            </a:r>
            <a:r>
              <a:rPr lang="en-GB" sz="1200" dirty="0" err="1">
                <a:latin typeface="Calibri"/>
                <a:ea typeface="Calibri"/>
                <a:cs typeface="Calibri"/>
                <a:sym typeface="Calibri"/>
              </a:rPr>
              <a:t>Raiko</a:t>
            </a:r>
            <a:r>
              <a:rPr lang="en-GB" sz="1200" dirty="0">
                <a:latin typeface="Calibri"/>
                <a:ea typeface="Calibri"/>
                <a:cs typeface="Calibri"/>
                <a:sym typeface="Calibri"/>
              </a:rPr>
              <a:t>, </a:t>
            </a:r>
            <a:r>
              <a:rPr lang="en-GB" sz="1200" dirty="0" err="1">
                <a:latin typeface="Calibri"/>
                <a:ea typeface="Calibri"/>
                <a:cs typeface="Calibri"/>
                <a:sym typeface="Calibri"/>
              </a:rPr>
              <a:t>Tapani</a:t>
            </a:r>
            <a:r>
              <a:rPr lang="en-GB" sz="1200" dirty="0">
                <a:latin typeface="Calibri"/>
                <a:ea typeface="Calibri"/>
                <a:cs typeface="Calibri"/>
                <a:sym typeface="Calibri"/>
              </a:rPr>
              <a:t>. (2008). Practical Approaches to Principal Component Analysis in the Presence of Missing Values. (Helsinki University of Technology.) Helsinki University of Technology. </a:t>
            </a:r>
          </a:p>
          <a:p>
            <a:pPr marL="914400" lvl="1" indent="-228600">
              <a:spcBef>
                <a:spcPts val="0"/>
              </a:spcBef>
              <a:buFont typeface="Calibri"/>
            </a:pPr>
            <a:r>
              <a:rPr lang="en-GB" sz="1200" dirty="0" err="1">
                <a:latin typeface="Calibri"/>
                <a:ea typeface="Calibri"/>
                <a:cs typeface="Calibri"/>
                <a:sym typeface="Calibri"/>
              </a:rPr>
              <a:t>RBloggers</a:t>
            </a:r>
            <a:r>
              <a:rPr lang="en-GB" sz="1200" dirty="0">
                <a:latin typeface="Calibri"/>
                <a:ea typeface="Calibri"/>
                <a:cs typeface="Calibri"/>
                <a:sym typeface="Calibri"/>
              </a:rPr>
              <a:t>. (October 4, 2015). Imputing Missing Data with R; Mice Package. Retrieved from: </a:t>
            </a:r>
            <a:r>
              <a:rPr lang="en-GB" sz="1200" dirty="0">
                <a:latin typeface="Calibri"/>
                <a:ea typeface="Calibri"/>
                <a:cs typeface="Calibri"/>
                <a:sym typeface="Calibri"/>
                <a:hlinkClick r:id="rId4"/>
              </a:rPr>
              <a:t>http://www.r-bloggers.com/imputing-missing-data-with-r-mice-package/</a:t>
            </a:r>
          </a:p>
          <a:p>
            <a:pPr marL="914400" lvl="1" indent="-228600">
              <a:spcBef>
                <a:spcPts val="0"/>
              </a:spcBef>
              <a:buFont typeface="Calibri"/>
            </a:pPr>
            <a:r>
              <a:rPr lang="en-GB" sz="1200" dirty="0" err="1">
                <a:latin typeface="Calibri"/>
                <a:ea typeface="Calibri"/>
                <a:cs typeface="Calibri"/>
                <a:sym typeface="Calibri"/>
              </a:rPr>
              <a:t>StatisticalHorizons</a:t>
            </a:r>
            <a:r>
              <a:rPr lang="en-GB" sz="1200" dirty="0">
                <a:latin typeface="Calibri"/>
                <a:ea typeface="Calibri"/>
                <a:cs typeface="Calibri"/>
                <a:sym typeface="Calibri"/>
              </a:rPr>
              <a:t>. (March 5, 2015). Imputation by Predictive Mean Matching: Promise &amp; Peril. Retrieved </a:t>
            </a:r>
            <a:r>
              <a:rPr lang="en-GB" sz="1200" dirty="0" err="1">
                <a:latin typeface="Calibri"/>
                <a:ea typeface="Calibri"/>
                <a:cs typeface="Calibri"/>
                <a:sym typeface="Calibri"/>
              </a:rPr>
              <a:t>from:</a:t>
            </a:r>
            <a:r>
              <a:rPr lang="en-GB" sz="1200" dirty="0" err="1">
                <a:latin typeface="Calibri"/>
                <a:ea typeface="Calibri"/>
                <a:cs typeface="Calibri"/>
                <a:sym typeface="Calibri"/>
                <a:hlinkClick r:id="rId5"/>
              </a:rPr>
              <a:t>http</a:t>
            </a:r>
            <a:r>
              <a:rPr lang="en-GB" sz="1200" dirty="0">
                <a:latin typeface="Calibri"/>
                <a:ea typeface="Calibri"/>
                <a:cs typeface="Calibri"/>
                <a:sym typeface="Calibri"/>
                <a:hlinkClick r:id="rId5"/>
              </a:rPr>
              <a:t>://statisticalhorizons.com/predictive-mean-matching</a:t>
            </a:r>
          </a:p>
          <a:p>
            <a:pPr marL="457200" lvl="0" indent="-228600">
              <a:spcBef>
                <a:spcPts val="0"/>
              </a:spcBef>
              <a:buFont typeface="Arial" panose="020B0604020202020204" pitchFamily="34" charset="0"/>
              <a:buChar char="•"/>
            </a:pPr>
            <a:r>
              <a:rPr lang="en-GB" sz="1400" dirty="0">
                <a:latin typeface="Calibri"/>
                <a:ea typeface="Calibri"/>
                <a:cs typeface="Calibri"/>
                <a:sym typeface="Calibri"/>
              </a:rPr>
              <a:t>Shiny Apps:</a:t>
            </a:r>
          </a:p>
          <a:p>
            <a:pPr marL="914400" lvl="1" indent="-228600">
              <a:spcBef>
                <a:spcPts val="0"/>
              </a:spcBef>
              <a:buFont typeface="Calibri"/>
            </a:pPr>
            <a:r>
              <a:rPr lang="en-GB" sz="1200" dirty="0" err="1">
                <a:latin typeface="Calibri"/>
                <a:ea typeface="Calibri"/>
                <a:cs typeface="Calibri"/>
                <a:sym typeface="Calibri"/>
              </a:rPr>
              <a:t>RStudio</a:t>
            </a:r>
            <a:r>
              <a:rPr lang="en-GB" sz="1200" dirty="0">
                <a:latin typeface="Calibri"/>
                <a:ea typeface="Calibri"/>
                <a:cs typeface="Calibri"/>
                <a:sym typeface="Calibri"/>
              </a:rPr>
              <a:t>. (2014). Shiny Dashboard. Retrieved from: </a:t>
            </a:r>
            <a:r>
              <a:rPr lang="en-GB" sz="1200" dirty="0">
                <a:latin typeface="Calibri"/>
                <a:ea typeface="Calibri"/>
                <a:cs typeface="Calibri"/>
                <a:sym typeface="Calibri"/>
                <a:hlinkClick r:id="rId6"/>
              </a:rPr>
              <a:t>https://rstudio.github.io/shinydashboard</a:t>
            </a:r>
          </a:p>
          <a:p>
            <a:pPr marL="914400" lvl="1" indent="-228600">
              <a:spcBef>
                <a:spcPts val="0"/>
              </a:spcBef>
              <a:buFont typeface="Calibri"/>
            </a:pPr>
            <a:r>
              <a:rPr lang="en-GB" sz="1200" dirty="0" err="1">
                <a:latin typeface="Calibri"/>
                <a:ea typeface="Calibri"/>
                <a:cs typeface="Calibri"/>
                <a:sym typeface="Calibri"/>
              </a:rPr>
              <a:t>RStudio</a:t>
            </a:r>
            <a:r>
              <a:rPr lang="en-GB" sz="1200" dirty="0">
                <a:latin typeface="Calibri"/>
                <a:ea typeface="Calibri"/>
                <a:cs typeface="Calibri"/>
                <a:sym typeface="Calibri"/>
              </a:rPr>
              <a:t>. (2014). Shiny - Tutorial. Retrieved from: </a:t>
            </a:r>
            <a:r>
              <a:rPr lang="en-GB" sz="1200" dirty="0">
                <a:latin typeface="Calibri"/>
                <a:ea typeface="Calibri"/>
                <a:cs typeface="Calibri"/>
                <a:sym typeface="Calibri"/>
                <a:hlinkClick r:id="rId7"/>
              </a:rPr>
              <a:t>http://shiny.rstudio.com/tutorial/</a:t>
            </a:r>
          </a:p>
          <a:p>
            <a:pPr lvl="0">
              <a:spcBef>
                <a:spcPts val="0"/>
              </a:spcBef>
              <a:buNone/>
            </a:pPr>
            <a:endParaRPr lang="en-GB" sz="1200" dirty="0">
              <a:latin typeface="Calibri"/>
              <a:ea typeface="Calibri"/>
              <a:cs typeface="Calibri"/>
            </a:endParaRPr>
          </a:p>
          <a:p>
            <a:pPr lvl="0">
              <a:spcBef>
                <a:spcPts val="0"/>
              </a:spcBef>
              <a:buNone/>
            </a:pPr>
            <a:endParaRPr sz="1200" dirty="0">
              <a:latin typeface="Calibri"/>
              <a:ea typeface="Calibri"/>
              <a:cs typeface="Calibri"/>
            </a:endParaRPr>
          </a:p>
        </p:txBody>
      </p:sp>
      <p:sp>
        <p:nvSpPr>
          <p:cNvPr id="6" name="Shape 168"/>
          <p:cNvSpPr txBox="1">
            <a:spLocks noGrp="1"/>
          </p:cNvSpPr>
          <p:nvPr>
            <p:ph type="title"/>
          </p:nvPr>
        </p:nvSpPr>
        <p:spPr>
          <a:xfrm>
            <a:off x="822960" y="286604"/>
            <a:ext cx="7543800" cy="1450757"/>
          </a:xfrm>
          <a:prstGeom prst="rect">
            <a:avLst/>
          </a:prstGeom>
        </p:spPr>
        <p:txBody>
          <a:bodyPr lIns="91425" tIns="91425" rIns="91425" bIns="91425" anchor="b" anchorCtr="0">
            <a:noAutofit/>
          </a:bodyPr>
          <a:lstStyle/>
          <a:p>
            <a:pPr lvl="0" rtl="0">
              <a:spcBef>
                <a:spcPts val="0"/>
              </a:spcBef>
              <a:buNone/>
            </a:pPr>
            <a:r>
              <a:rPr lang="en-GB" sz="3600" b="1" cap="small" dirty="0" smtClean="0">
                <a:solidFill>
                  <a:schemeClr val="bg1">
                    <a:lumMod val="65000"/>
                  </a:schemeClr>
                </a:solidFill>
                <a:latin typeface="Calibri"/>
                <a:ea typeface="Calibri"/>
                <a:cs typeface="Calibri"/>
                <a:sym typeface="Calibri"/>
              </a:rPr>
              <a:t>references</a:t>
            </a:r>
            <a:endParaRPr lang="en-GB" sz="3600" b="1" cap="small" dirty="0">
              <a:solidFill>
                <a:schemeClr val="bg1">
                  <a:lumMod val="65000"/>
                </a:schemeClr>
              </a:solidFill>
              <a:latin typeface="Calibri"/>
              <a:ea typeface="Calibri"/>
              <a:cs typeface="Calibri"/>
              <a:sym typeface="Calibri"/>
            </a:endParaRPr>
          </a:p>
        </p:txBody>
      </p:sp>
      <p:sp>
        <p:nvSpPr>
          <p:cNvPr id="8" name="Dia számának helye 5"/>
          <p:cNvSpPr>
            <a:spLocks noGrp="1"/>
          </p:cNvSpPr>
          <p:nvPr>
            <p:ph type="sldNum" sz="quarter" idx="12"/>
          </p:nvPr>
        </p:nvSpPr>
        <p:spPr>
          <a:xfrm>
            <a:off x="7425344" y="6459786"/>
            <a:ext cx="984019" cy="365125"/>
          </a:xfrm>
        </p:spPr>
        <p:txBody>
          <a:bodyPr/>
          <a:lstStyle/>
          <a:p>
            <a:pPr lvl="0" algn="r" rtl="0">
              <a:spcBef>
                <a:spcPts val="0"/>
              </a:spcBef>
              <a:buNone/>
            </a:pPr>
            <a:r>
              <a:rPr lang="hu-HU" sz="1000" dirty="0" smtClean="0">
                <a:solidFill>
                  <a:schemeClr val="lt2"/>
                </a:solidFill>
              </a:rPr>
              <a:t>16 | 17</a:t>
            </a:r>
            <a:endParaRPr lang="en" sz="1000" dirty="0">
              <a:solidFill>
                <a:schemeClr val="lt2"/>
              </a:solidFill>
            </a:endParaRPr>
          </a:p>
        </p:txBody>
      </p:sp>
    </p:spTree>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Shape 179"/>
          <p:cNvSpPr txBox="1">
            <a:spLocks noGrp="1"/>
          </p:cNvSpPr>
          <p:nvPr>
            <p:ph type="title"/>
          </p:nvPr>
        </p:nvSpPr>
        <p:spPr>
          <a:prstGeom prst="rect">
            <a:avLst/>
          </a:prstGeom>
        </p:spPr>
        <p:txBody>
          <a:bodyPr lIns="91425" tIns="91425" rIns="91425" bIns="91425" anchor="b" anchorCtr="0">
            <a:noAutofit/>
          </a:bodyPr>
          <a:lstStyle/>
          <a:p>
            <a:pPr>
              <a:spcBef>
                <a:spcPts val="0"/>
              </a:spcBef>
              <a:buNone/>
            </a:pPr>
            <a:r>
              <a:rPr lang="en" sz="4400" dirty="0">
                <a:latin typeface="Calibri"/>
                <a:ea typeface="Calibri"/>
                <a:cs typeface="Calibri"/>
                <a:sym typeface="Calibri"/>
              </a:rPr>
              <a:t>Thank you for your attention</a:t>
            </a:r>
          </a:p>
        </p:txBody>
      </p:sp>
      <p:pic>
        <p:nvPicPr>
          <p:cNvPr id="11" name="Kép helye 10"/>
          <p:cNvPicPr>
            <a:picLocks noGrp="1" noChangeAspect="1"/>
          </p:cNvPicPr>
          <p:nvPr>
            <p:ph type="pic" idx="1"/>
          </p:nvPr>
        </p:nvPicPr>
        <p:blipFill>
          <a:blip r:embed="rId3">
            <a:extLst>
              <a:ext uri="{28A0092B-C50C-407E-A947-70E740481C1C}">
                <a14:useLocalDpi xmlns:a14="http://schemas.microsoft.com/office/drawing/2010/main" val="0"/>
              </a:ext>
            </a:extLst>
          </a:blip>
          <a:srcRect t="6944" b="6944"/>
          <a:stretch>
            <a:fillRect/>
          </a:stretch>
        </p:blipFill>
        <p:spPr/>
      </p:pic>
    </p:spTree>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7"/>
        <p:cNvGrpSpPr/>
        <p:nvPr/>
      </p:nvGrpSpPr>
      <p:grpSpPr>
        <a:xfrm>
          <a:off x="0" y="0"/>
          <a:ext cx="0" cy="0"/>
          <a:chOff x="0" y="0"/>
          <a:chExt cx="0" cy="0"/>
        </a:xfrm>
      </p:grpSpPr>
      <p:pic>
        <p:nvPicPr>
          <p:cNvPr id="58" name="Shape 58"/>
          <p:cNvPicPr preferRelativeResize="0"/>
          <p:nvPr/>
        </p:nvPicPr>
        <p:blipFill>
          <a:blip r:embed="rId3">
            <a:alphaModFix/>
          </a:blip>
          <a:stretch>
            <a:fillRect/>
          </a:stretch>
        </p:blipFill>
        <p:spPr>
          <a:xfrm>
            <a:off x="16150" y="0"/>
            <a:ext cx="9098462" cy="6858000"/>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62"/>
        <p:cNvGrpSpPr/>
        <p:nvPr/>
      </p:nvGrpSpPr>
      <p:grpSpPr>
        <a:xfrm>
          <a:off x="0" y="0"/>
          <a:ext cx="0" cy="0"/>
          <a:chOff x="0" y="0"/>
          <a:chExt cx="0" cy="0"/>
        </a:xfrm>
      </p:grpSpPr>
      <p:pic>
        <p:nvPicPr>
          <p:cNvPr id="63" name="Shape 63"/>
          <p:cNvPicPr preferRelativeResize="0"/>
          <p:nvPr/>
        </p:nvPicPr>
        <p:blipFill>
          <a:blip r:embed="rId3">
            <a:alphaModFix/>
          </a:blip>
          <a:stretch>
            <a:fillRect/>
          </a:stretch>
        </p:blipFill>
        <p:spPr>
          <a:xfrm>
            <a:off x="-2350" y="2499"/>
            <a:ext cx="9144000" cy="6892325"/>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7"/>
        <p:cNvGrpSpPr/>
        <p:nvPr/>
      </p:nvGrpSpPr>
      <p:grpSpPr>
        <a:xfrm>
          <a:off x="0" y="0"/>
          <a:ext cx="0" cy="0"/>
          <a:chOff x="0" y="0"/>
          <a:chExt cx="0" cy="0"/>
        </a:xfrm>
      </p:grpSpPr>
      <p:pic>
        <p:nvPicPr>
          <p:cNvPr id="68" name="Shape 68"/>
          <p:cNvPicPr preferRelativeResize="0"/>
          <p:nvPr/>
        </p:nvPicPr>
        <p:blipFill>
          <a:blip r:embed="rId3">
            <a:alphaModFix/>
          </a:blip>
          <a:stretch>
            <a:fillRect/>
          </a:stretch>
        </p:blipFill>
        <p:spPr>
          <a:xfrm>
            <a:off x="0" y="650673"/>
            <a:ext cx="9143998" cy="5709052"/>
          </a:xfrm>
          <a:prstGeom prst="rect">
            <a:avLst/>
          </a:prstGeom>
          <a:noFill/>
          <a:ln>
            <a:noFill/>
          </a:ln>
        </p:spPr>
      </p:pic>
      <p:sp>
        <p:nvSpPr>
          <p:cNvPr id="69" name="Shape 69"/>
          <p:cNvSpPr txBox="1"/>
          <p:nvPr/>
        </p:nvSpPr>
        <p:spPr>
          <a:xfrm>
            <a:off x="1450800" y="246550"/>
            <a:ext cx="6242400" cy="395699"/>
          </a:xfrm>
          <a:prstGeom prst="rect">
            <a:avLst/>
          </a:prstGeom>
          <a:noFill/>
          <a:ln>
            <a:noFill/>
          </a:ln>
        </p:spPr>
        <p:txBody>
          <a:bodyPr lIns="91425" tIns="91425" rIns="91425" bIns="91425" anchor="t" anchorCtr="0">
            <a:noAutofit/>
          </a:bodyPr>
          <a:lstStyle/>
          <a:p>
            <a:pPr algn="ctr" rtl="0">
              <a:lnSpc>
                <a:spcPct val="115000"/>
              </a:lnSpc>
              <a:spcBef>
                <a:spcPts val="0"/>
              </a:spcBef>
              <a:buNone/>
            </a:pPr>
            <a:r>
              <a:rPr lang="en" sz="1800" dirty="0">
                <a:solidFill>
                  <a:schemeClr val="tx1"/>
                </a:solidFill>
                <a:latin typeface="Calibri"/>
                <a:ea typeface="Calibri"/>
                <a:cs typeface="Calibri"/>
                <a:sym typeface="Calibri"/>
              </a:rPr>
              <a:t>Master in Advanced Analytics, NOVA IMS - Descriptive Analytics</a:t>
            </a:r>
          </a:p>
          <a:p>
            <a:pPr>
              <a:spcBef>
                <a:spcPts val="0"/>
              </a:spcBef>
              <a:buNone/>
            </a:pPr>
            <a:endParaRPr dirty="0">
              <a:solidFill>
                <a:schemeClr val="tx1"/>
              </a:solidFill>
            </a:endParaRPr>
          </a:p>
        </p:txBody>
      </p:sp>
      <p:sp>
        <p:nvSpPr>
          <p:cNvPr id="70" name="Shape 70"/>
          <p:cNvSpPr txBox="1"/>
          <p:nvPr/>
        </p:nvSpPr>
        <p:spPr>
          <a:xfrm>
            <a:off x="0" y="6359725"/>
            <a:ext cx="9144000" cy="498275"/>
          </a:xfrm>
          <a:prstGeom prst="rect">
            <a:avLst/>
          </a:prstGeom>
          <a:solidFill>
            <a:schemeClr val="bg1"/>
          </a:solidFill>
          <a:ln>
            <a:noFill/>
          </a:ln>
        </p:spPr>
        <p:txBody>
          <a:bodyPr lIns="91425" tIns="91425" rIns="91425" bIns="91425" anchor="t" anchorCtr="0">
            <a:noAutofit/>
          </a:bodyPr>
          <a:lstStyle/>
          <a:p>
            <a:pPr lvl="0" algn="ctr" rtl="0">
              <a:lnSpc>
                <a:spcPct val="115000"/>
              </a:lnSpc>
              <a:spcBef>
                <a:spcPts val="0"/>
              </a:spcBef>
              <a:buNone/>
            </a:pPr>
            <a:r>
              <a:rPr lang="en" sz="1600" dirty="0">
                <a:latin typeface="Calibri"/>
                <a:ea typeface="Calibri"/>
                <a:cs typeface="Calibri"/>
                <a:sym typeface="Calibri"/>
              </a:rPr>
              <a:t>Lisbon, December 2015			     András Kolbert, Beáta Babiaková, Carolina Duarte</a:t>
            </a:r>
          </a:p>
          <a:p>
            <a:pPr lvl="0" rtl="0">
              <a:spcBef>
                <a:spcPts val="0"/>
              </a:spcBef>
              <a:buNone/>
            </a:pPr>
            <a:endParaRPr dirty="0"/>
          </a:p>
        </p:txBody>
      </p:sp>
      <p:sp>
        <p:nvSpPr>
          <p:cNvPr id="71" name="Shape 71"/>
          <p:cNvSpPr txBox="1"/>
          <p:nvPr/>
        </p:nvSpPr>
        <p:spPr>
          <a:xfrm>
            <a:off x="109925" y="776300"/>
            <a:ext cx="3887699" cy="2439900"/>
          </a:xfrm>
          <a:prstGeom prst="rect">
            <a:avLst/>
          </a:prstGeom>
          <a:noFill/>
          <a:ln>
            <a:noFill/>
          </a:ln>
        </p:spPr>
        <p:txBody>
          <a:bodyPr lIns="91425" tIns="91425" rIns="91425" bIns="91425" anchor="t" anchorCtr="0">
            <a:noAutofit/>
          </a:bodyPr>
          <a:lstStyle/>
          <a:p>
            <a:pPr rtl="0">
              <a:lnSpc>
                <a:spcPct val="100000"/>
              </a:lnSpc>
              <a:spcBef>
                <a:spcPts val="0"/>
              </a:spcBef>
              <a:buNone/>
            </a:pPr>
            <a:r>
              <a:rPr lang="en" sz="3600" b="1" cap="small">
                <a:solidFill>
                  <a:srgbClr val="FFFFFF"/>
                </a:solidFill>
                <a:latin typeface="Calibri"/>
                <a:ea typeface="Calibri"/>
                <a:cs typeface="Calibri"/>
                <a:sym typeface="Calibri"/>
              </a:rPr>
              <a:t>image reconstruction with principal components</a:t>
            </a:r>
          </a:p>
          <a:p>
            <a:pPr>
              <a:spcBef>
                <a:spcPts val="0"/>
              </a:spcBef>
              <a:buNone/>
            </a:pPr>
            <a:endParaRPr/>
          </a:p>
        </p:txBody>
      </p:sp>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4" name="Cím 3"/>
          <p:cNvSpPr>
            <a:spLocks noGrp="1"/>
          </p:cNvSpPr>
          <p:nvPr>
            <p:ph type="title"/>
          </p:nvPr>
        </p:nvSpPr>
        <p:spPr/>
        <p:txBody>
          <a:bodyPr>
            <a:normAutofit/>
          </a:bodyPr>
          <a:lstStyle/>
          <a:p>
            <a:pPr>
              <a:spcBef>
                <a:spcPts val="0"/>
              </a:spcBef>
            </a:pPr>
            <a:r>
              <a:rPr lang="en" sz="3600" b="1" cap="small" dirty="0">
                <a:solidFill>
                  <a:schemeClr val="bg1">
                    <a:lumMod val="65000"/>
                  </a:schemeClr>
                </a:solidFill>
                <a:latin typeface="Calibri"/>
                <a:ea typeface="Calibri"/>
                <a:cs typeface="Calibri"/>
                <a:sym typeface="Calibri"/>
              </a:rPr>
              <a:t>contents</a:t>
            </a:r>
            <a:endParaRPr lang="en-GB" sz="3600" b="1" cap="small" dirty="0">
              <a:solidFill>
                <a:schemeClr val="bg1">
                  <a:lumMod val="65000"/>
                </a:schemeClr>
              </a:solidFill>
              <a:latin typeface="Calibri"/>
              <a:ea typeface="Calibri"/>
              <a:cs typeface="Calibri"/>
            </a:endParaRPr>
          </a:p>
        </p:txBody>
      </p:sp>
      <p:sp>
        <p:nvSpPr>
          <p:cNvPr id="77" name="Shape 77"/>
          <p:cNvSpPr txBox="1">
            <a:spLocks noGrp="1"/>
          </p:cNvSpPr>
          <p:nvPr>
            <p:ph idx="1"/>
          </p:nvPr>
        </p:nvSpPr>
        <p:spPr>
          <a:prstGeom prst="rect">
            <a:avLst/>
          </a:prstGeom>
        </p:spPr>
        <p:txBody>
          <a:bodyPr lIns="91425" tIns="91425" rIns="91425" bIns="91425" anchor="t" anchorCtr="0">
            <a:noAutofit/>
          </a:bodyPr>
          <a:lstStyle/>
          <a:p>
            <a:pPr marL="457200" lvl="0" indent="-355600" rtl="0">
              <a:lnSpc>
                <a:spcPct val="150000"/>
              </a:lnSpc>
              <a:spcBef>
                <a:spcPts val="0"/>
              </a:spcBef>
              <a:buSzPct val="100000"/>
              <a:buFont typeface="Calibri"/>
              <a:buChar char="●"/>
            </a:pPr>
            <a:r>
              <a:rPr lang="en" sz="2000" dirty="0">
                <a:latin typeface="Calibri"/>
                <a:ea typeface="Calibri"/>
                <a:cs typeface="Calibri"/>
                <a:sym typeface="Calibri"/>
              </a:rPr>
              <a:t>PCA and Images - The Basics</a:t>
            </a:r>
          </a:p>
          <a:p>
            <a:pPr marL="457200" lvl="0" indent="-355600" rtl="0">
              <a:lnSpc>
                <a:spcPct val="150000"/>
              </a:lnSpc>
              <a:spcBef>
                <a:spcPts val="0"/>
              </a:spcBef>
              <a:buSzPct val="100000"/>
              <a:buFont typeface="Calibri"/>
              <a:buChar char="●"/>
            </a:pPr>
            <a:r>
              <a:rPr lang="en" sz="2000" dirty="0">
                <a:latin typeface="Calibri"/>
                <a:ea typeface="Calibri"/>
                <a:cs typeface="Calibri"/>
                <a:sym typeface="Calibri"/>
              </a:rPr>
              <a:t>Interpreting the Results of PCA</a:t>
            </a:r>
          </a:p>
          <a:p>
            <a:pPr marL="457200" lvl="0" indent="-355600" rtl="0">
              <a:lnSpc>
                <a:spcPct val="150000"/>
              </a:lnSpc>
              <a:spcBef>
                <a:spcPts val="0"/>
              </a:spcBef>
              <a:buSzPct val="100000"/>
              <a:buFont typeface="Calibri"/>
              <a:buChar char="●"/>
            </a:pPr>
            <a:r>
              <a:rPr lang="en" sz="2000" dirty="0">
                <a:latin typeface="Calibri"/>
                <a:ea typeface="Calibri"/>
                <a:cs typeface="Calibri"/>
                <a:sym typeface="Calibri"/>
              </a:rPr>
              <a:t>Missing Values  - A Visual Approach</a:t>
            </a:r>
          </a:p>
          <a:p>
            <a:pPr marL="457200" lvl="0" indent="-355600" rtl="0">
              <a:lnSpc>
                <a:spcPct val="150000"/>
              </a:lnSpc>
              <a:spcBef>
                <a:spcPts val="0"/>
              </a:spcBef>
              <a:buSzPct val="100000"/>
              <a:buFont typeface="Calibri"/>
              <a:buChar char="●"/>
            </a:pPr>
            <a:r>
              <a:rPr lang="en" sz="2000" dirty="0">
                <a:latin typeface="Calibri"/>
                <a:ea typeface="Calibri"/>
                <a:cs typeface="Calibri"/>
                <a:sym typeface="Calibri"/>
              </a:rPr>
              <a:t>Real World Applications</a:t>
            </a:r>
          </a:p>
          <a:p>
            <a:pPr marL="457200" lvl="0" indent="0" rtl="0">
              <a:lnSpc>
                <a:spcPct val="150000"/>
              </a:lnSpc>
              <a:spcBef>
                <a:spcPts val="0"/>
              </a:spcBef>
              <a:buNone/>
            </a:pPr>
            <a:endParaRPr sz="2000" dirty="0">
              <a:latin typeface="Calibri"/>
              <a:ea typeface="Calibri"/>
              <a:cs typeface="Calibri"/>
              <a:sym typeface="Calibri"/>
            </a:endParaRPr>
          </a:p>
          <a:p>
            <a:pPr marL="457200" lvl="0" indent="0" rtl="0">
              <a:spcBef>
                <a:spcPts val="0"/>
              </a:spcBef>
              <a:buNone/>
            </a:pPr>
            <a:endParaRPr sz="2000" b="1" dirty="0">
              <a:latin typeface="Calibri"/>
              <a:ea typeface="Calibri"/>
              <a:cs typeface="Calibri"/>
              <a:sym typeface="Calibri"/>
            </a:endParaRPr>
          </a:p>
          <a:p>
            <a:pPr marL="457200" lvl="0" indent="0" rtl="0">
              <a:spcBef>
                <a:spcPts val="0"/>
              </a:spcBef>
              <a:buNone/>
            </a:pPr>
            <a:endParaRPr b="1" dirty="0"/>
          </a:p>
        </p:txBody>
      </p:sp>
      <p:sp>
        <p:nvSpPr>
          <p:cNvPr id="9" name="Dia számának helye 5"/>
          <p:cNvSpPr>
            <a:spLocks noGrp="1"/>
          </p:cNvSpPr>
          <p:nvPr>
            <p:ph type="sldNum" sz="quarter" idx="12"/>
          </p:nvPr>
        </p:nvSpPr>
        <p:spPr>
          <a:xfrm>
            <a:off x="7425344" y="6459786"/>
            <a:ext cx="984019" cy="365125"/>
          </a:xfrm>
        </p:spPr>
        <p:txBody>
          <a:bodyPr/>
          <a:lstStyle/>
          <a:p>
            <a:pPr lvl="0" algn="r" rtl="0">
              <a:spcBef>
                <a:spcPts val="0"/>
              </a:spcBef>
              <a:buNone/>
            </a:pPr>
            <a:fld id="{00000000-1234-1234-1234-123412341234}" type="slidenum">
              <a:rPr lang="en" sz="1000" smtClean="0">
                <a:solidFill>
                  <a:schemeClr val="lt2"/>
                </a:solidFill>
              </a:rPr>
              <a:t>5</a:t>
            </a:fld>
            <a:r>
              <a:rPr lang="hu-HU" sz="1000" dirty="0" smtClean="0">
                <a:solidFill>
                  <a:schemeClr val="lt2"/>
                </a:solidFill>
              </a:rPr>
              <a:t> | 17</a:t>
            </a:r>
            <a:endParaRPr lang="en" sz="1000" dirty="0">
              <a:solidFill>
                <a:schemeClr val="lt2"/>
              </a:solidFill>
            </a:endParaRPr>
          </a:p>
        </p:txBody>
      </p:sp>
    </p:spTree>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Shape 82"/>
          <p:cNvSpPr txBox="1">
            <a:spLocks noGrp="1"/>
          </p:cNvSpPr>
          <p:nvPr>
            <p:ph type="title"/>
          </p:nvPr>
        </p:nvSpPr>
        <p:spPr>
          <a:prstGeom prst="rect">
            <a:avLst/>
          </a:prstGeom>
        </p:spPr>
        <p:txBody>
          <a:bodyPr lIns="91425" tIns="91425" rIns="91425" bIns="91425" anchor="b" anchorCtr="0">
            <a:noAutofit/>
          </a:bodyPr>
          <a:lstStyle/>
          <a:p>
            <a:pPr>
              <a:spcBef>
                <a:spcPts val="0"/>
              </a:spcBef>
            </a:pPr>
            <a:r>
              <a:rPr lang="en" sz="3600" b="1" cap="small" dirty="0">
                <a:solidFill>
                  <a:schemeClr val="bg1">
                    <a:lumMod val="65000"/>
                  </a:schemeClr>
                </a:solidFill>
                <a:latin typeface="Calibri"/>
                <a:ea typeface="Calibri"/>
                <a:cs typeface="Calibri"/>
                <a:sym typeface="Calibri"/>
              </a:rPr>
              <a:t>pca and images - the basics</a:t>
            </a:r>
          </a:p>
        </p:txBody>
      </p:sp>
      <p:sp>
        <p:nvSpPr>
          <p:cNvPr id="85" name="Shape 85"/>
          <p:cNvSpPr txBox="1">
            <a:spLocks noGrp="1"/>
          </p:cNvSpPr>
          <p:nvPr>
            <p:ph idx="1"/>
          </p:nvPr>
        </p:nvSpPr>
        <p:spPr>
          <a:prstGeom prst="rect">
            <a:avLst/>
          </a:prstGeom>
          <a:solidFill>
            <a:schemeClr val="bg1"/>
          </a:solidFill>
        </p:spPr>
        <p:txBody>
          <a:bodyPr lIns="91425" tIns="91425" rIns="91425" bIns="91425" anchor="t" anchorCtr="0">
            <a:noAutofit/>
          </a:bodyPr>
          <a:lstStyle/>
          <a:p>
            <a:pPr lvl="0" algn="ctr">
              <a:lnSpc>
                <a:spcPct val="100000"/>
              </a:lnSpc>
              <a:spcBef>
                <a:spcPts val="0"/>
              </a:spcBef>
              <a:buNone/>
            </a:pPr>
            <a:r>
              <a:rPr lang="en" dirty="0">
                <a:latin typeface="Calibri"/>
                <a:ea typeface="Calibri"/>
                <a:cs typeface="Calibri"/>
                <a:sym typeface="Calibri"/>
              </a:rPr>
              <a:t>Columns -&gt; Variables</a:t>
            </a:r>
            <a:endParaRPr lang="hu-HU" dirty="0">
              <a:latin typeface="Calibri"/>
              <a:ea typeface="Calibri"/>
              <a:cs typeface="Calibri"/>
              <a:sym typeface="Calibri"/>
            </a:endParaRPr>
          </a:p>
        </p:txBody>
      </p:sp>
      <p:sp>
        <p:nvSpPr>
          <p:cNvPr id="87" name="Shape 87"/>
          <p:cNvSpPr txBox="1">
            <a:spLocks noGrp="1"/>
          </p:cNvSpPr>
          <p:nvPr>
            <p:ph type="body" idx="4294967295"/>
          </p:nvPr>
        </p:nvSpPr>
        <p:spPr>
          <a:xfrm>
            <a:off x="0" y="3328988"/>
            <a:ext cx="2349500" cy="763587"/>
          </a:xfrm>
          <a:prstGeom prst="rect">
            <a:avLst/>
          </a:prstGeom>
        </p:spPr>
        <p:txBody>
          <a:bodyPr lIns="91425" tIns="91425" rIns="91425" bIns="91425" anchor="t" anchorCtr="0">
            <a:noAutofit/>
          </a:bodyPr>
          <a:lstStyle/>
          <a:p>
            <a:pPr algn="ctr">
              <a:lnSpc>
                <a:spcPct val="100000"/>
              </a:lnSpc>
              <a:spcBef>
                <a:spcPts val="0"/>
              </a:spcBef>
              <a:buNone/>
            </a:pPr>
            <a:r>
              <a:rPr lang="en" dirty="0">
                <a:latin typeface="Calibri"/>
                <a:ea typeface="Calibri"/>
                <a:cs typeface="Calibri"/>
                <a:sym typeface="Calibri"/>
              </a:rPr>
              <a:t>Rows -&gt; Observations</a:t>
            </a:r>
          </a:p>
          <a:p>
            <a:pPr algn="ctr">
              <a:lnSpc>
                <a:spcPct val="100000"/>
              </a:lnSpc>
              <a:spcBef>
                <a:spcPts val="0"/>
              </a:spcBef>
              <a:buNone/>
            </a:pPr>
            <a:endParaRPr dirty="0">
              <a:latin typeface="Calibri"/>
              <a:ea typeface="Calibri"/>
              <a:cs typeface="Calibri"/>
            </a:endParaRPr>
          </a:p>
        </p:txBody>
      </p:sp>
      <p:sp>
        <p:nvSpPr>
          <p:cNvPr id="86" name="Shape 86"/>
          <p:cNvSpPr txBox="1">
            <a:spLocks noGrp="1"/>
          </p:cNvSpPr>
          <p:nvPr>
            <p:ph sz="half" idx="4294967295"/>
          </p:nvPr>
        </p:nvSpPr>
        <p:spPr>
          <a:xfrm>
            <a:off x="6794500" y="1846263"/>
            <a:ext cx="2349500" cy="4022725"/>
          </a:xfrm>
          <a:prstGeom prst="rect">
            <a:avLst/>
          </a:prstGeom>
        </p:spPr>
        <p:txBody>
          <a:bodyPr lIns="91425" tIns="91425" rIns="91425" bIns="91425" anchor="t" anchorCtr="0">
            <a:noAutofit/>
          </a:bodyPr>
          <a:lstStyle/>
          <a:p>
            <a:pPr lvl="0" algn="ctr" rtl="0">
              <a:lnSpc>
                <a:spcPct val="100000"/>
              </a:lnSpc>
              <a:spcBef>
                <a:spcPts val="0"/>
              </a:spcBef>
              <a:buNone/>
            </a:pPr>
            <a:endParaRPr lang="hu-HU" sz="2000" dirty="0" smtClean="0">
              <a:latin typeface="Calibri"/>
              <a:ea typeface="Calibri"/>
              <a:cs typeface="Calibri"/>
              <a:sym typeface="Calibri"/>
            </a:endParaRPr>
          </a:p>
          <a:p>
            <a:pPr lvl="0" algn="ctr" rtl="0">
              <a:lnSpc>
                <a:spcPct val="100000"/>
              </a:lnSpc>
              <a:spcBef>
                <a:spcPts val="0"/>
              </a:spcBef>
              <a:buNone/>
            </a:pPr>
            <a:endParaRPr lang="hu-HU" dirty="0">
              <a:latin typeface="Calibri"/>
              <a:ea typeface="Calibri"/>
              <a:cs typeface="Calibri"/>
              <a:sym typeface="Calibri"/>
            </a:endParaRPr>
          </a:p>
          <a:p>
            <a:pPr algn="ctr">
              <a:lnSpc>
                <a:spcPct val="100000"/>
              </a:lnSpc>
              <a:spcBef>
                <a:spcPts val="0"/>
              </a:spcBef>
              <a:buNone/>
            </a:pPr>
            <a:r>
              <a:rPr lang="en" dirty="0">
                <a:latin typeface="Calibri"/>
                <a:ea typeface="Calibri"/>
                <a:cs typeface="Calibri"/>
                <a:sym typeface="Calibri"/>
              </a:rPr>
              <a:t>Each pixel contains an array with 3 values: R G B</a:t>
            </a:r>
          </a:p>
          <a:p>
            <a:pPr lvl="0" algn="ctr" rtl="0">
              <a:lnSpc>
                <a:spcPct val="100000"/>
              </a:lnSpc>
              <a:spcBef>
                <a:spcPts val="0"/>
              </a:spcBef>
              <a:buNone/>
            </a:pPr>
            <a:endParaRPr lang="en" sz="2000" dirty="0">
              <a:latin typeface="Calibri"/>
              <a:ea typeface="Calibri"/>
              <a:cs typeface="Calibri"/>
              <a:sym typeface="Calibri"/>
            </a:endParaRPr>
          </a:p>
          <a:p>
            <a:pPr marL="457200" lvl="0" indent="0" rtl="0">
              <a:spcBef>
                <a:spcPts val="0"/>
              </a:spcBef>
              <a:buNone/>
            </a:pPr>
            <a:endParaRPr dirty="0"/>
          </a:p>
        </p:txBody>
      </p:sp>
      <p:pic>
        <p:nvPicPr>
          <p:cNvPr id="83" name="Shape 83"/>
          <p:cNvPicPr preferRelativeResize="0"/>
          <p:nvPr/>
        </p:nvPicPr>
        <p:blipFill>
          <a:blip r:embed="rId3">
            <a:alphaModFix/>
          </a:blip>
          <a:stretch>
            <a:fillRect/>
          </a:stretch>
        </p:blipFill>
        <p:spPr>
          <a:xfrm>
            <a:off x="2952750" y="2759075"/>
            <a:ext cx="3238500" cy="2667000"/>
          </a:xfrm>
          <a:prstGeom prst="rect">
            <a:avLst/>
          </a:prstGeom>
          <a:noFill/>
          <a:ln>
            <a:noFill/>
          </a:ln>
        </p:spPr>
      </p:pic>
      <p:cxnSp>
        <p:nvCxnSpPr>
          <p:cNvPr id="84" name="Shape 84"/>
          <p:cNvCxnSpPr/>
          <p:nvPr/>
        </p:nvCxnSpPr>
        <p:spPr>
          <a:xfrm>
            <a:off x="6058001" y="3066698"/>
            <a:ext cx="736499" cy="0"/>
          </a:xfrm>
          <a:prstGeom prst="straightConnector1">
            <a:avLst/>
          </a:prstGeom>
          <a:noFill/>
          <a:ln w="19050" cap="flat" cmpd="sng">
            <a:solidFill>
              <a:schemeClr val="accent2"/>
            </a:solidFill>
            <a:prstDash val="solid"/>
            <a:round/>
            <a:headEnd type="oval" w="lg" len="lg"/>
            <a:tailEnd type="triangle" w="lg" len="lg"/>
          </a:ln>
        </p:spPr>
      </p:cxnSp>
      <p:cxnSp>
        <p:nvCxnSpPr>
          <p:cNvPr id="88" name="Shape 88"/>
          <p:cNvCxnSpPr/>
          <p:nvPr/>
        </p:nvCxnSpPr>
        <p:spPr>
          <a:xfrm>
            <a:off x="4173575" y="2440475"/>
            <a:ext cx="0" cy="318600"/>
          </a:xfrm>
          <a:prstGeom prst="straightConnector1">
            <a:avLst/>
          </a:prstGeom>
          <a:noFill/>
          <a:ln w="19050" cap="flat" cmpd="sng">
            <a:solidFill>
              <a:schemeClr val="accent2"/>
            </a:solidFill>
            <a:prstDash val="solid"/>
            <a:round/>
            <a:headEnd type="none" w="lg" len="lg"/>
            <a:tailEnd type="triangle" w="lg" len="lg"/>
          </a:ln>
        </p:spPr>
      </p:cxnSp>
      <p:cxnSp>
        <p:nvCxnSpPr>
          <p:cNvPr id="89" name="Shape 89"/>
          <p:cNvCxnSpPr/>
          <p:nvPr/>
        </p:nvCxnSpPr>
        <p:spPr>
          <a:xfrm>
            <a:off x="4554575" y="2440475"/>
            <a:ext cx="0" cy="318600"/>
          </a:xfrm>
          <a:prstGeom prst="straightConnector1">
            <a:avLst/>
          </a:prstGeom>
          <a:noFill/>
          <a:ln w="19050" cap="flat" cmpd="sng">
            <a:solidFill>
              <a:schemeClr val="accent2"/>
            </a:solidFill>
            <a:prstDash val="solid"/>
            <a:round/>
            <a:headEnd type="none" w="lg" len="lg"/>
            <a:tailEnd type="triangle" w="lg" len="lg"/>
          </a:ln>
        </p:spPr>
      </p:cxnSp>
      <p:cxnSp>
        <p:nvCxnSpPr>
          <p:cNvPr id="90" name="Shape 90"/>
          <p:cNvCxnSpPr/>
          <p:nvPr/>
        </p:nvCxnSpPr>
        <p:spPr>
          <a:xfrm>
            <a:off x="4935575" y="2440475"/>
            <a:ext cx="0" cy="318600"/>
          </a:xfrm>
          <a:prstGeom prst="straightConnector1">
            <a:avLst/>
          </a:prstGeom>
          <a:noFill/>
          <a:ln w="19050" cap="flat" cmpd="sng">
            <a:solidFill>
              <a:schemeClr val="accent2"/>
            </a:solidFill>
            <a:prstDash val="solid"/>
            <a:round/>
            <a:headEnd type="none" w="lg" len="lg"/>
            <a:tailEnd type="triangle" w="lg" len="lg"/>
          </a:ln>
        </p:spPr>
      </p:cxnSp>
      <p:cxnSp>
        <p:nvCxnSpPr>
          <p:cNvPr id="91" name="Shape 91"/>
          <p:cNvCxnSpPr/>
          <p:nvPr/>
        </p:nvCxnSpPr>
        <p:spPr>
          <a:xfrm rot="10800000" flipH="1">
            <a:off x="2575650" y="3387574"/>
            <a:ext cx="331199" cy="3900"/>
          </a:xfrm>
          <a:prstGeom prst="straightConnector1">
            <a:avLst/>
          </a:prstGeom>
          <a:noFill/>
          <a:ln w="19050" cap="flat" cmpd="sng">
            <a:solidFill>
              <a:schemeClr val="accent2"/>
            </a:solidFill>
            <a:prstDash val="solid"/>
            <a:round/>
            <a:headEnd type="none" w="lg" len="lg"/>
            <a:tailEnd type="triangle" w="lg" len="lg"/>
          </a:ln>
        </p:spPr>
      </p:cxnSp>
      <p:cxnSp>
        <p:nvCxnSpPr>
          <p:cNvPr id="92" name="Shape 92"/>
          <p:cNvCxnSpPr/>
          <p:nvPr/>
        </p:nvCxnSpPr>
        <p:spPr>
          <a:xfrm rot="10800000" flipH="1">
            <a:off x="2575650" y="3768574"/>
            <a:ext cx="331199" cy="3900"/>
          </a:xfrm>
          <a:prstGeom prst="straightConnector1">
            <a:avLst/>
          </a:prstGeom>
          <a:noFill/>
          <a:ln w="19050" cap="flat" cmpd="sng">
            <a:solidFill>
              <a:schemeClr val="accent2"/>
            </a:solidFill>
            <a:prstDash val="solid"/>
            <a:round/>
            <a:headEnd type="none" w="lg" len="lg"/>
            <a:tailEnd type="triangle" w="lg" len="lg"/>
          </a:ln>
        </p:spPr>
      </p:cxnSp>
      <p:cxnSp>
        <p:nvCxnSpPr>
          <p:cNvPr id="93" name="Shape 93"/>
          <p:cNvCxnSpPr/>
          <p:nvPr/>
        </p:nvCxnSpPr>
        <p:spPr>
          <a:xfrm rot="10800000" flipH="1">
            <a:off x="2575650" y="4149574"/>
            <a:ext cx="331199" cy="3900"/>
          </a:xfrm>
          <a:prstGeom prst="straightConnector1">
            <a:avLst/>
          </a:prstGeom>
          <a:noFill/>
          <a:ln w="19050" cap="flat" cmpd="sng">
            <a:solidFill>
              <a:schemeClr val="accent2"/>
            </a:solidFill>
            <a:prstDash val="solid"/>
            <a:round/>
            <a:headEnd type="none" w="lg" len="lg"/>
            <a:tailEnd type="triangle" w="lg" len="lg"/>
          </a:ln>
        </p:spPr>
      </p:cxnSp>
      <p:sp>
        <p:nvSpPr>
          <p:cNvPr id="17" name="Dia számának helye 5"/>
          <p:cNvSpPr>
            <a:spLocks noGrp="1"/>
          </p:cNvSpPr>
          <p:nvPr>
            <p:ph type="sldNum" sz="quarter" idx="12"/>
          </p:nvPr>
        </p:nvSpPr>
        <p:spPr>
          <a:xfrm>
            <a:off x="7425344" y="6459786"/>
            <a:ext cx="984019" cy="365125"/>
          </a:xfrm>
        </p:spPr>
        <p:txBody>
          <a:bodyPr/>
          <a:lstStyle/>
          <a:p>
            <a:pPr lvl="0" algn="r" rtl="0">
              <a:spcBef>
                <a:spcPts val="0"/>
              </a:spcBef>
              <a:buNone/>
            </a:pPr>
            <a:r>
              <a:rPr lang="hu-HU" sz="1000" dirty="0" smtClean="0">
                <a:solidFill>
                  <a:schemeClr val="lt2"/>
                </a:solidFill>
              </a:rPr>
              <a:t>6 | 17</a:t>
            </a:r>
            <a:endParaRPr lang="en" sz="1000" dirty="0">
              <a:solidFill>
                <a:schemeClr val="lt2"/>
              </a:solidFill>
            </a:endParaRPr>
          </a:p>
        </p:txBody>
      </p:sp>
    </p:spTree>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prstGeom prst="rect">
            <a:avLst/>
          </a:prstGeom>
        </p:spPr>
        <p:txBody>
          <a:bodyPr lIns="91425" tIns="91425" rIns="91425" bIns="91425" anchor="b" anchorCtr="0">
            <a:noAutofit/>
          </a:bodyPr>
          <a:lstStyle/>
          <a:p>
            <a:pPr lvl="0" rtl="0">
              <a:spcBef>
                <a:spcPts val="0"/>
              </a:spcBef>
              <a:buNone/>
            </a:pPr>
            <a:r>
              <a:rPr lang="en" sz="3600" b="1" cap="small" dirty="0" smtClean="0">
                <a:solidFill>
                  <a:schemeClr val="bg1">
                    <a:lumMod val="65000"/>
                  </a:schemeClr>
                </a:solidFill>
                <a:latin typeface="Calibri"/>
                <a:ea typeface="Calibri"/>
                <a:cs typeface="Calibri"/>
                <a:sym typeface="Calibri"/>
              </a:rPr>
              <a:t>interpreting </a:t>
            </a:r>
            <a:r>
              <a:rPr lang="en" sz="3600" b="1" cap="small" dirty="0">
                <a:solidFill>
                  <a:schemeClr val="bg1">
                    <a:lumMod val="65000"/>
                  </a:schemeClr>
                </a:solidFill>
                <a:latin typeface="Calibri"/>
                <a:ea typeface="Calibri"/>
                <a:cs typeface="Calibri"/>
                <a:sym typeface="Calibri"/>
              </a:rPr>
              <a:t>the results of pca</a:t>
            </a:r>
          </a:p>
        </p:txBody>
      </p:sp>
      <p:sp>
        <p:nvSpPr>
          <p:cNvPr id="99" name="Shape 99"/>
          <p:cNvSpPr txBox="1">
            <a:spLocks noGrp="1"/>
          </p:cNvSpPr>
          <p:nvPr>
            <p:ph idx="1"/>
          </p:nvPr>
        </p:nvSpPr>
        <p:spPr>
          <a:prstGeom prst="rect">
            <a:avLst/>
          </a:prstGeom>
        </p:spPr>
        <p:txBody>
          <a:bodyPr lIns="91425" tIns="91425" rIns="91425" bIns="91425" anchor="t" anchorCtr="0">
            <a:noAutofit/>
          </a:bodyPr>
          <a:lstStyle/>
          <a:p>
            <a:pPr marL="457200" lvl="0" indent="-355600" rtl="0">
              <a:lnSpc>
                <a:spcPct val="150000"/>
              </a:lnSpc>
              <a:spcBef>
                <a:spcPts val="0"/>
              </a:spcBef>
              <a:buSzPct val="100000"/>
              <a:buFont typeface="Calibri"/>
              <a:buChar char="●"/>
            </a:pPr>
            <a:r>
              <a:rPr lang="en" sz="2000" dirty="0">
                <a:latin typeface="Calibri"/>
                <a:ea typeface="Calibri"/>
                <a:cs typeface="Calibri"/>
                <a:sym typeface="Calibri"/>
              </a:rPr>
              <a:t>To interpret the results interactively, we developed an app using a package of R: Shiny</a:t>
            </a:r>
          </a:p>
          <a:p>
            <a:pPr marL="457200" lvl="0" indent="-355600" rtl="0">
              <a:lnSpc>
                <a:spcPct val="150000"/>
              </a:lnSpc>
              <a:spcBef>
                <a:spcPts val="0"/>
              </a:spcBef>
              <a:buSzPct val="100000"/>
              <a:buFont typeface="Calibri"/>
              <a:buChar char="●"/>
            </a:pPr>
            <a:r>
              <a:rPr lang="en" sz="2000" dirty="0">
                <a:latin typeface="Calibri"/>
                <a:ea typeface="Calibri"/>
                <a:cs typeface="Calibri"/>
                <a:sym typeface="Calibri"/>
              </a:rPr>
              <a:t>It is now available at:  </a:t>
            </a:r>
            <a:r>
              <a:rPr lang="en" sz="2000" u="sng" dirty="0">
                <a:solidFill>
                  <a:schemeClr val="hlink"/>
                </a:solidFill>
                <a:latin typeface="Calibri"/>
                <a:ea typeface="Calibri"/>
                <a:cs typeface="Calibri"/>
                <a:sym typeface="Calibri"/>
                <a:hlinkClick r:id="rId3"/>
              </a:rPr>
              <a:t>https://principalimages.shinyapps.io/Shiny</a:t>
            </a:r>
          </a:p>
          <a:p>
            <a:pPr lvl="0" rtl="0">
              <a:lnSpc>
                <a:spcPct val="150000"/>
              </a:lnSpc>
              <a:spcBef>
                <a:spcPts val="0"/>
              </a:spcBef>
              <a:buNone/>
            </a:pPr>
            <a:endParaRPr sz="2000" dirty="0">
              <a:latin typeface="Calibri"/>
              <a:ea typeface="Calibri"/>
              <a:cs typeface="Calibri"/>
              <a:sym typeface="Calibri"/>
            </a:endParaRPr>
          </a:p>
          <a:p>
            <a:pPr marL="457200" lvl="0" indent="0" rtl="0">
              <a:spcBef>
                <a:spcPts val="0"/>
              </a:spcBef>
              <a:buNone/>
            </a:pPr>
            <a:endParaRPr sz="2000" dirty="0">
              <a:latin typeface="Calibri"/>
              <a:ea typeface="Calibri"/>
              <a:cs typeface="Calibri"/>
              <a:sym typeface="Calibri"/>
            </a:endParaRPr>
          </a:p>
          <a:p>
            <a:pPr marL="457200" lvl="0" indent="0" rtl="0">
              <a:spcBef>
                <a:spcPts val="0"/>
              </a:spcBef>
              <a:buNone/>
            </a:pPr>
            <a:endParaRPr dirty="0"/>
          </a:p>
        </p:txBody>
      </p:sp>
      <p:sp>
        <p:nvSpPr>
          <p:cNvPr id="100" name="Shape 100"/>
          <p:cNvSpPr txBox="1"/>
          <p:nvPr/>
        </p:nvSpPr>
        <p:spPr>
          <a:xfrm>
            <a:off x="2093700" y="4302750"/>
            <a:ext cx="4956599" cy="1143000"/>
          </a:xfrm>
          <a:prstGeom prst="rect">
            <a:avLst/>
          </a:prstGeom>
          <a:noFill/>
          <a:ln>
            <a:noFill/>
          </a:ln>
        </p:spPr>
        <p:txBody>
          <a:bodyPr lIns="91425" tIns="91425" rIns="91425" bIns="91425" anchor="ctr" anchorCtr="0">
            <a:noAutofit/>
          </a:bodyPr>
          <a:lstStyle/>
          <a:p>
            <a:pPr algn="ctr" rtl="0">
              <a:lnSpc>
                <a:spcPct val="150000"/>
              </a:lnSpc>
              <a:spcBef>
                <a:spcPts val="0"/>
              </a:spcBef>
              <a:spcAft>
                <a:spcPts val="1600"/>
              </a:spcAft>
              <a:buNone/>
            </a:pPr>
            <a:r>
              <a:rPr lang="en" sz="6000" b="1" cap="small">
                <a:solidFill>
                  <a:srgbClr val="FF9900"/>
                </a:solidFill>
                <a:latin typeface="Calibri"/>
                <a:ea typeface="Calibri"/>
                <a:cs typeface="Calibri"/>
                <a:sym typeface="Calibri"/>
              </a:rPr>
              <a:t>R You Ready?</a:t>
            </a:r>
          </a:p>
        </p:txBody>
      </p:sp>
      <p:sp>
        <p:nvSpPr>
          <p:cNvPr id="6" name="Dia számának helye 5"/>
          <p:cNvSpPr>
            <a:spLocks noGrp="1"/>
          </p:cNvSpPr>
          <p:nvPr>
            <p:ph type="sldNum" sz="quarter" idx="12"/>
          </p:nvPr>
        </p:nvSpPr>
        <p:spPr>
          <a:xfrm>
            <a:off x="7425344" y="6459786"/>
            <a:ext cx="984019" cy="365125"/>
          </a:xfrm>
        </p:spPr>
        <p:txBody>
          <a:bodyPr/>
          <a:lstStyle/>
          <a:p>
            <a:pPr lvl="0" algn="r" rtl="0">
              <a:spcBef>
                <a:spcPts val="0"/>
              </a:spcBef>
              <a:buNone/>
            </a:pPr>
            <a:r>
              <a:rPr lang="hu-HU" sz="1000" dirty="0">
                <a:solidFill>
                  <a:schemeClr val="lt2"/>
                </a:solidFill>
              </a:rPr>
              <a:t>7</a:t>
            </a:r>
            <a:r>
              <a:rPr lang="hu-HU" sz="1000" dirty="0" smtClean="0">
                <a:solidFill>
                  <a:schemeClr val="lt2"/>
                </a:solidFill>
              </a:rPr>
              <a:t> | 17</a:t>
            </a:r>
            <a:endParaRPr lang="en" sz="1000" dirty="0">
              <a:solidFill>
                <a:schemeClr val="lt2"/>
              </a:solidFill>
            </a:endParaRPr>
          </a:p>
        </p:txBody>
      </p:sp>
    </p:spTree>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title"/>
          </p:nvPr>
        </p:nvSpPr>
        <p:spPr>
          <a:prstGeom prst="rect">
            <a:avLst/>
          </a:prstGeom>
        </p:spPr>
        <p:txBody>
          <a:bodyPr lIns="91425" tIns="91425" rIns="91425" bIns="91425" anchor="b" anchorCtr="0">
            <a:noAutofit/>
          </a:bodyPr>
          <a:lstStyle/>
          <a:p>
            <a:pPr lvl="0" rtl="0">
              <a:spcBef>
                <a:spcPts val="0"/>
              </a:spcBef>
              <a:buNone/>
            </a:pPr>
            <a:r>
              <a:rPr lang="en" sz="3600" b="1" cap="small" dirty="0">
                <a:solidFill>
                  <a:schemeClr val="bg1">
                    <a:lumMod val="65000"/>
                  </a:schemeClr>
                </a:solidFill>
                <a:latin typeface="Calibri"/>
                <a:ea typeface="Calibri"/>
                <a:cs typeface="Calibri"/>
                <a:sym typeface="Calibri"/>
              </a:rPr>
              <a:t>reconstruction of damaged pictures</a:t>
            </a:r>
          </a:p>
        </p:txBody>
      </p:sp>
      <p:sp>
        <p:nvSpPr>
          <p:cNvPr id="106" name="Shape 106"/>
          <p:cNvSpPr txBox="1">
            <a:spLocks noGrp="1"/>
          </p:cNvSpPr>
          <p:nvPr>
            <p:ph idx="1"/>
          </p:nvPr>
        </p:nvSpPr>
        <p:spPr>
          <a:prstGeom prst="rect">
            <a:avLst/>
          </a:prstGeom>
        </p:spPr>
        <p:txBody>
          <a:bodyPr lIns="91425" tIns="91425" rIns="91425" bIns="91425" anchor="t" anchorCtr="0">
            <a:noAutofit/>
          </a:bodyPr>
          <a:lstStyle/>
          <a:p>
            <a:pPr marL="342900" indent="-342900">
              <a:lnSpc>
                <a:spcPct val="100000"/>
              </a:lnSpc>
              <a:spcBef>
                <a:spcPts val="0"/>
              </a:spcBef>
              <a:buFont typeface="Arial" panose="020B0604020202020204" pitchFamily="34" charset="0"/>
              <a:buChar char="•"/>
            </a:pPr>
            <a:r>
              <a:rPr lang="en" sz="2000" dirty="0">
                <a:latin typeface="Calibri"/>
                <a:ea typeface="Calibri"/>
                <a:cs typeface="Calibri"/>
                <a:sym typeface="Calibri"/>
              </a:rPr>
              <a:t>Imputing Missing Values before applying PCA</a:t>
            </a:r>
          </a:p>
          <a:p>
            <a:pPr marL="914400" lvl="1" indent="-457200" algn="l">
              <a:lnSpc>
                <a:spcPct val="100000"/>
              </a:lnSpc>
              <a:spcBef>
                <a:spcPts val="0"/>
              </a:spcBef>
              <a:buFont typeface="+mj-lt"/>
              <a:buAutoNum type="arabicPeriod"/>
            </a:pPr>
            <a:r>
              <a:rPr lang="en" sz="2000" dirty="0">
                <a:latin typeface="Calibri"/>
                <a:ea typeface="Calibri"/>
                <a:cs typeface="Calibri"/>
                <a:sym typeface="Calibri"/>
              </a:rPr>
              <a:t>Impute missing values first</a:t>
            </a:r>
          </a:p>
          <a:p>
            <a:pPr marL="1001268" lvl="3" indent="-342900">
              <a:lnSpc>
                <a:spcPct val="150000"/>
              </a:lnSpc>
              <a:spcBef>
                <a:spcPts val="0"/>
              </a:spcBef>
              <a:spcAft>
                <a:spcPts val="1600"/>
              </a:spcAft>
              <a:buFont typeface="Arial" panose="020B0604020202020204" pitchFamily="34" charset="0"/>
              <a:buChar char="•"/>
            </a:pPr>
            <a:r>
              <a:rPr lang="en" sz="1800" dirty="0">
                <a:latin typeface="Calibri"/>
                <a:ea typeface="Calibri"/>
                <a:cs typeface="Calibri"/>
                <a:sym typeface="Calibri"/>
              </a:rPr>
              <a:t>R package </a:t>
            </a:r>
            <a:r>
              <a:rPr lang="en" sz="1800" dirty="0">
                <a:solidFill>
                  <a:schemeClr val="accent1">
                    <a:lumMod val="75000"/>
                  </a:schemeClr>
                </a:solidFill>
                <a:latin typeface="Calibri"/>
                <a:ea typeface="Calibri"/>
                <a:cs typeface="Calibri"/>
                <a:sym typeface="Calibri"/>
              </a:rPr>
              <a:t>M</a:t>
            </a:r>
            <a:r>
              <a:rPr lang="en" sz="1800" dirty="0">
                <a:latin typeface="Calibri"/>
                <a:ea typeface="Calibri"/>
                <a:cs typeface="Calibri"/>
                <a:sym typeface="Calibri"/>
              </a:rPr>
              <a:t>ultivariate </a:t>
            </a:r>
            <a:r>
              <a:rPr lang="en" sz="1800" dirty="0">
                <a:solidFill>
                  <a:schemeClr val="accent1">
                    <a:lumMod val="75000"/>
                  </a:schemeClr>
                </a:solidFill>
                <a:latin typeface="Calibri"/>
                <a:ea typeface="Calibri"/>
                <a:cs typeface="Calibri"/>
                <a:sym typeface="Calibri"/>
              </a:rPr>
              <a:t>I</a:t>
            </a:r>
            <a:r>
              <a:rPr lang="en" sz="1800" dirty="0">
                <a:latin typeface="Calibri"/>
                <a:ea typeface="Calibri"/>
                <a:cs typeface="Calibri"/>
                <a:sym typeface="Calibri"/>
              </a:rPr>
              <a:t>mputations by </a:t>
            </a:r>
            <a:r>
              <a:rPr lang="en" sz="1800" dirty="0">
                <a:solidFill>
                  <a:schemeClr val="accent1">
                    <a:lumMod val="75000"/>
                  </a:schemeClr>
                </a:solidFill>
                <a:latin typeface="Calibri"/>
                <a:ea typeface="Calibri"/>
                <a:cs typeface="Calibri"/>
                <a:sym typeface="Calibri"/>
              </a:rPr>
              <a:t>C</a:t>
            </a:r>
            <a:r>
              <a:rPr lang="en" sz="1800" dirty="0">
                <a:latin typeface="Calibri"/>
                <a:ea typeface="Calibri"/>
                <a:cs typeface="Calibri"/>
                <a:sym typeface="Calibri"/>
              </a:rPr>
              <a:t>hained </a:t>
            </a:r>
            <a:r>
              <a:rPr lang="en" sz="1800" dirty="0">
                <a:solidFill>
                  <a:schemeClr val="accent1">
                    <a:lumMod val="75000"/>
                  </a:schemeClr>
                </a:solidFill>
                <a:latin typeface="Calibri"/>
                <a:ea typeface="Calibri"/>
                <a:cs typeface="Calibri"/>
                <a:sym typeface="Calibri"/>
              </a:rPr>
              <a:t>E</a:t>
            </a:r>
            <a:r>
              <a:rPr lang="en" sz="1800" dirty="0">
                <a:latin typeface="Calibri"/>
                <a:ea typeface="Calibri"/>
                <a:cs typeface="Calibri"/>
                <a:sym typeface="Calibri"/>
              </a:rPr>
              <a:t>quations (</a:t>
            </a:r>
            <a:r>
              <a:rPr lang="en" sz="1800" dirty="0">
                <a:solidFill>
                  <a:schemeClr val="accent1">
                    <a:lumMod val="75000"/>
                  </a:schemeClr>
                </a:solidFill>
                <a:latin typeface="Calibri"/>
                <a:ea typeface="Calibri"/>
                <a:cs typeface="Calibri"/>
                <a:sym typeface="Calibri"/>
              </a:rPr>
              <a:t>MICE</a:t>
            </a:r>
            <a:r>
              <a:rPr lang="en" sz="1800" dirty="0">
                <a:latin typeface="Calibri"/>
                <a:ea typeface="Calibri"/>
                <a:cs typeface="Calibri"/>
                <a:sym typeface="Calibri"/>
              </a:rPr>
              <a:t>)</a:t>
            </a:r>
          </a:p>
          <a:p>
            <a:pPr marL="1001268" lvl="3" indent="-342900">
              <a:lnSpc>
                <a:spcPct val="150000"/>
              </a:lnSpc>
              <a:spcBef>
                <a:spcPts val="0"/>
              </a:spcBef>
              <a:spcAft>
                <a:spcPts val="1600"/>
              </a:spcAft>
              <a:buFont typeface="Arial" panose="020B0604020202020204" pitchFamily="34" charset="0"/>
              <a:buChar char="•"/>
            </a:pPr>
            <a:r>
              <a:rPr lang="hu-HU" sz="1800" dirty="0">
                <a:latin typeface="Calibri"/>
                <a:ea typeface="Calibri"/>
                <a:cs typeface="Calibri"/>
                <a:sym typeface="Calibri"/>
              </a:rPr>
              <a:t>M</a:t>
            </a:r>
            <a:r>
              <a:rPr lang="en" sz="1800" dirty="0" smtClean="0">
                <a:latin typeface="Calibri"/>
                <a:ea typeface="Calibri"/>
                <a:cs typeface="Calibri"/>
                <a:sym typeface="Calibri"/>
              </a:rPr>
              <a:t>ethod </a:t>
            </a:r>
            <a:r>
              <a:rPr lang="en" sz="1800" dirty="0">
                <a:solidFill>
                  <a:schemeClr val="accent1">
                    <a:lumMod val="75000"/>
                  </a:schemeClr>
                </a:solidFill>
                <a:latin typeface="Calibri"/>
                <a:ea typeface="Calibri"/>
                <a:cs typeface="Calibri"/>
                <a:sym typeface="Calibri"/>
              </a:rPr>
              <a:t>P</a:t>
            </a:r>
            <a:r>
              <a:rPr lang="en" sz="1800" dirty="0">
                <a:latin typeface="Calibri"/>
                <a:ea typeface="Calibri"/>
                <a:cs typeface="Calibri"/>
                <a:sym typeface="Calibri"/>
              </a:rPr>
              <a:t>redictive </a:t>
            </a:r>
            <a:r>
              <a:rPr lang="en" sz="1800" dirty="0">
                <a:solidFill>
                  <a:schemeClr val="accent1">
                    <a:lumMod val="75000"/>
                  </a:schemeClr>
                </a:solidFill>
                <a:latin typeface="Calibri"/>
                <a:ea typeface="Calibri"/>
                <a:cs typeface="Calibri"/>
                <a:sym typeface="Calibri"/>
              </a:rPr>
              <a:t>M</a:t>
            </a:r>
            <a:r>
              <a:rPr lang="en" sz="1800" dirty="0">
                <a:latin typeface="Calibri"/>
                <a:ea typeface="Calibri"/>
                <a:cs typeface="Calibri"/>
                <a:sym typeface="Calibri"/>
              </a:rPr>
              <a:t>ean </a:t>
            </a:r>
            <a:r>
              <a:rPr lang="en" sz="1800" dirty="0">
                <a:solidFill>
                  <a:schemeClr val="accent1">
                    <a:lumMod val="75000"/>
                  </a:schemeClr>
                </a:solidFill>
                <a:latin typeface="Calibri"/>
                <a:ea typeface="Calibri"/>
                <a:cs typeface="Calibri"/>
                <a:sym typeface="Calibri"/>
              </a:rPr>
              <a:t>M</a:t>
            </a:r>
            <a:r>
              <a:rPr lang="en" sz="1800" dirty="0">
                <a:latin typeface="Calibri"/>
                <a:ea typeface="Calibri"/>
                <a:cs typeface="Calibri"/>
                <a:sym typeface="Calibri"/>
              </a:rPr>
              <a:t>atching (</a:t>
            </a:r>
            <a:r>
              <a:rPr lang="en" sz="1800" dirty="0">
                <a:solidFill>
                  <a:schemeClr val="accent1">
                    <a:lumMod val="75000"/>
                  </a:schemeClr>
                </a:solidFill>
                <a:latin typeface="Calibri"/>
                <a:ea typeface="Calibri"/>
                <a:cs typeface="Calibri"/>
                <a:sym typeface="Calibri"/>
              </a:rPr>
              <a:t>pmm</a:t>
            </a:r>
            <a:r>
              <a:rPr lang="en" sz="1800" dirty="0">
                <a:latin typeface="Calibri"/>
                <a:ea typeface="Calibri"/>
                <a:cs typeface="Calibri"/>
                <a:sym typeface="Calibri"/>
              </a:rPr>
              <a:t>)</a:t>
            </a:r>
          </a:p>
          <a:p>
            <a:pPr marL="914400" lvl="1" indent="-457200" algn="l">
              <a:lnSpc>
                <a:spcPct val="100000"/>
              </a:lnSpc>
              <a:spcBef>
                <a:spcPts val="0"/>
              </a:spcBef>
              <a:buFont typeface="+mj-lt"/>
              <a:buAutoNum type="arabicPeriod"/>
            </a:pPr>
            <a:r>
              <a:rPr lang="en" sz="2000" dirty="0">
                <a:latin typeface="Calibri"/>
                <a:ea typeface="Calibri"/>
                <a:cs typeface="Calibri"/>
                <a:sym typeface="Calibri"/>
              </a:rPr>
              <a:t>Perform PCA on the new, completed </a:t>
            </a:r>
            <a:r>
              <a:rPr lang="en" sz="2000" dirty="0" smtClean="0">
                <a:latin typeface="Calibri"/>
                <a:ea typeface="Calibri"/>
                <a:cs typeface="Calibri"/>
                <a:sym typeface="Calibri"/>
              </a:rPr>
              <a:t>dataset</a:t>
            </a:r>
            <a:endParaRPr lang="en" sz="2000" dirty="0">
              <a:latin typeface="Calibri"/>
              <a:ea typeface="Calibri"/>
              <a:cs typeface="Calibri"/>
              <a:sym typeface="Calibri"/>
            </a:endParaRPr>
          </a:p>
        </p:txBody>
      </p:sp>
      <p:sp>
        <p:nvSpPr>
          <p:cNvPr id="5" name="Dia számának helye 5"/>
          <p:cNvSpPr>
            <a:spLocks noGrp="1"/>
          </p:cNvSpPr>
          <p:nvPr>
            <p:ph type="sldNum" sz="quarter" idx="12"/>
          </p:nvPr>
        </p:nvSpPr>
        <p:spPr>
          <a:xfrm>
            <a:off x="7425344" y="6459786"/>
            <a:ext cx="984019" cy="365125"/>
          </a:xfrm>
        </p:spPr>
        <p:txBody>
          <a:bodyPr/>
          <a:lstStyle/>
          <a:p>
            <a:pPr lvl="0" algn="r" rtl="0">
              <a:spcBef>
                <a:spcPts val="0"/>
              </a:spcBef>
              <a:buNone/>
            </a:pPr>
            <a:r>
              <a:rPr lang="hu-HU" sz="1000" dirty="0">
                <a:solidFill>
                  <a:schemeClr val="lt2"/>
                </a:solidFill>
              </a:rPr>
              <a:t>8</a:t>
            </a:r>
            <a:r>
              <a:rPr lang="hu-HU" sz="1000" dirty="0" smtClean="0">
                <a:solidFill>
                  <a:schemeClr val="lt2"/>
                </a:solidFill>
              </a:rPr>
              <a:t> | 17</a:t>
            </a:r>
            <a:endParaRPr lang="en" sz="1000" dirty="0">
              <a:solidFill>
                <a:schemeClr val="lt2"/>
              </a:solidFill>
            </a:endParaRPr>
          </a:p>
        </p:txBody>
      </p:sp>
    </p:spTree>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prstGeom prst="rect">
            <a:avLst/>
          </a:prstGeom>
        </p:spPr>
        <p:txBody>
          <a:bodyPr lIns="91425" tIns="91425" rIns="91425" bIns="91425" anchor="b" anchorCtr="0">
            <a:noAutofit/>
          </a:bodyPr>
          <a:lstStyle/>
          <a:p>
            <a:pPr>
              <a:spcBef>
                <a:spcPts val="0"/>
              </a:spcBef>
            </a:pPr>
            <a:r>
              <a:rPr lang="en" sz="3600" b="1" cap="small" dirty="0" smtClean="0">
                <a:solidFill>
                  <a:schemeClr val="bg1">
                    <a:lumMod val="65000"/>
                  </a:schemeClr>
                </a:solidFill>
                <a:latin typeface="Calibri"/>
                <a:ea typeface="Calibri"/>
                <a:cs typeface="Calibri"/>
                <a:sym typeface="Calibri"/>
              </a:rPr>
              <a:t>reconstruction </a:t>
            </a:r>
            <a:r>
              <a:rPr lang="en" sz="3600" b="1" cap="small" dirty="0">
                <a:solidFill>
                  <a:schemeClr val="bg1">
                    <a:lumMod val="65000"/>
                  </a:schemeClr>
                </a:solidFill>
                <a:latin typeface="Calibri"/>
                <a:ea typeface="Calibri"/>
                <a:cs typeface="Calibri"/>
                <a:sym typeface="Calibri"/>
              </a:rPr>
              <a:t>of damaged pictures</a:t>
            </a:r>
          </a:p>
        </p:txBody>
      </p:sp>
      <p:sp>
        <p:nvSpPr>
          <p:cNvPr id="112" name="Shape 112"/>
          <p:cNvSpPr txBox="1">
            <a:spLocks noGrp="1"/>
          </p:cNvSpPr>
          <p:nvPr>
            <p:ph idx="1"/>
          </p:nvPr>
        </p:nvSpPr>
        <p:spPr>
          <a:prstGeom prst="rect">
            <a:avLst/>
          </a:prstGeom>
        </p:spPr>
        <p:txBody>
          <a:bodyPr lIns="91425" tIns="91425" rIns="91425" bIns="91425" anchor="t" anchorCtr="0">
            <a:noAutofit/>
          </a:bodyPr>
          <a:lstStyle/>
          <a:p>
            <a:pPr marL="342900" indent="-342900">
              <a:lnSpc>
                <a:spcPct val="100000"/>
              </a:lnSpc>
              <a:spcBef>
                <a:spcPts val="0"/>
              </a:spcBef>
              <a:buFont typeface="Arial" panose="020B0604020202020204" pitchFamily="34" charset="0"/>
              <a:buChar char="•"/>
            </a:pPr>
            <a:r>
              <a:rPr lang="en" dirty="0">
                <a:ea typeface="Calibri"/>
                <a:cs typeface="Calibri"/>
                <a:sym typeface="Calibri"/>
              </a:rPr>
              <a:t>Imputing Missing Values before applying PCA</a:t>
            </a:r>
          </a:p>
          <a:p>
            <a:pPr marL="1371600" lvl="1" indent="-355600" rtl="0">
              <a:lnSpc>
                <a:spcPct val="100000"/>
              </a:lnSpc>
              <a:spcBef>
                <a:spcPts val="0"/>
              </a:spcBef>
              <a:buSzPct val="100000"/>
              <a:buFont typeface="Arial" panose="020B0604020202020204" pitchFamily="34" charset="0"/>
              <a:buChar char="•"/>
            </a:pPr>
            <a:r>
              <a:rPr lang="en-GB" sz="2000" dirty="0" smtClean="0">
                <a:latin typeface="Calibri"/>
                <a:ea typeface="Calibri"/>
                <a:cs typeface="Calibri"/>
                <a:sym typeface="Calibri"/>
              </a:rPr>
              <a:t>O</a:t>
            </a:r>
            <a:r>
              <a:rPr lang="en" sz="2000" dirty="0" smtClean="0">
                <a:latin typeface="Calibri"/>
                <a:ea typeface="Calibri"/>
                <a:cs typeface="Calibri"/>
                <a:sym typeface="Calibri"/>
              </a:rPr>
              <a:t>riginal</a:t>
            </a:r>
            <a:r>
              <a:rPr lang="hu-HU" sz="2000" dirty="0" smtClean="0">
                <a:latin typeface="Calibri"/>
                <a:ea typeface="Calibri"/>
                <a:cs typeface="Calibri"/>
                <a:sym typeface="Calibri"/>
              </a:rPr>
              <a:t> v</a:t>
            </a:r>
            <a:r>
              <a:rPr lang="en" sz="2000" dirty="0" smtClean="0">
                <a:latin typeface="Calibri"/>
                <a:ea typeface="Calibri"/>
                <a:cs typeface="Calibri"/>
                <a:sym typeface="Calibri"/>
              </a:rPr>
              <a:t>s</a:t>
            </a:r>
            <a:r>
              <a:rPr lang="hu-HU" sz="2000" dirty="0" smtClean="0">
                <a:latin typeface="Calibri"/>
                <a:ea typeface="Calibri"/>
                <a:cs typeface="Calibri"/>
                <a:sym typeface="Calibri"/>
              </a:rPr>
              <a:t> </a:t>
            </a:r>
            <a:r>
              <a:rPr lang="en" sz="2000" dirty="0" smtClean="0">
                <a:latin typeface="Calibri"/>
                <a:ea typeface="Calibri"/>
                <a:cs typeface="Calibri"/>
                <a:sym typeface="Calibri"/>
              </a:rPr>
              <a:t>damaged</a:t>
            </a:r>
            <a:endParaRPr lang="en" sz="2000" dirty="0">
              <a:latin typeface="Calibri"/>
              <a:ea typeface="Calibri"/>
              <a:cs typeface="Calibri"/>
              <a:sym typeface="Calibri"/>
            </a:endParaRPr>
          </a:p>
          <a:p>
            <a:pPr marL="0" marR="0" lvl="0" indent="457200" algn="l" rtl="0">
              <a:lnSpc>
                <a:spcPct val="150000"/>
              </a:lnSpc>
              <a:spcBef>
                <a:spcPts val="0"/>
              </a:spcBef>
              <a:spcAft>
                <a:spcPts val="1600"/>
              </a:spcAft>
              <a:buNone/>
            </a:pPr>
            <a:endParaRPr sz="2000" dirty="0">
              <a:latin typeface="Calibri"/>
              <a:ea typeface="Calibri"/>
              <a:cs typeface="Calibri"/>
              <a:sym typeface="Calibri"/>
            </a:endParaRPr>
          </a:p>
          <a:p>
            <a:pPr lvl="0" rtl="0">
              <a:lnSpc>
                <a:spcPct val="150000"/>
              </a:lnSpc>
              <a:spcBef>
                <a:spcPts val="0"/>
              </a:spcBef>
              <a:buNone/>
            </a:pPr>
            <a:endParaRPr sz="2000" dirty="0">
              <a:solidFill>
                <a:srgbClr val="FFFFFF"/>
              </a:solidFill>
              <a:latin typeface="Calibri"/>
              <a:ea typeface="Calibri"/>
              <a:cs typeface="Calibri"/>
              <a:sym typeface="Calibri"/>
            </a:endParaRPr>
          </a:p>
          <a:p>
            <a:pPr lvl="0" rtl="0">
              <a:lnSpc>
                <a:spcPct val="150000"/>
              </a:lnSpc>
              <a:spcBef>
                <a:spcPts val="0"/>
              </a:spcBef>
              <a:buNone/>
            </a:pPr>
            <a:endParaRPr sz="2000" dirty="0">
              <a:solidFill>
                <a:srgbClr val="FFFFFF"/>
              </a:solidFill>
              <a:latin typeface="Calibri"/>
              <a:ea typeface="Calibri"/>
              <a:cs typeface="Calibri"/>
              <a:sym typeface="Calibri"/>
            </a:endParaRPr>
          </a:p>
          <a:p>
            <a:pPr marL="457200" lvl="0" indent="0" rtl="0">
              <a:spcBef>
                <a:spcPts val="0"/>
              </a:spcBef>
              <a:buNone/>
            </a:pPr>
            <a:endParaRPr sz="2000" dirty="0">
              <a:latin typeface="Calibri"/>
              <a:ea typeface="Calibri"/>
              <a:cs typeface="Calibri"/>
              <a:sym typeface="Calibri"/>
            </a:endParaRPr>
          </a:p>
          <a:p>
            <a:pPr marL="457200" lvl="0" indent="0" rtl="0">
              <a:spcBef>
                <a:spcPts val="0"/>
              </a:spcBef>
              <a:buNone/>
            </a:pPr>
            <a:endParaRPr dirty="0"/>
          </a:p>
        </p:txBody>
      </p:sp>
      <p:pic>
        <p:nvPicPr>
          <p:cNvPr id="113" name="Shape 113"/>
          <p:cNvPicPr preferRelativeResize="0"/>
          <p:nvPr/>
        </p:nvPicPr>
        <p:blipFill>
          <a:blip r:embed="rId3">
            <a:alphaModFix/>
          </a:blip>
          <a:stretch>
            <a:fillRect/>
          </a:stretch>
        </p:blipFill>
        <p:spPr>
          <a:xfrm>
            <a:off x="1378259" y="2646357"/>
            <a:ext cx="2753104" cy="3245067"/>
          </a:xfrm>
          <a:prstGeom prst="rect">
            <a:avLst/>
          </a:prstGeom>
          <a:noFill/>
          <a:ln>
            <a:noFill/>
          </a:ln>
        </p:spPr>
      </p:pic>
      <p:pic>
        <p:nvPicPr>
          <p:cNvPr id="114" name="Shape 114"/>
          <p:cNvPicPr preferRelativeResize="0"/>
          <p:nvPr/>
        </p:nvPicPr>
        <p:blipFill>
          <a:blip r:embed="rId4">
            <a:alphaModFix/>
          </a:blip>
          <a:stretch>
            <a:fillRect/>
          </a:stretch>
        </p:blipFill>
        <p:spPr>
          <a:xfrm>
            <a:off x="5120641" y="2646357"/>
            <a:ext cx="2803334" cy="3245067"/>
          </a:xfrm>
          <a:prstGeom prst="rect">
            <a:avLst/>
          </a:prstGeom>
          <a:noFill/>
          <a:ln>
            <a:noFill/>
          </a:ln>
        </p:spPr>
      </p:pic>
      <p:sp>
        <p:nvSpPr>
          <p:cNvPr id="115" name="Shape 115"/>
          <p:cNvSpPr txBox="1"/>
          <p:nvPr/>
        </p:nvSpPr>
        <p:spPr>
          <a:xfrm>
            <a:off x="1332246" y="5864814"/>
            <a:ext cx="2919899" cy="527699"/>
          </a:xfrm>
          <a:prstGeom prst="rect">
            <a:avLst/>
          </a:prstGeom>
          <a:noFill/>
          <a:ln>
            <a:noFill/>
          </a:ln>
        </p:spPr>
        <p:txBody>
          <a:bodyPr lIns="91425" tIns="91425" rIns="91425" bIns="91425" anchor="t" anchorCtr="0">
            <a:noAutofit/>
          </a:bodyPr>
          <a:lstStyle/>
          <a:p>
            <a:pPr lvl="0" algn="ctr" rtl="0">
              <a:spcBef>
                <a:spcPts val="0"/>
              </a:spcBef>
              <a:buNone/>
            </a:pPr>
            <a:r>
              <a:rPr lang="en" sz="2000" kern="1200" dirty="0">
                <a:solidFill>
                  <a:schemeClr val="tx1">
                    <a:lumMod val="75000"/>
                    <a:lumOff val="25000"/>
                  </a:schemeClr>
                </a:solidFill>
                <a:latin typeface="Calibri"/>
                <a:ea typeface="Calibri"/>
                <a:cs typeface="Calibri"/>
                <a:sym typeface="Calibri"/>
              </a:rPr>
              <a:t>Original Picture</a:t>
            </a:r>
          </a:p>
        </p:txBody>
      </p:sp>
      <p:sp>
        <p:nvSpPr>
          <p:cNvPr id="116" name="Shape 116"/>
          <p:cNvSpPr txBox="1"/>
          <p:nvPr/>
        </p:nvSpPr>
        <p:spPr>
          <a:xfrm>
            <a:off x="5004075" y="5864813"/>
            <a:ext cx="2919899" cy="527699"/>
          </a:xfrm>
          <a:prstGeom prst="rect">
            <a:avLst/>
          </a:prstGeom>
          <a:noFill/>
          <a:ln>
            <a:noFill/>
          </a:ln>
        </p:spPr>
        <p:txBody>
          <a:bodyPr lIns="91425" tIns="91425" rIns="91425" bIns="91425" anchor="t" anchorCtr="0">
            <a:noAutofit/>
          </a:bodyPr>
          <a:lstStyle/>
          <a:p>
            <a:pPr algn="ctr"/>
            <a:r>
              <a:rPr lang="en" sz="2000" kern="1200" dirty="0">
                <a:solidFill>
                  <a:schemeClr val="tx1">
                    <a:lumMod val="75000"/>
                    <a:lumOff val="25000"/>
                  </a:schemeClr>
                </a:solidFill>
                <a:latin typeface="Calibri"/>
                <a:ea typeface="Calibri"/>
                <a:cs typeface="Calibri"/>
                <a:sym typeface="Calibri"/>
              </a:rPr>
              <a:t>Damaged Picture</a:t>
            </a:r>
          </a:p>
        </p:txBody>
      </p:sp>
      <p:sp>
        <p:nvSpPr>
          <p:cNvPr id="9" name="Dia számának helye 5"/>
          <p:cNvSpPr>
            <a:spLocks noGrp="1"/>
          </p:cNvSpPr>
          <p:nvPr>
            <p:ph type="sldNum" sz="quarter" idx="12"/>
          </p:nvPr>
        </p:nvSpPr>
        <p:spPr>
          <a:xfrm>
            <a:off x="7425344" y="6459786"/>
            <a:ext cx="984019" cy="365125"/>
          </a:xfrm>
        </p:spPr>
        <p:txBody>
          <a:bodyPr/>
          <a:lstStyle/>
          <a:p>
            <a:pPr lvl="0" algn="r" rtl="0">
              <a:spcBef>
                <a:spcPts val="0"/>
              </a:spcBef>
              <a:buNone/>
            </a:pPr>
            <a:r>
              <a:rPr lang="hu-HU" sz="1000" dirty="0" smtClean="0">
                <a:solidFill>
                  <a:schemeClr val="lt2"/>
                </a:solidFill>
              </a:rPr>
              <a:t>9 | 17</a:t>
            </a:r>
            <a:endParaRPr lang="en" sz="1000" dirty="0">
              <a:solidFill>
                <a:schemeClr val="lt2"/>
              </a:solidFill>
            </a:endParaRPr>
          </a:p>
        </p:txBody>
      </p:sp>
    </p:spTree>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Retrospektív">
  <a:themeElements>
    <a:clrScheme name="Retrospektív">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ktív">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ktív">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48</TotalTime>
  <Words>606</Words>
  <Application>Microsoft Office PowerPoint</Application>
  <PresentationFormat>On-screen Show (4:3)</PresentationFormat>
  <Paragraphs>110</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Retrospektív</vt:lpstr>
      <vt:lpstr>PowerPoint Presentation</vt:lpstr>
      <vt:lpstr>PowerPoint Presentation</vt:lpstr>
      <vt:lpstr>PowerPoint Presentation</vt:lpstr>
      <vt:lpstr>PowerPoint Presentation</vt:lpstr>
      <vt:lpstr>contents</vt:lpstr>
      <vt:lpstr>pca and images - the basics</vt:lpstr>
      <vt:lpstr>interpreting the results of pca</vt:lpstr>
      <vt:lpstr>reconstruction of damaged pictures</vt:lpstr>
      <vt:lpstr>reconstruction of damaged pictures</vt:lpstr>
      <vt:lpstr>reconstruction of damaged pictures</vt:lpstr>
      <vt:lpstr>reconstruction of damaged pictures</vt:lpstr>
      <vt:lpstr>reconstruction of damaged pictures</vt:lpstr>
      <vt:lpstr>reconstruction of damaged pictures</vt:lpstr>
      <vt:lpstr>reconstruction of damaged pictures</vt:lpstr>
      <vt:lpstr>real world applications</vt:lpstr>
      <vt:lpstr>references</vt:lpstr>
      <vt:lpstr>Thank you for your attention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bemutató</dc:title>
  <cp:lastModifiedBy>bea closer</cp:lastModifiedBy>
  <cp:revision>10</cp:revision>
  <dcterms:modified xsi:type="dcterms:W3CDTF">2015-12-13T21:55:05Z</dcterms:modified>
</cp:coreProperties>
</file>