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8" r:id="rId14"/>
    <p:sldId id="267" r:id="rId15"/>
    <p:sldId id="286" r:id="rId16"/>
    <p:sldId id="287" r:id="rId17"/>
    <p:sldId id="290" r:id="rId18"/>
    <p:sldId id="269" r:id="rId19"/>
    <p:sldId id="270" r:id="rId20"/>
    <p:sldId id="272" r:id="rId21"/>
    <p:sldId id="273" r:id="rId22"/>
    <p:sldId id="274" r:id="rId23"/>
    <p:sldId id="275" r:id="rId24"/>
    <p:sldId id="276" r:id="rId25"/>
    <p:sldId id="277" r:id="rId26"/>
    <p:sldId id="282" r:id="rId27"/>
    <p:sldId id="278" r:id="rId28"/>
    <p:sldId id="279" r:id="rId29"/>
    <p:sldId id="280" r:id="rId30"/>
    <p:sldId id="281" r:id="rId31"/>
    <p:sldId id="28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144000" cy="1485900"/>
          </a:xfrm>
        </p:spPr>
        <p:txBody>
          <a:bodyPr/>
          <a:lstStyle/>
          <a:p>
            <a:r>
              <a:rPr lang="en-US" sz="4800" b="1" dirty="0">
                <a:latin typeface="Times New Roman" panose="02020603050405020304" charset="0"/>
                <a:cs typeface="Times New Roman" panose="02020603050405020304" charset="0"/>
              </a:rPr>
              <a:t>E Learning Management System</a:t>
            </a:r>
            <a:endParaRPr lang="en-US" sz="4800" b="1" dirty="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p:txBody>
          <a:bodyPr>
            <a:noAutofit/>
          </a:bodyPr>
          <a:lstStyle/>
          <a:p>
            <a:r>
              <a:rPr lang="en-US" sz="3200" b="1">
                <a:latin typeface="Times New Roman" panose="02020603050405020304" charset="0"/>
                <a:cs typeface="Times New Roman" panose="02020603050405020304" charset="0"/>
              </a:rPr>
              <a:t>Project Members :</a:t>
            </a:r>
            <a:endParaRPr lang="en-US" sz="3200" b="1">
              <a:latin typeface="Times New Roman" panose="02020603050405020304" charset="0"/>
              <a:cs typeface="Times New Roman" panose="02020603050405020304" charset="0"/>
            </a:endParaRPr>
          </a:p>
          <a:p>
            <a:r>
              <a:rPr lang="en-US" sz="3200">
                <a:latin typeface="Times New Roman" panose="02020603050405020304" charset="0"/>
                <a:cs typeface="Times New Roman" panose="02020603050405020304" charset="0"/>
              </a:rPr>
              <a:t>Muhammad Husnain(20638)</a:t>
            </a:r>
            <a:endParaRPr lang="en-US" sz="3200">
              <a:latin typeface="Times New Roman" panose="02020603050405020304" charset="0"/>
              <a:cs typeface="Times New Roman" panose="02020603050405020304" charset="0"/>
            </a:endParaRPr>
          </a:p>
          <a:p>
            <a:r>
              <a:rPr lang="en-US" sz="3200">
                <a:latin typeface="Times New Roman" panose="02020603050405020304" charset="0"/>
                <a:cs typeface="Times New Roman" panose="02020603050405020304" charset="0"/>
              </a:rPr>
              <a:t>Maaz Tariq(20606)</a:t>
            </a:r>
            <a:endParaRPr lang="en-US" sz="3200">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latin typeface="Times New Roman" panose="02020603050405020304" charset="0"/>
                <a:cs typeface="Times New Roman" panose="02020603050405020304" charset="0"/>
              </a:rPr>
              <a:t>Language  </a:t>
            </a:r>
            <a:endParaRPr lang="en-US" sz="480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400">
                <a:latin typeface="Times New Roman" panose="02020603050405020304" charset="0"/>
                <a:cs typeface="Times New Roman" panose="02020603050405020304" charset="0"/>
              </a:rPr>
              <a:t>Html</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Css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Bootstrap</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Php</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Mysql</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51815" y="499745"/>
            <a:ext cx="10515600" cy="1325563"/>
          </a:xfrm>
        </p:spPr>
        <p:txBody>
          <a:bodyPr/>
          <a:p>
            <a:r>
              <a:rPr lang="en-US" sz="4800">
                <a:latin typeface="Times New Roman" panose="02020603050405020304" charset="0"/>
                <a:cs typeface="Times New Roman" panose="02020603050405020304" charset="0"/>
              </a:rPr>
              <a:t>Software </a:t>
            </a:r>
            <a:endParaRPr lang="en-US" sz="480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400">
                <a:latin typeface="Times New Roman" panose="02020603050405020304" charset="0"/>
                <a:cs typeface="Times New Roman" panose="02020603050405020304" charset="0"/>
              </a:rPr>
              <a:t>Windows 10 </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XAMPP Server</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Brackets Editor</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latin typeface="Times New Roman" panose="02020603050405020304" charset="0"/>
                <a:cs typeface="Times New Roman" panose="02020603050405020304" charset="0"/>
              </a:rPr>
              <a:t>Xampp Server</a:t>
            </a:r>
            <a:endParaRPr lang="en-US" sz="4800">
              <a:latin typeface="Times New Roman" panose="02020603050405020304" charset="0"/>
              <a:cs typeface="Times New Roman" panose="02020603050405020304" charset="0"/>
            </a:endParaRPr>
          </a:p>
        </p:txBody>
      </p:sp>
      <p:pic>
        <p:nvPicPr>
          <p:cNvPr id="4" name="Content Placeholder 3" descr="Capture2"/>
          <p:cNvPicPr>
            <a:picLocks noChangeAspect="1"/>
          </p:cNvPicPr>
          <p:nvPr>
            <p:ph idx="1"/>
          </p:nvPr>
        </p:nvPicPr>
        <p:blipFill>
          <a:blip r:embed="rId1"/>
          <a:stretch>
            <a:fillRect/>
          </a:stretch>
        </p:blipFill>
        <p:spPr>
          <a:xfrm>
            <a:off x="2108835" y="1691005"/>
            <a:ext cx="7974965" cy="49434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522095"/>
          </a:xfrm>
        </p:spPr>
        <p:txBody>
          <a:bodyPr/>
          <a:p>
            <a:r>
              <a:rPr lang="en-US"/>
              <a:t>                     </a:t>
            </a:r>
            <a:r>
              <a:rPr lang="en-US" sz="4800" b="1">
                <a:latin typeface="Times New Roman" panose="02020603050405020304" charset="0"/>
                <a:cs typeface="Times New Roman" panose="02020603050405020304" charset="0"/>
              </a:rPr>
              <a:t>Home Screen</a:t>
            </a:r>
            <a:endParaRPr lang="en-US" sz="4800" b="1">
              <a:latin typeface="Times New Roman" panose="02020603050405020304" charset="0"/>
              <a:cs typeface="Times New Roman" panose="02020603050405020304" charset="0"/>
            </a:endParaRPr>
          </a:p>
        </p:txBody>
      </p:sp>
      <p:pic>
        <p:nvPicPr>
          <p:cNvPr id="4" name="Content Placeholder 3" descr="Capture1"/>
          <p:cNvPicPr>
            <a:picLocks noChangeAspect="1"/>
          </p:cNvPicPr>
          <p:nvPr>
            <p:ph idx="1"/>
          </p:nvPr>
        </p:nvPicPr>
        <p:blipFill>
          <a:blip r:embed="rId1"/>
          <a:stretch>
            <a:fillRect/>
          </a:stretch>
        </p:blipFill>
        <p:spPr>
          <a:xfrm>
            <a:off x="1182370" y="1751330"/>
            <a:ext cx="9827895" cy="54063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latin typeface="Times New Roman" panose="02020603050405020304" charset="0"/>
                <a:cs typeface="Times New Roman" panose="02020603050405020304" charset="0"/>
              </a:rPr>
              <a:t>About</a:t>
            </a:r>
            <a:endParaRPr lang="en-US" sz="4800">
              <a:latin typeface="Times New Roman" panose="02020603050405020304" charset="0"/>
              <a:cs typeface="Times New Roman" panose="02020603050405020304" charset="0"/>
            </a:endParaRPr>
          </a:p>
        </p:txBody>
      </p:sp>
      <p:pic>
        <p:nvPicPr>
          <p:cNvPr id="4" name="Content Placeholder 3" descr="Capture16"/>
          <p:cNvPicPr>
            <a:picLocks noChangeAspect="1"/>
          </p:cNvPicPr>
          <p:nvPr>
            <p:ph idx="1"/>
          </p:nvPr>
        </p:nvPicPr>
        <p:blipFill>
          <a:blip r:embed="rId1"/>
          <a:stretch>
            <a:fillRect/>
          </a:stretch>
        </p:blipFill>
        <p:spPr>
          <a:xfrm>
            <a:off x="838200" y="2059305"/>
            <a:ext cx="10515600" cy="38830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b="1">
                <a:latin typeface="Times New Roman" panose="02020603050405020304" charset="0"/>
                <a:cs typeface="Times New Roman" panose="02020603050405020304" charset="0"/>
              </a:rPr>
              <a:t>CALENDAR OF EVENT</a:t>
            </a:r>
            <a:endParaRPr lang="en-US" sz="4800" b="1">
              <a:latin typeface="Times New Roman" panose="02020603050405020304" charset="0"/>
              <a:cs typeface="Times New Roman" panose="02020603050405020304" charset="0"/>
            </a:endParaRPr>
          </a:p>
        </p:txBody>
      </p:sp>
      <p:pic>
        <p:nvPicPr>
          <p:cNvPr id="4" name="Content Placeholder 3" descr="Capture17"/>
          <p:cNvPicPr>
            <a:picLocks noChangeAspect="1"/>
          </p:cNvPicPr>
          <p:nvPr>
            <p:ph idx="1"/>
          </p:nvPr>
        </p:nvPicPr>
        <p:blipFill>
          <a:blip r:embed="rId1"/>
          <a:stretch>
            <a:fillRect/>
          </a:stretch>
        </p:blipFill>
        <p:spPr>
          <a:xfrm>
            <a:off x="1816735" y="1825625"/>
            <a:ext cx="8557260" cy="43516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Developers</a:t>
            </a:r>
            <a:endParaRPr lang="en-US"/>
          </a:p>
        </p:txBody>
      </p:sp>
      <p:pic>
        <p:nvPicPr>
          <p:cNvPr id="4" name="Content Placeholder 3" descr="Capture18"/>
          <p:cNvPicPr>
            <a:picLocks noChangeAspect="1"/>
          </p:cNvPicPr>
          <p:nvPr>
            <p:ph idx="1"/>
          </p:nvPr>
        </p:nvPicPr>
        <p:blipFill>
          <a:blip r:embed="rId1"/>
          <a:stretch>
            <a:fillRect/>
          </a:stretch>
        </p:blipFill>
        <p:spPr>
          <a:xfrm>
            <a:off x="838200" y="2063750"/>
            <a:ext cx="10515600" cy="38747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ADMIN Panel</a:t>
            </a:r>
            <a:endParaRPr lang="en-US"/>
          </a:p>
        </p:txBody>
      </p:sp>
      <p:pic>
        <p:nvPicPr>
          <p:cNvPr id="4" name="Content Placeholder 3" descr="Capture3"/>
          <p:cNvPicPr>
            <a:picLocks noChangeAspect="1"/>
          </p:cNvPicPr>
          <p:nvPr>
            <p:ph idx="1"/>
          </p:nvPr>
        </p:nvPicPr>
        <p:blipFill>
          <a:blip r:embed="rId1"/>
          <a:stretch>
            <a:fillRect/>
          </a:stretch>
        </p:blipFill>
        <p:spPr>
          <a:xfrm>
            <a:off x="1138555" y="1691005"/>
            <a:ext cx="10114915" cy="51511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Subject List</a:t>
            </a:r>
            <a:endParaRPr lang="en-US"/>
          </a:p>
        </p:txBody>
      </p:sp>
      <p:pic>
        <p:nvPicPr>
          <p:cNvPr id="4" name="Content Placeholder 3" descr="Capture4"/>
          <p:cNvPicPr>
            <a:picLocks noChangeAspect="1"/>
          </p:cNvPicPr>
          <p:nvPr>
            <p:ph idx="1"/>
          </p:nvPr>
        </p:nvPicPr>
        <p:blipFill>
          <a:blip r:embed="rId1"/>
          <a:stretch>
            <a:fillRect/>
          </a:stretch>
        </p:blipFill>
        <p:spPr>
          <a:xfrm>
            <a:off x="595630" y="1450975"/>
            <a:ext cx="11309985" cy="5588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Class List</a:t>
            </a:r>
            <a:endParaRPr lang="en-US"/>
          </a:p>
        </p:txBody>
      </p:sp>
      <p:pic>
        <p:nvPicPr>
          <p:cNvPr id="4" name="Content Placeholder 3" descr="Capture5"/>
          <p:cNvPicPr>
            <a:picLocks noChangeAspect="1"/>
          </p:cNvPicPr>
          <p:nvPr>
            <p:ph idx="1"/>
          </p:nvPr>
        </p:nvPicPr>
        <p:blipFill>
          <a:blip r:embed="rId1"/>
          <a:stretch>
            <a:fillRect/>
          </a:stretch>
        </p:blipFill>
        <p:spPr>
          <a:xfrm>
            <a:off x="1109980" y="1691005"/>
            <a:ext cx="10457815" cy="5120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latin typeface="Times New Roman" panose="02020603050405020304" charset="0"/>
                <a:cs typeface="Times New Roman" panose="02020603050405020304" charset="0"/>
              </a:rPr>
              <a:t>Introduction</a:t>
            </a:r>
            <a:endParaRPr lang="en-US" sz="480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lnSpcReduction="10000"/>
          </a:bodyPr>
          <a:p>
            <a:r>
              <a:rPr lang="en-US">
                <a:latin typeface="Times New Roman" panose="02020603050405020304" charset="0"/>
                <a:cs typeface="Times New Roman" panose="02020603050405020304" charset="0"/>
              </a:rPr>
              <a:t>A E- learning management system (LMS) is  web-based technology used to plan, implement and assess a specific learning process. It is used for eLearning practices and, in its most common form, consists of two elements: a server that performs the base functionality and a user interface that is operated by instructors, students and administrators.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A E-learning management system provides an instructor with a way to create and deliver content, monitor student participation and assess student performance. A learning management system may also provide students with the ability to use interactive features such as threaded discussions, video conferencing and discussion forums.</a:t>
            </a:r>
            <a:endParaRPr lang="en-US">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Admin Users List</a:t>
            </a:r>
            <a:endParaRPr lang="en-US"/>
          </a:p>
        </p:txBody>
      </p:sp>
      <p:pic>
        <p:nvPicPr>
          <p:cNvPr id="4" name="Content Placeholder 3" descr="6"/>
          <p:cNvPicPr>
            <a:picLocks noChangeAspect="1"/>
          </p:cNvPicPr>
          <p:nvPr>
            <p:ph idx="1"/>
          </p:nvPr>
        </p:nvPicPr>
        <p:blipFill>
          <a:blip r:embed="rId1"/>
          <a:stretch>
            <a:fillRect/>
          </a:stretch>
        </p:blipFill>
        <p:spPr>
          <a:xfrm>
            <a:off x="1392555" y="1825625"/>
            <a:ext cx="9406255" cy="435165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Department List</a:t>
            </a:r>
            <a:endParaRPr lang="en-US"/>
          </a:p>
        </p:txBody>
      </p:sp>
      <p:pic>
        <p:nvPicPr>
          <p:cNvPr id="4" name="Content Placeholder 3" descr="Capture6"/>
          <p:cNvPicPr>
            <a:picLocks noChangeAspect="1"/>
          </p:cNvPicPr>
          <p:nvPr>
            <p:ph idx="1"/>
          </p:nvPr>
        </p:nvPicPr>
        <p:blipFill>
          <a:blip r:embed="rId1"/>
          <a:stretch>
            <a:fillRect/>
          </a:stretch>
        </p:blipFill>
        <p:spPr>
          <a:xfrm>
            <a:off x="1366520" y="1825625"/>
            <a:ext cx="9457690" cy="435165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Student List</a:t>
            </a:r>
            <a:endParaRPr lang="en-US"/>
          </a:p>
        </p:txBody>
      </p:sp>
      <p:pic>
        <p:nvPicPr>
          <p:cNvPr id="4" name="Content Placeholder 3" descr="Capture7"/>
          <p:cNvPicPr>
            <a:picLocks noChangeAspect="1"/>
          </p:cNvPicPr>
          <p:nvPr>
            <p:ph idx="1"/>
          </p:nvPr>
        </p:nvPicPr>
        <p:blipFill>
          <a:blip r:embed="rId1"/>
          <a:stretch>
            <a:fillRect/>
          </a:stretch>
        </p:blipFill>
        <p:spPr>
          <a:xfrm>
            <a:off x="1900555" y="1825625"/>
            <a:ext cx="8390255" cy="435165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Teacher List</a:t>
            </a:r>
            <a:endParaRPr lang="en-US"/>
          </a:p>
        </p:txBody>
      </p:sp>
      <p:pic>
        <p:nvPicPr>
          <p:cNvPr id="4" name="Content Placeholder 3" descr="Capture8"/>
          <p:cNvPicPr>
            <a:picLocks noChangeAspect="1"/>
          </p:cNvPicPr>
          <p:nvPr>
            <p:ph idx="1"/>
          </p:nvPr>
        </p:nvPicPr>
        <p:blipFill>
          <a:blip r:embed="rId1"/>
          <a:stretch>
            <a:fillRect/>
          </a:stretch>
        </p:blipFill>
        <p:spPr>
          <a:xfrm>
            <a:off x="1884045" y="1825625"/>
            <a:ext cx="8422640" cy="43516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Downloadable File Uploaded List</a:t>
            </a:r>
            <a:endParaRPr lang="en-US"/>
          </a:p>
        </p:txBody>
      </p:sp>
      <p:pic>
        <p:nvPicPr>
          <p:cNvPr id="4" name="Content Placeholder 3" descr="Capture9"/>
          <p:cNvPicPr>
            <a:picLocks noChangeAspect="1"/>
          </p:cNvPicPr>
          <p:nvPr>
            <p:ph idx="1"/>
          </p:nvPr>
        </p:nvPicPr>
        <p:blipFill>
          <a:blip r:embed="rId1"/>
          <a:stretch>
            <a:fillRect/>
          </a:stretch>
        </p:blipFill>
        <p:spPr>
          <a:xfrm>
            <a:off x="1462405" y="1825625"/>
            <a:ext cx="9265920" cy="435165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School Year List</a:t>
            </a:r>
            <a:endParaRPr lang="en-US"/>
          </a:p>
        </p:txBody>
      </p:sp>
      <p:pic>
        <p:nvPicPr>
          <p:cNvPr id="4" name="Content Placeholder 3" descr="Capture14"/>
          <p:cNvPicPr>
            <a:picLocks noChangeAspect="1"/>
          </p:cNvPicPr>
          <p:nvPr>
            <p:ph idx="1"/>
          </p:nvPr>
        </p:nvPicPr>
        <p:blipFill>
          <a:blip r:embed="rId1"/>
          <a:stretch>
            <a:fillRect/>
          </a:stretch>
        </p:blipFill>
        <p:spPr>
          <a:xfrm>
            <a:off x="1546225" y="1825625"/>
            <a:ext cx="9098280" cy="435165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Assignment File Uploaded List</a:t>
            </a:r>
            <a:endParaRPr lang="en-US"/>
          </a:p>
        </p:txBody>
      </p:sp>
      <p:pic>
        <p:nvPicPr>
          <p:cNvPr id="4" name="Content Placeholder 3" descr="Capture10"/>
          <p:cNvPicPr>
            <a:picLocks noChangeAspect="1"/>
          </p:cNvPicPr>
          <p:nvPr>
            <p:ph idx="1"/>
          </p:nvPr>
        </p:nvPicPr>
        <p:blipFill>
          <a:blip r:embed="rId1"/>
          <a:stretch>
            <a:fillRect/>
          </a:stretch>
        </p:blipFill>
        <p:spPr>
          <a:xfrm>
            <a:off x="1528445" y="1825625"/>
            <a:ext cx="9134475" cy="435165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53440" y="365125"/>
            <a:ext cx="10500360" cy="1325880"/>
          </a:xfrm>
        </p:spPr>
        <p:txBody>
          <a:bodyPr/>
          <a:p>
            <a:r>
              <a:rPr lang="en-US" b="1"/>
              <a:t>Content</a:t>
            </a:r>
            <a:endParaRPr lang="en-US" b="1"/>
          </a:p>
        </p:txBody>
      </p:sp>
      <p:pic>
        <p:nvPicPr>
          <p:cNvPr id="4" name="Content Placeholder 3" descr="Capture11"/>
          <p:cNvPicPr>
            <a:picLocks noChangeAspect="1"/>
          </p:cNvPicPr>
          <p:nvPr>
            <p:ph idx="1"/>
          </p:nvPr>
        </p:nvPicPr>
        <p:blipFill>
          <a:blip r:embed="rId1"/>
          <a:stretch>
            <a:fillRect/>
          </a:stretch>
        </p:blipFill>
        <p:spPr>
          <a:xfrm>
            <a:off x="1898015" y="1825625"/>
            <a:ext cx="8394700" cy="435165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Users Log List</a:t>
            </a:r>
            <a:endParaRPr lang="en-US" b="1"/>
          </a:p>
        </p:txBody>
      </p:sp>
      <p:pic>
        <p:nvPicPr>
          <p:cNvPr id="4" name="Content Placeholder 3" descr="Capture12"/>
          <p:cNvPicPr>
            <a:picLocks noChangeAspect="1"/>
          </p:cNvPicPr>
          <p:nvPr>
            <p:ph idx="1"/>
          </p:nvPr>
        </p:nvPicPr>
        <p:blipFill>
          <a:blip r:embed="rId1"/>
          <a:stretch>
            <a:fillRect/>
          </a:stretch>
        </p:blipFill>
        <p:spPr>
          <a:xfrm>
            <a:off x="1737360" y="1825625"/>
            <a:ext cx="8716645" cy="435165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Assignment File Uploaded List</a:t>
            </a:r>
            <a:endParaRPr lang="en-US" b="1"/>
          </a:p>
        </p:txBody>
      </p:sp>
      <p:pic>
        <p:nvPicPr>
          <p:cNvPr id="4" name="Content Placeholder 3" descr="Capture13"/>
          <p:cNvPicPr>
            <a:picLocks noChangeAspect="1"/>
          </p:cNvPicPr>
          <p:nvPr>
            <p:ph idx="1"/>
          </p:nvPr>
        </p:nvPicPr>
        <p:blipFill>
          <a:blip r:embed="rId1"/>
          <a:stretch>
            <a:fillRect/>
          </a:stretch>
        </p:blipFill>
        <p:spPr>
          <a:xfrm>
            <a:off x="1761490" y="1825625"/>
            <a:ext cx="8668385" cy="43516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b="1">
                <a:latin typeface="Times New Roman" panose="02020603050405020304" charset="0"/>
                <a:cs typeface="Times New Roman" panose="02020603050405020304" charset="0"/>
              </a:rPr>
              <a:t>Objective</a:t>
            </a:r>
            <a:endParaRPr lang="en-US" sz="48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90000" lnSpcReduction="10000"/>
          </a:bodyPr>
          <a:p>
            <a:r>
              <a:rPr lang="en-US">
                <a:latin typeface="Times New Roman" panose="02020603050405020304" charset="0"/>
                <a:cs typeface="Times New Roman" panose="02020603050405020304" charset="0"/>
              </a:rPr>
              <a:t>In this new era of electronics, we know the concept of e-learning which does not include the use of paper and pen. There are many advantages of e-learning system. This system also has a responsive design compatible with mobile devices. The system has 3 types of users which are the admin, teachers, and the students. The admin is in charge of maintaining important data such as the list </a:t>
            </a:r>
            <a:r>
              <a:rPr lang="en-US" sz="3110">
                <a:latin typeface="Times New Roman" panose="02020603050405020304" charset="0"/>
                <a:cs typeface="Times New Roman" panose="02020603050405020304" charset="0"/>
              </a:rPr>
              <a:t>subject</a:t>
            </a:r>
            <a:r>
              <a:rPr lang="en-US">
                <a:latin typeface="Times New Roman" panose="02020603050405020304" charset="0"/>
                <a:cs typeface="Times New Roman" panose="02020603050405020304" charset="0"/>
              </a:rPr>
              <a:t>, classes, department, and etc. This system can be also useful nowadays which some of the classes are under Modular Distance Learning. Using this system the faculties or teacher can provide soft copies of learning documents to the students and also he/she can create a Practice Quiz and Assignment for a class. Students can answer the teacher's given practice quiz and limited to the teacher's allotted duration for taking the quiz. This is how the new concept of e-learning came into existence, which is an easier and smarter system for colleges.</a:t>
            </a:r>
            <a:endParaRPr lang="en-US">
              <a:latin typeface="Times New Roman" panose="02020603050405020304" charset="0"/>
              <a:cs typeface="Times New Roman" panose="020206030504050203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Calendar</a:t>
            </a:r>
            <a:endParaRPr lang="en-US" b="1"/>
          </a:p>
        </p:txBody>
      </p:sp>
      <p:pic>
        <p:nvPicPr>
          <p:cNvPr id="4" name="Content Placeholder 3" descr="Capture15"/>
          <p:cNvPicPr>
            <a:picLocks noChangeAspect="1"/>
          </p:cNvPicPr>
          <p:nvPr>
            <p:ph idx="1"/>
          </p:nvPr>
        </p:nvPicPr>
        <p:blipFill>
          <a:blip r:embed="rId1"/>
          <a:stretch>
            <a:fillRect/>
          </a:stretch>
        </p:blipFill>
        <p:spPr>
          <a:xfrm>
            <a:off x="1864995" y="1825625"/>
            <a:ext cx="8461375" cy="43516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b="1">
                <a:latin typeface="Times New Roman" panose="02020603050405020304" charset="0"/>
                <a:cs typeface="Times New Roman" panose="02020603050405020304" charset="0"/>
              </a:rPr>
              <a:t>Feacture</a:t>
            </a:r>
            <a:endParaRPr lang="en-US" sz="48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90000" lnSpcReduction="20000"/>
          </a:bodyPr>
          <a:p>
            <a:r>
              <a:rPr lang="en-US" sz="2400">
                <a:latin typeface="Times New Roman" panose="02020603050405020304" charset="0"/>
                <a:cs typeface="Times New Roman" panose="02020603050405020304" charset="0"/>
              </a:rPr>
              <a:t>Some common features found in a successful LMS include:</a:t>
            </a:r>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Responsive design</a:t>
            </a:r>
            <a:r>
              <a:rPr lang="en-US" sz="2400">
                <a:latin typeface="Times New Roman" panose="02020603050405020304" charset="0"/>
                <a:cs typeface="Times New Roman" panose="02020603050405020304" charset="0"/>
              </a:rPr>
              <a:t> - Users should be able to access the LMS from whatever type of device they choose, whether it's a desktop, laptop. The LMS should automatically display the version best suited for the user's chosen device. Additionally, the LMS should also allow users to download content so it is accessible while offline.</a:t>
            </a:r>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User-friendly interface</a:t>
            </a:r>
            <a:r>
              <a:rPr lang="en-US" sz="2400">
                <a:latin typeface="Times New Roman" panose="02020603050405020304" charset="0"/>
                <a:cs typeface="Times New Roman" panose="02020603050405020304" charset="0"/>
              </a:rPr>
              <a:t> - The user interface (UI) should enable learners to easily navigate the LMS platform. The UI should also align with the abilities and goals of both the user and the organization. An unintuitive UI risks confusing or distracting users and will make the LMS ineffective.</a:t>
            </a:r>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Course and catalog management-</a:t>
            </a:r>
            <a:r>
              <a:rPr lang="en-US" sz="2400">
                <a:latin typeface="Times New Roman" panose="02020603050405020304" charset="0"/>
                <a:cs typeface="Times New Roman" panose="02020603050405020304" charset="0"/>
              </a:rPr>
              <a:t>The LMS holds all the eLearning subject and the related </a:t>
            </a:r>
            <a:r>
              <a:rPr lang="en-US" sz="2400">
                <a:latin typeface="Times New Roman" panose="02020603050405020304" charset="0"/>
                <a:cs typeface="Times New Roman" panose="02020603050405020304" charset="0"/>
                <a:sym typeface="+mn-ea"/>
              </a:rPr>
              <a:t>subject</a:t>
            </a:r>
            <a:r>
              <a:rPr lang="en-US" sz="2400">
                <a:latin typeface="Times New Roman" panose="02020603050405020304" charset="0"/>
                <a:cs typeface="Times New Roman" panose="02020603050405020304" charset="0"/>
              </a:rPr>
              <a:t> content. Admins and instructors should be able to create and manage these catalogs and </a:t>
            </a:r>
            <a:r>
              <a:rPr lang="en-US" sz="2400">
                <a:latin typeface="Times New Roman" panose="02020603050405020304" charset="0"/>
                <a:cs typeface="Times New Roman" panose="02020603050405020304" charset="0"/>
                <a:sym typeface="+mn-ea"/>
              </a:rPr>
              <a:t>subject</a:t>
            </a:r>
            <a:r>
              <a:rPr lang="en-US" sz="2400">
                <a:latin typeface="Times New Roman" panose="02020603050405020304" charset="0"/>
                <a:cs typeface="Times New Roman" panose="02020603050405020304" charset="0"/>
              </a:rPr>
              <a:t> in order to deliver a more targeted learning experience.</a:t>
            </a:r>
            <a:endParaRPr lang="en-US" sz="2400">
              <a:latin typeface="Times New Roman" panose="02020603050405020304" charset="0"/>
              <a:cs typeface="Times New Roman" panose="02020603050405020304" charset="0"/>
            </a:endParaRPr>
          </a:p>
          <a:p>
            <a:r>
              <a:rPr lang="en-US" sz="2665" b="1">
                <a:latin typeface="Times New Roman" panose="02020603050405020304" charset="0"/>
                <a:cs typeface="Times New Roman" panose="02020603050405020304" charset="0"/>
              </a:rPr>
              <a:t>Exams</a:t>
            </a:r>
            <a:r>
              <a:rPr lang="en-US" sz="2400">
                <a:latin typeface="Times New Roman" panose="02020603050405020304" charset="0"/>
                <a:cs typeface="Times New Roman" panose="02020603050405020304" charset="0"/>
              </a:rPr>
              <a:t> a</a:t>
            </a:r>
            <a:r>
              <a:rPr lang="en-US" sz="2665">
                <a:latin typeface="Times New Roman" panose="02020603050405020304" charset="0"/>
                <a:cs typeface="Times New Roman" panose="02020603050405020304" charset="0"/>
              </a:rPr>
              <a:t>re a great feature to test learners on their knowledge and measure progress. From multiple choice to true or false and more, you’ll be able to experiment with different question types to test your learners.</a:t>
            </a:r>
            <a:endParaRPr lang="en-US" sz="2665">
              <a:latin typeface="Times New Roman" panose="02020603050405020304" charset="0"/>
              <a:cs typeface="Times New Roman" panose="02020603050405020304" charset="0"/>
            </a:endParaRPr>
          </a:p>
          <a:p>
            <a:endParaRPr lang="en-US" sz="2665">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latin typeface="Times New Roman" panose="02020603050405020304" charset="0"/>
                <a:cs typeface="Times New Roman" panose="02020603050405020304" charset="0"/>
              </a:rPr>
              <a:t>Modules</a:t>
            </a:r>
            <a:endParaRPr lang="en-US" sz="480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a:latin typeface="Times New Roman" panose="02020603050405020304" charset="0"/>
                <a:cs typeface="Times New Roman" panose="02020603050405020304" charset="0"/>
              </a:rPr>
              <a:t> Admin</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Instructors / Teacher</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User / Student</a:t>
            </a:r>
            <a:endParaRPr lang="en-US">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latin typeface="Times New Roman" panose="02020603050405020304" charset="0"/>
                <a:cs typeface="Times New Roman" panose="02020603050405020304" charset="0"/>
                <a:sym typeface="+mn-ea"/>
              </a:rPr>
              <a:t>Admin</a:t>
            </a:r>
            <a:endParaRPr lang="en-US" sz="4800"/>
          </a:p>
        </p:txBody>
      </p:sp>
      <p:sp>
        <p:nvSpPr>
          <p:cNvPr id="3" name="Content Placeholder 2"/>
          <p:cNvSpPr>
            <a:spLocks noGrp="1"/>
          </p:cNvSpPr>
          <p:nvPr>
            <p:ph idx="1"/>
          </p:nvPr>
        </p:nvSpPr>
        <p:spPr/>
        <p:txBody>
          <a:bodyPr/>
          <a:p>
            <a:r>
              <a:rPr lang="en-US"/>
              <a:t></a:t>
            </a:r>
            <a:r>
              <a:rPr lang="en-US" sz="2400">
                <a:latin typeface="Times New Roman" panose="02020603050405020304" charset="0"/>
                <a:cs typeface="Times New Roman" panose="02020603050405020304" charset="0"/>
              </a:rPr>
              <a:t>Admin can login using credentials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Add, edit and delete student information</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Add, edit and delete teacher information</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Add an entry like the subject, class , school and calendar</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View log-in trail of every user</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View logs of every user activity</a:t>
            </a:r>
            <a:endParaRPr lang="en-US" sz="24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r>
              <a:rPr lang="en-US" sz="4800">
                <a:latin typeface="Times New Roman" panose="02020603050405020304" charset="0"/>
                <a:cs typeface="Times New Roman" panose="02020603050405020304" charset="0"/>
              </a:rPr>
              <a:t>Instructors / Teacher</a:t>
            </a:r>
            <a:endParaRPr lang="en-US" sz="480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lnSpcReduction="10000"/>
          </a:bodyPr>
          <a:p>
            <a:pPr algn="l"/>
            <a:r>
              <a:rPr lang="en-US"/>
              <a:t></a:t>
            </a:r>
            <a:r>
              <a:rPr lang="en-US">
                <a:latin typeface="Times New Roman" panose="02020603050405020304" charset="0"/>
                <a:cs typeface="Times New Roman" panose="02020603050405020304" charset="0"/>
              </a:rPr>
              <a:t>The teacher can create his/her Class</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  View the students for that particular class</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Upload Downloadable materials for his/her class</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Create practice quizzes for students </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Grade students assignment </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Post announcements</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Create a class calendar of events </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Message co-teacher or students</a:t>
            </a:r>
            <a:endParaRPr lang="en-US">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latin typeface="Times New Roman" panose="02020603050405020304" charset="0"/>
                <a:cs typeface="Times New Roman" panose="02020603050405020304" charset="0"/>
                <a:sym typeface="+mn-ea"/>
              </a:rPr>
              <a:t>User / Student</a:t>
            </a:r>
            <a:endParaRPr lang="en-US" sz="4800"/>
          </a:p>
        </p:txBody>
      </p:sp>
      <p:sp>
        <p:nvSpPr>
          <p:cNvPr id="3" name="Content Placeholder 2"/>
          <p:cNvSpPr>
            <a:spLocks noGrp="1"/>
          </p:cNvSpPr>
          <p:nvPr>
            <p:ph idx="1"/>
          </p:nvPr>
        </p:nvSpPr>
        <p:spPr/>
        <p:txBody>
          <a:bodyPr/>
          <a:p>
            <a:r>
              <a:rPr lang="en-US"/>
              <a:t></a:t>
            </a:r>
            <a:r>
              <a:rPr lang="en-US" sz="2400">
                <a:latin typeface="Times New Roman" panose="02020603050405020304" charset="0"/>
                <a:cs typeface="Times New Roman" panose="02020603050405020304" charset="0"/>
              </a:rPr>
              <a:t>Sign up for his / her account</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Can view  classmates in  his / her class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Answer practice quizzes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View evaluation of assignment and quizzes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Download  downloadable materials in a class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Upload downloadable material</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Message a teacher or his/ her classmate</a:t>
            </a:r>
            <a:endParaRPr lang="en-US" sz="24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latin typeface="Times New Roman" panose="02020603050405020304" charset="0"/>
                <a:cs typeface="Times New Roman" panose="02020603050405020304" charset="0"/>
              </a:rPr>
              <a:t>Software</a:t>
            </a:r>
            <a:r>
              <a:rPr lang="en-US"/>
              <a:t> </a:t>
            </a:r>
            <a:endParaRPr lang="en-US"/>
          </a:p>
        </p:txBody>
      </p:sp>
      <p:sp>
        <p:nvSpPr>
          <p:cNvPr id="3" name="Content Placeholder 2"/>
          <p:cNvSpPr>
            <a:spLocks noGrp="1"/>
          </p:cNvSpPr>
          <p:nvPr>
            <p:ph idx="1"/>
          </p:nvPr>
        </p:nvSpPr>
        <p:spPr/>
        <p:txBody>
          <a:bodyPr/>
          <a:p>
            <a:r>
              <a:rPr lang="en-US"/>
              <a:t></a:t>
            </a:r>
            <a:r>
              <a:rPr lang="en-US" sz="2400">
                <a:latin typeface="Times New Roman" panose="02020603050405020304" charset="0"/>
                <a:cs typeface="Times New Roman" panose="02020603050405020304" charset="0"/>
              </a:rPr>
              <a:t>It is smart learning application</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Avoiding paper use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Time consuming</a:t>
            </a:r>
            <a:endParaRPr lang="en-US" sz="24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4177</Words>
  <Application>WPS Presentation</Application>
  <PresentationFormat>Widescreen</PresentationFormat>
  <Paragraphs>118</Paragraphs>
  <Slides>30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Arial</vt:lpstr>
      <vt:lpstr>SimSun</vt:lpstr>
      <vt:lpstr>Wingdings</vt:lpstr>
      <vt:lpstr>Times New Roman</vt:lpstr>
      <vt:lpstr>Microsoft YaHei</vt:lpstr>
      <vt:lpstr>Arial Unicode MS</vt:lpstr>
      <vt:lpstr>Calibri Light</vt:lpstr>
      <vt:lpstr>Calibri</vt:lpstr>
      <vt:lpstr>Palatino Linotype</vt:lpstr>
      <vt:lpstr>Office Theme</vt:lpstr>
      <vt:lpstr>E Learning Management System</vt:lpstr>
      <vt:lpstr>Introduction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Mission &amp; Vision</vt:lpstr>
      <vt:lpstr>PowerPoint 演示文稿</vt:lpstr>
      <vt:lpstr>Developers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Learning Management System</dc:title>
  <dc:creator/>
  <cp:lastModifiedBy>pc experts</cp:lastModifiedBy>
  <cp:revision>9</cp:revision>
  <dcterms:created xsi:type="dcterms:W3CDTF">2022-11-19T07:43:00Z</dcterms:created>
  <dcterms:modified xsi:type="dcterms:W3CDTF">2022-11-20T16:24:53Z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57FA9694EA7B444C941C566F9300FCA6</vt:lpwstr>
  </property>
  <property fmtid="{D5CDD505-2E9C-101B-9397-08002B2CF9AE}" pid="3" name="KSOProductBuildVer">
    <vt:lpwstr>1033-11.2.0.11380</vt:lpwstr>
  </property>
</Properties>
</file>