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0288-371F-4C7C-9DC5-F64E0964D51D}" type="datetimeFigureOut">
              <a:rPr lang="pt-BR" smtClean="0"/>
              <a:t>01/04/2019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755A-0C6D-45CC-90BB-7D5D9947129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507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0288-371F-4C7C-9DC5-F64E0964D51D}" type="datetimeFigureOut">
              <a:rPr lang="pt-BR" smtClean="0"/>
              <a:t>01/04/2019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755A-0C6D-45CC-90BB-7D5D9947129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292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0288-371F-4C7C-9DC5-F64E0964D51D}" type="datetimeFigureOut">
              <a:rPr lang="pt-BR" smtClean="0"/>
              <a:t>01/04/2019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755A-0C6D-45CC-90BB-7D5D9947129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22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0288-371F-4C7C-9DC5-F64E0964D51D}" type="datetimeFigureOut">
              <a:rPr lang="pt-BR" smtClean="0"/>
              <a:t>01/04/2019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755A-0C6D-45CC-90BB-7D5D9947129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13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0288-371F-4C7C-9DC5-F64E0964D51D}" type="datetimeFigureOut">
              <a:rPr lang="pt-BR" smtClean="0"/>
              <a:t>01/04/2019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755A-0C6D-45CC-90BB-7D5D9947129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46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0288-371F-4C7C-9DC5-F64E0964D51D}" type="datetimeFigureOut">
              <a:rPr lang="pt-BR" smtClean="0"/>
              <a:t>01/04/2019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755A-0C6D-45CC-90BB-7D5D9947129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451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0288-371F-4C7C-9DC5-F64E0964D51D}" type="datetimeFigureOut">
              <a:rPr lang="pt-BR" smtClean="0"/>
              <a:t>01/04/2019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755A-0C6D-45CC-90BB-7D5D9947129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53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0288-371F-4C7C-9DC5-F64E0964D51D}" type="datetimeFigureOut">
              <a:rPr lang="pt-BR" smtClean="0"/>
              <a:t>01/04/2019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755A-0C6D-45CC-90BB-7D5D9947129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82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0288-371F-4C7C-9DC5-F64E0964D51D}" type="datetimeFigureOut">
              <a:rPr lang="pt-BR" smtClean="0"/>
              <a:t>01/04/2019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755A-0C6D-45CC-90BB-7D5D9947129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0288-371F-4C7C-9DC5-F64E0964D51D}" type="datetimeFigureOut">
              <a:rPr lang="pt-BR" smtClean="0"/>
              <a:t>01/04/2019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755A-0C6D-45CC-90BB-7D5D9947129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93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0288-371F-4C7C-9DC5-F64E0964D51D}" type="datetimeFigureOut">
              <a:rPr lang="pt-BR" smtClean="0"/>
              <a:t>01/04/2019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755A-0C6D-45CC-90BB-7D5D9947129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00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70288-371F-4C7C-9DC5-F64E0964D51D}" type="datetimeFigureOut">
              <a:rPr lang="pt-BR" smtClean="0"/>
              <a:t>01/04/2019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5755A-0C6D-45CC-90BB-7D5D9947129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693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3183" y="117693"/>
            <a:ext cx="895081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C00000"/>
                </a:solidFill>
              </a:rPr>
              <a:t>O que todo médium de UMBANDA deve saber, pesquisar, estudar e praticar</a:t>
            </a:r>
            <a:r>
              <a:rPr lang="pt-BR" sz="2000" b="1" dirty="0" smtClean="0">
                <a:solidFill>
                  <a:srgbClr val="C00000"/>
                </a:solidFill>
              </a:rPr>
              <a:t>?</a:t>
            </a:r>
          </a:p>
          <a:p>
            <a:endParaRPr lang="pt-BR" sz="800" dirty="0">
              <a:solidFill>
                <a:srgbClr val="C00000"/>
              </a:solidFill>
            </a:endParaRPr>
          </a:p>
          <a:p>
            <a:r>
              <a:rPr lang="pt-BR" dirty="0"/>
              <a:t>Tendo iniciado minha vida espiritual aos 14 anos, através do Espiritismo, me tornei trabalhador do Cristo, atuando em vários Centros Espíritas e Espiritualistas, no RJ e em Santos-SP. Trabalhei como evangelizador de crianças e jovens, trabalhador na cura, trabalhador na mesa mediúnica, trabalhador na </a:t>
            </a:r>
            <a:r>
              <a:rPr lang="pt-BR" dirty="0"/>
              <a:t>anti-goécia</a:t>
            </a:r>
            <a:r>
              <a:rPr lang="pt-BR" dirty="0"/>
              <a:t> e na </a:t>
            </a:r>
            <a:r>
              <a:rPr lang="pt-BR" dirty="0"/>
              <a:t>apometria</a:t>
            </a:r>
            <a:r>
              <a:rPr lang="pt-BR" dirty="0"/>
              <a:t>, instrutor de cursos de passe, instrutor de todos os livros do Pentateuco, e muitos dos livros de André Luiz e Emmanuel. E, ainda atuando como palestrante, em diversos Centros Espíritas, no RJ e em SP!</a:t>
            </a:r>
          </a:p>
          <a:p>
            <a:r>
              <a:rPr lang="pt-BR" sz="1200" dirty="0"/>
              <a:t> </a:t>
            </a:r>
          </a:p>
          <a:p>
            <a:r>
              <a:rPr lang="pt-BR" dirty="0"/>
              <a:t>Nos últimos 12 anos também me tornei médium UMBANDISTA, trabalhando sem nenhum problema ou conflito, tanto no Espiritismo quanto na Umbanda.</a:t>
            </a:r>
          </a:p>
          <a:p>
            <a:r>
              <a:rPr lang="pt-BR" dirty="0"/>
              <a:t>Muitos me perguntam, até hoje, como eu consigo trabalhar, concomitantemente, em Centros Espíritas e Centros de Umbanda! E a minha resposta é muito simples: “Eu encontrei JESUS em ambas as linhas de trabalho”!</a:t>
            </a:r>
          </a:p>
          <a:p>
            <a:r>
              <a:rPr lang="pt-BR" sz="1200" dirty="0"/>
              <a:t> </a:t>
            </a:r>
          </a:p>
          <a:p>
            <a:r>
              <a:rPr lang="pt-BR" dirty="0"/>
              <a:t>Com o passar dos anos, toda a minha bagagem, adquirida na literatura Espírita, Espiritualista e Esotérica/Ocultista, foi muito bem aproveitada e adequada a forma de trabalhar na Umbanda! E, em pouco tempo passei a coordenar o desenvolvimento mediúnico na Umbanda, em algumas casas que passei! E, essa experiência além de consolidar meu aprendizado, me fortaleceu a necessidade de </a:t>
            </a:r>
            <a:r>
              <a:rPr lang="pt-BR" dirty="0" smtClean="0"/>
              <a:t>contribuir </a:t>
            </a:r>
            <a:r>
              <a:rPr lang="pt-BR" dirty="0"/>
              <a:t>com o desenvolvimento mediúnico na Umbanda, daqueles que tem humildade para aprender!</a:t>
            </a:r>
          </a:p>
          <a:p>
            <a:r>
              <a:rPr lang="pt-BR" sz="1200" dirty="0"/>
              <a:t> </a:t>
            </a:r>
          </a:p>
          <a:p>
            <a:r>
              <a:rPr lang="pt-BR" dirty="0"/>
              <a:t>Esse escrito é um pequeno resumo, em 7 tópicos objetivos, aos médiuns umbandistas sobre as informações e as referências, que devem ser identificadas, a fim de oportunizar aprendizado sólido e </a:t>
            </a:r>
            <a:r>
              <a:rPr lang="pt-BR" dirty="0" smtClean="0"/>
              <a:t>melhor prática, efetiva e consciente</a:t>
            </a:r>
            <a:r>
              <a:rPr lang="pt-BR" dirty="0"/>
              <a:t>. </a:t>
            </a:r>
            <a:r>
              <a:rPr lang="pt-BR" dirty="0" smtClean="0"/>
              <a:t>Saravá</a:t>
            </a:r>
            <a:r>
              <a:rPr lang="pt-BR" dirty="0" smtClean="0"/>
              <a:t> e muito Axé.</a:t>
            </a:r>
          </a:p>
        </p:txBody>
      </p:sp>
      <p:sp>
        <p:nvSpPr>
          <p:cNvPr id="3" name="Seta para a direita 2"/>
          <p:cNvSpPr/>
          <p:nvPr/>
        </p:nvSpPr>
        <p:spPr>
          <a:xfrm>
            <a:off x="7650051" y="6362163"/>
            <a:ext cx="1249251" cy="244699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031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0153" y="38636"/>
            <a:ext cx="905384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O que todo médium de UMBANDA deve saber, pesquisar, estudar e praticar?</a:t>
            </a:r>
            <a:endParaRPr lang="pt-BR" dirty="0">
              <a:solidFill>
                <a:srgbClr val="C00000"/>
              </a:solidFill>
            </a:endParaRPr>
          </a:p>
          <a:p>
            <a:pPr lvl="0"/>
            <a:r>
              <a:rPr lang="pt-BR" sz="1600" b="1" dirty="0" smtClean="0">
                <a:solidFill>
                  <a:srgbClr val="C00000"/>
                </a:solidFill>
              </a:rPr>
              <a:t>1. </a:t>
            </a:r>
            <a:r>
              <a:rPr lang="pt-BR" sz="1600" dirty="0" smtClean="0"/>
              <a:t>O </a:t>
            </a:r>
            <a:r>
              <a:rPr lang="pt-BR" sz="1600" dirty="0"/>
              <a:t>mais completo e o melhor livro para se estudar e entender sobre “Mediunidade”, é o </a:t>
            </a:r>
            <a:r>
              <a:rPr lang="pt-BR" sz="1600" b="1" dirty="0"/>
              <a:t>LIVRO DOS MÉDIUNS de Alan Kardec</a:t>
            </a:r>
            <a:r>
              <a:rPr lang="pt-BR" sz="1600" dirty="0"/>
              <a:t>;</a:t>
            </a:r>
          </a:p>
          <a:p>
            <a:pPr lvl="0"/>
            <a:r>
              <a:rPr lang="pt-BR" sz="1600" b="1" dirty="0" smtClean="0">
                <a:solidFill>
                  <a:srgbClr val="C00000"/>
                </a:solidFill>
              </a:rPr>
              <a:t>2. </a:t>
            </a:r>
            <a:r>
              <a:rPr lang="pt-BR" sz="1600" dirty="0" smtClean="0"/>
              <a:t>TODOS </a:t>
            </a:r>
            <a:r>
              <a:rPr lang="pt-BR" sz="1600" dirty="0"/>
              <a:t>os trabalhos e magias que se fazem presentes em um terreiro de Umbanda, SEMPRE, passarão pelos </a:t>
            </a:r>
            <a:r>
              <a:rPr lang="pt-BR" sz="1600" b="1" dirty="0"/>
              <a:t>7 princípios Herméticos</a:t>
            </a:r>
            <a:r>
              <a:rPr lang="pt-BR" sz="1600" dirty="0"/>
              <a:t>: </a:t>
            </a:r>
            <a:r>
              <a:rPr lang="pt-BR" sz="1600" dirty="0"/>
              <a:t>Mentalismo</a:t>
            </a:r>
            <a:r>
              <a:rPr lang="pt-BR" sz="1600" dirty="0"/>
              <a:t>; Correspondência; Vibração; Polaridade; Ritmo; Causa e Efeito; Gênero – pesquise e estude esses 7 Princípios, e testemunhe o salto quântico que seu trabalho irá ter!</a:t>
            </a:r>
          </a:p>
          <a:p>
            <a:pPr lvl="0"/>
            <a:r>
              <a:rPr lang="pt-BR" sz="1600" b="1" dirty="0" smtClean="0">
                <a:solidFill>
                  <a:srgbClr val="C00000"/>
                </a:solidFill>
              </a:rPr>
              <a:t>3. </a:t>
            </a:r>
            <a:r>
              <a:rPr lang="pt-BR" sz="1600" dirty="0" smtClean="0"/>
              <a:t>De </a:t>
            </a:r>
            <a:r>
              <a:rPr lang="pt-BR" sz="1600" dirty="0"/>
              <a:t>pouco adianta dominar </a:t>
            </a:r>
            <a:r>
              <a:rPr lang="pt-BR" sz="1600" dirty="0" smtClean="0"/>
              <a:t>“Processos </a:t>
            </a:r>
            <a:r>
              <a:rPr lang="pt-BR" sz="1600" dirty="0" smtClean="0"/>
              <a:t>Magísticos</a:t>
            </a:r>
            <a:r>
              <a:rPr lang="pt-BR" sz="1600" dirty="0"/>
              <a:t>”, se suas palavras, atitudes, pensamentos, emoções e sentimentos, para consigo mesmo e para com </a:t>
            </a:r>
            <a:r>
              <a:rPr lang="pt-BR" sz="1600" dirty="0" smtClean="0"/>
              <a:t>o próximo, </a:t>
            </a:r>
            <a:r>
              <a:rPr lang="pt-BR" sz="1600" dirty="0"/>
              <a:t>não estiver sob a égide de uma rigorosa </a:t>
            </a:r>
            <a:r>
              <a:rPr lang="pt-BR" sz="1600" b="1" dirty="0"/>
              <a:t>transformação moral</a:t>
            </a:r>
            <a:r>
              <a:rPr lang="pt-BR" sz="1600" dirty="0"/>
              <a:t>;</a:t>
            </a:r>
          </a:p>
          <a:p>
            <a:pPr lvl="0"/>
            <a:r>
              <a:rPr lang="pt-BR" sz="1600" b="1" dirty="0" smtClean="0">
                <a:solidFill>
                  <a:srgbClr val="C00000"/>
                </a:solidFill>
              </a:rPr>
              <a:t>4. </a:t>
            </a:r>
            <a:r>
              <a:rPr lang="pt-BR" sz="1600" dirty="0" smtClean="0"/>
              <a:t>Já </a:t>
            </a:r>
            <a:r>
              <a:rPr lang="pt-BR" sz="1600" dirty="0"/>
              <a:t>passamos dos tempos em que o médium de umbanda era identificado como “cavalo”, “meio” ou “instrumento”! Mediunidade, principalmente, nas ultimas 2 décadas do século XX, e em todo o século XXI, é </a:t>
            </a:r>
            <a:r>
              <a:rPr lang="pt-BR" sz="1600" dirty="0" smtClean="0"/>
              <a:t>“</a:t>
            </a:r>
            <a:r>
              <a:rPr lang="pt-BR" sz="1600" b="1" dirty="0" smtClean="0"/>
              <a:t>Mediunidade </a:t>
            </a:r>
            <a:r>
              <a:rPr lang="pt-BR" sz="1600" b="1" dirty="0"/>
              <a:t>de </a:t>
            </a:r>
            <a:r>
              <a:rPr lang="pt-BR" sz="1600" b="1" dirty="0" smtClean="0"/>
              <a:t>Parceria</a:t>
            </a:r>
            <a:r>
              <a:rPr lang="pt-BR" sz="1600" dirty="0"/>
              <a:t>”, onde o médium é consciente, sabendo que incorporação não é possessão!</a:t>
            </a:r>
          </a:p>
          <a:p>
            <a:pPr lvl="0"/>
            <a:r>
              <a:rPr lang="pt-BR" sz="1600" b="1" dirty="0" smtClean="0">
                <a:solidFill>
                  <a:srgbClr val="C00000"/>
                </a:solidFill>
              </a:rPr>
              <a:t>5. </a:t>
            </a:r>
            <a:r>
              <a:rPr lang="pt-BR" sz="1600" dirty="0" smtClean="0"/>
              <a:t>O </a:t>
            </a:r>
            <a:r>
              <a:rPr lang="pt-BR" sz="1600" dirty="0"/>
              <a:t>maior objetivo em uma gira de Umbanda é a </a:t>
            </a:r>
            <a:r>
              <a:rPr lang="pt-BR" sz="1600" b="1" dirty="0"/>
              <a:t>caridade</a:t>
            </a:r>
            <a:r>
              <a:rPr lang="pt-BR" sz="1600" dirty="0"/>
              <a:t> prestada aos assistidos. Todo o restante, é apenas para se criar afinidades entre os médiuns e as entidades trabalhadoras, e o equilíbrio vibracional do ambiente de trabalho;</a:t>
            </a:r>
          </a:p>
          <a:p>
            <a:pPr lvl="0"/>
            <a:r>
              <a:rPr lang="pt-BR" sz="1600" b="1" dirty="0">
                <a:solidFill>
                  <a:srgbClr val="C00000"/>
                </a:solidFill>
              </a:rPr>
              <a:t> </a:t>
            </a:r>
            <a:r>
              <a:rPr lang="pt-BR" sz="1600" b="1" dirty="0" smtClean="0">
                <a:solidFill>
                  <a:srgbClr val="C00000"/>
                </a:solidFill>
              </a:rPr>
              <a:t>6. </a:t>
            </a:r>
            <a:r>
              <a:rPr lang="pt-BR" sz="1600" dirty="0" smtClean="0"/>
              <a:t>A </a:t>
            </a:r>
            <a:r>
              <a:rPr lang="pt-BR" sz="1600" dirty="0"/>
              <a:t>melhor “</a:t>
            </a:r>
            <a:r>
              <a:rPr lang="pt-BR" sz="1600" b="1" dirty="0"/>
              <a:t>oferenda</a:t>
            </a:r>
            <a:r>
              <a:rPr lang="pt-BR" sz="1600" dirty="0"/>
              <a:t>” que se pode fazer a um ORIXÁ, é a nossa capacidade de amar o próximo, como a si mesmo! E isso, significa dominar e conter seus vícios (é a prática exagerada e permanente de algo, a ponto de se transformar em dependência – Ex.: fumo, álcool, tóxicos, gula, jogo e sexo) e defeitos morais (são os filhos do egoísmo: orgulho, vaidade, inveja, avareza, ódio/raiva, remorso/mágoa, vingança, agressividade, personalismo, maledicência, intolerância, impaciência, negligência e ociosidade)</a:t>
            </a:r>
          </a:p>
          <a:p>
            <a:pPr lvl="0"/>
            <a:r>
              <a:rPr lang="pt-BR" sz="1600" b="1" dirty="0" smtClean="0">
                <a:solidFill>
                  <a:srgbClr val="C00000"/>
                </a:solidFill>
              </a:rPr>
              <a:t>7. </a:t>
            </a:r>
            <a:r>
              <a:rPr lang="pt-BR" sz="1600" b="1" dirty="0" smtClean="0"/>
              <a:t>Pesquise </a:t>
            </a:r>
            <a:r>
              <a:rPr lang="pt-BR" sz="1600" b="1" dirty="0"/>
              <a:t>e estude, tudo que puder</a:t>
            </a:r>
            <a:r>
              <a:rPr lang="pt-BR" sz="1600" dirty="0"/>
              <a:t>, sobre: anatomia e fisiologia do corpo sutil (</a:t>
            </a:r>
            <a:r>
              <a:rPr lang="pt-BR" sz="1600" dirty="0"/>
              <a:t>Chakras</a:t>
            </a:r>
            <a:r>
              <a:rPr lang="pt-BR" sz="1600" dirty="0"/>
              <a:t>; </a:t>
            </a:r>
            <a:r>
              <a:rPr lang="pt-BR" sz="1600" dirty="0"/>
              <a:t>Nadis</a:t>
            </a:r>
            <a:r>
              <a:rPr lang="pt-BR" sz="1600" dirty="0"/>
              <a:t>; Marmas) associado aos conhecimentos sobre a anatomia e fisiologia do corpo físico, passando pela física, química, biologia, entre outras ciências materiais!  Dessa forma você facilitará o trabalho de aproximação das Entidades Espirituais, quando em trabalho de caridade;</a:t>
            </a:r>
          </a:p>
          <a:p>
            <a:endParaRPr lang="pt-BR" sz="800" dirty="0" smtClean="0"/>
          </a:p>
          <a:p>
            <a:r>
              <a:rPr lang="pt-BR" sz="1600" dirty="0" smtClean="0"/>
              <a:t>Espero </a:t>
            </a:r>
            <a:r>
              <a:rPr lang="pt-BR" sz="1600" dirty="0"/>
              <a:t>que reflita sobre essas 7 dicas, tornando-se melhor médium, para continuar </a:t>
            </a:r>
            <a:r>
              <a:rPr lang="pt-BR" sz="1600" dirty="0" smtClean="0"/>
              <a:t>trabalhando, melhor, nessa </a:t>
            </a:r>
            <a:r>
              <a:rPr lang="pt-BR" sz="1600" b="1" dirty="0"/>
              <a:t>maravilhosa e sagrada </a:t>
            </a:r>
            <a:r>
              <a:rPr lang="pt-BR" sz="1600" b="1" dirty="0" smtClean="0"/>
              <a:t>UMBANDA, </a:t>
            </a:r>
            <a:r>
              <a:rPr lang="pt-BR" sz="1600" b="1" dirty="0"/>
              <a:t>de Todos Nós</a:t>
            </a:r>
            <a:r>
              <a:rPr lang="pt-BR" sz="1600" dirty="0"/>
              <a:t>!</a:t>
            </a:r>
          </a:p>
          <a:p>
            <a:r>
              <a:rPr lang="pt-BR" sz="16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OKÊ ARÔ OXOSSI</a:t>
            </a:r>
            <a:r>
              <a:rPr lang="pt-BR" sz="16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pt-BR" sz="1600" dirty="0" smtClean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547019" y="6542468"/>
            <a:ext cx="1584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99"/>
                </a:solidFill>
              </a:rPr>
              <a:t>Por</a:t>
            </a:r>
            <a:r>
              <a:rPr lang="en-US" sz="1400" b="1" dirty="0" smtClean="0">
                <a:solidFill>
                  <a:srgbClr val="000099"/>
                </a:solidFill>
              </a:rPr>
              <a:t> Marco Bechara</a:t>
            </a:r>
            <a:endParaRPr lang="pt-BR" sz="1400" b="1" dirty="0">
              <a:solidFill>
                <a:srgbClr val="000099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0" y="0"/>
            <a:ext cx="9131120" cy="6850245"/>
          </a:xfrm>
          <a:prstGeom prst="rect">
            <a:avLst/>
          </a:prstGeom>
          <a:noFill/>
          <a:ln w="571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6619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576</Words>
  <Application>Microsoft Office PowerPoint</Application>
  <PresentationFormat>Apresentação na tela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Bechara</dc:creator>
  <cp:lastModifiedBy>Marco Bechara</cp:lastModifiedBy>
  <cp:revision>7</cp:revision>
  <dcterms:created xsi:type="dcterms:W3CDTF">2019-04-02T00:04:19Z</dcterms:created>
  <dcterms:modified xsi:type="dcterms:W3CDTF">2019-04-02T00:37:26Z</dcterms:modified>
</cp:coreProperties>
</file>