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7" r:id="rId3"/>
    <p:sldId id="268" r:id="rId4"/>
    <p:sldId id="269" r:id="rId5"/>
    <p:sldId id="270" r:id="rId6"/>
    <p:sldId id="271" r:id="rId7"/>
    <p:sldId id="272" r:id="rId8"/>
    <p:sldId id="273" r:id="rId9"/>
    <p:sldId id="280" r:id="rId10"/>
    <p:sldId id="276" r:id="rId11"/>
    <p:sldId id="281" r:id="rId12"/>
    <p:sldId id="282" r:id="rId13"/>
    <p:sldId id="278" r:id="rId14"/>
    <p:sldId id="283" r:id="rId15"/>
    <p:sldId id="284" r:id="rId16"/>
    <p:sldId id="279"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4" autoAdjust="0"/>
    <p:restoredTop sz="94660"/>
  </p:normalViewPr>
  <p:slideViewPr>
    <p:cSldViewPr snapToGrid="0">
      <p:cViewPr varScale="1">
        <p:scale>
          <a:sx n="74" d="100"/>
          <a:sy n="74" d="100"/>
        </p:scale>
        <p:origin x="1782"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38879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176503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273651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34266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smtClean="0"/>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21361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165300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299688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233802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409704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125398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34C1320-9316-4AEE-A017-65FA96B99DB9}" type="datetimeFigureOut">
              <a:rPr lang="pt-BR" smtClean="0"/>
              <a:t>12/11/2018</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E9612971-B673-43E2-89E6-F00727390D22}" type="slidenum">
              <a:rPr lang="pt-BR" smtClean="0"/>
              <a:t>‹nº›</a:t>
            </a:fld>
            <a:endParaRPr lang="pt-BR" dirty="0"/>
          </a:p>
        </p:txBody>
      </p:sp>
    </p:spTree>
    <p:extLst>
      <p:ext uri="{BB962C8B-B14F-4D97-AF65-F5344CB8AC3E}">
        <p14:creationId xmlns:p14="http://schemas.microsoft.com/office/powerpoint/2010/main" val="201606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C1320-9316-4AEE-A017-65FA96B99DB9}" type="datetimeFigureOut">
              <a:rPr lang="pt-BR" smtClean="0"/>
              <a:t>12/11/2018</a:t>
            </a:fld>
            <a:endParaRPr lang="pt-BR"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12971-B673-43E2-89E6-F00727390D22}" type="slidenum">
              <a:rPr lang="pt-BR" smtClean="0"/>
              <a:t>‹nº›</a:t>
            </a:fld>
            <a:endParaRPr lang="pt-BR" dirty="0"/>
          </a:p>
        </p:txBody>
      </p:sp>
    </p:spTree>
    <p:extLst>
      <p:ext uri="{BB962C8B-B14F-4D97-AF65-F5344CB8AC3E}">
        <p14:creationId xmlns:p14="http://schemas.microsoft.com/office/powerpoint/2010/main" val="2445855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6.jpe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6.bin"/><Relationship Id="rId5" Type="http://schemas.openxmlformats.org/officeDocument/2006/relationships/oleObject" Target="../embeddings/oleObject1.bin"/><Relationship Id="rId10" Type="http://schemas.openxmlformats.org/officeDocument/2006/relationships/oleObject" Target="../embeddings/oleObject5.bin"/><Relationship Id="rId4" Type="http://schemas.openxmlformats.org/officeDocument/2006/relationships/image" Target="../media/image10.jpeg"/><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0" y="0"/>
            <a:ext cx="9144000" cy="6858000"/>
          </a:xfrm>
          <a:prstGeom prst="rect">
            <a:avLst/>
          </a:prstGeom>
          <a:solidFill>
            <a:schemeClr val="bg2">
              <a:lumMod val="9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p:cNvSpPr txBox="1"/>
          <p:nvPr/>
        </p:nvSpPr>
        <p:spPr>
          <a:xfrm>
            <a:off x="528032" y="212502"/>
            <a:ext cx="8165206" cy="1569660"/>
          </a:xfrm>
          <a:prstGeom prst="rect">
            <a:avLst/>
          </a:prstGeom>
          <a:noFill/>
        </p:spPr>
        <p:txBody>
          <a:bodyPr wrap="square" rtlCol="0">
            <a:spAutoFit/>
          </a:bodyPr>
          <a:lstStyle/>
          <a:p>
            <a:pPr algn="ctr"/>
            <a:r>
              <a:rPr lang="en-US" sz="4800" b="1" dirty="0" smtClean="0">
                <a:solidFill>
                  <a:srgbClr val="C00000"/>
                </a:solidFill>
                <a:effectLst>
                  <a:outerShdw blurRad="38100" dist="38100" dir="2700000" algn="tl">
                    <a:srgbClr val="000000">
                      <a:alpha val="43137"/>
                    </a:srgbClr>
                  </a:outerShdw>
                </a:effectLst>
                <a:latin typeface="Comic Sans MS" panose="030F0702030302020204" pitchFamily="66" charset="0"/>
              </a:rPr>
              <a:t>Entendendo as Oferendas     na Umbanda</a:t>
            </a:r>
          </a:p>
        </p:txBody>
      </p:sp>
      <p:sp>
        <p:nvSpPr>
          <p:cNvPr id="6" name="CaixaDeTexto 5"/>
          <p:cNvSpPr txBox="1"/>
          <p:nvPr/>
        </p:nvSpPr>
        <p:spPr>
          <a:xfrm>
            <a:off x="495837" y="5734248"/>
            <a:ext cx="8203842" cy="969496"/>
          </a:xfrm>
          <a:prstGeom prst="rect">
            <a:avLst/>
          </a:prstGeom>
          <a:noFill/>
        </p:spPr>
        <p:txBody>
          <a:bodyPr wrap="square" rtlCol="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C00000"/>
                </a:solidFill>
                <a:latin typeface="Comic Sans MS" panose="030F0702030302020204" pitchFamily="66" charset="0"/>
              </a:rPr>
              <a:t>Por</a:t>
            </a:r>
          </a:p>
          <a:p>
            <a:pPr algn="ctr"/>
            <a:endParaRPr lang="en-US" sz="900" b="1" dirty="0">
              <a:solidFill>
                <a:srgbClr val="C00000"/>
              </a:solidFill>
              <a:latin typeface="Comic Sans MS" panose="030F0702030302020204" pitchFamily="66" charset="0"/>
            </a:endParaRPr>
          </a:p>
          <a:p>
            <a:pPr algn="ctr"/>
            <a:r>
              <a:rPr lang="en-US" sz="2400" b="1" dirty="0" smtClean="0">
                <a:solidFill>
                  <a:srgbClr val="C00000"/>
                </a:solidFill>
                <a:latin typeface="Comic Sans MS" panose="030F0702030302020204" pitchFamily="66" charset="0"/>
              </a:rPr>
              <a:t>Marco Bechara</a:t>
            </a:r>
            <a:endParaRPr lang="pt-BR" sz="2400" b="1" dirty="0">
              <a:solidFill>
                <a:srgbClr val="C00000"/>
              </a:solidFill>
              <a:latin typeface="Comic Sans MS" panose="030F0702030302020204" pitchFamily="66" charset="0"/>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561" y="1983061"/>
            <a:ext cx="3656393" cy="3556022"/>
          </a:xfrm>
          <a:prstGeom prst="rect">
            <a:avLst/>
          </a:prstGeom>
        </p:spPr>
      </p:pic>
    </p:spTree>
    <p:extLst>
      <p:ext uri="{BB962C8B-B14F-4D97-AF65-F5344CB8AC3E}">
        <p14:creationId xmlns:p14="http://schemas.microsoft.com/office/powerpoint/2010/main" val="2224935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273" y="1270501"/>
            <a:ext cx="4572000" cy="4754880"/>
          </a:xfrm>
          <a:prstGeom prst="rect">
            <a:avLst/>
          </a:prstGeom>
        </p:spPr>
      </p:pic>
      <p:sp>
        <p:nvSpPr>
          <p:cNvPr id="3" name="CaixaDeTexto 2"/>
          <p:cNvSpPr txBox="1"/>
          <p:nvPr/>
        </p:nvSpPr>
        <p:spPr>
          <a:xfrm>
            <a:off x="2768958" y="6117464"/>
            <a:ext cx="4146997" cy="400110"/>
          </a:xfrm>
          <a:prstGeom prst="rect">
            <a:avLst/>
          </a:prstGeom>
          <a:noFill/>
        </p:spPr>
        <p:txBody>
          <a:bodyPr wrap="square" rtlCol="0">
            <a:spAutoFit/>
          </a:bodyPr>
          <a:lstStyle/>
          <a:p>
            <a:pPr algn="ctr"/>
            <a:r>
              <a:rPr lang="en-US" sz="2000" b="1" dirty="0" smtClean="0">
                <a:solidFill>
                  <a:srgbClr val="0000CC"/>
                </a:solidFill>
                <a:effectLst>
                  <a:outerShdw blurRad="38100" dist="38100" dir="2700000" algn="tl">
                    <a:srgbClr val="000000">
                      <a:alpha val="43137"/>
                    </a:srgbClr>
                  </a:outerShdw>
                </a:effectLst>
                <a:latin typeface="Comic Sans MS" panose="030F0702030302020204" pitchFamily="66" charset="0"/>
              </a:rPr>
              <a:t>Vibração da Fé / Religiosidade</a:t>
            </a:r>
            <a:endParaRPr lang="pt-BR" sz="2000" b="1" dirty="0">
              <a:solidFill>
                <a:srgbClr val="0000CC"/>
              </a:solidFill>
              <a:effectLst>
                <a:outerShdw blurRad="38100" dist="38100" dir="2700000" algn="tl">
                  <a:srgbClr val="000000">
                    <a:alpha val="43137"/>
                  </a:srgbClr>
                </a:outerShdw>
              </a:effectLst>
              <a:latin typeface="Comic Sans MS" panose="030F0702030302020204" pitchFamily="66" charset="0"/>
            </a:endParaRPr>
          </a:p>
        </p:txBody>
      </p:sp>
      <p:sp>
        <p:nvSpPr>
          <p:cNvPr id="4" name="CaixaDeTexto 3"/>
          <p:cNvSpPr txBox="1"/>
          <p:nvPr/>
        </p:nvSpPr>
        <p:spPr>
          <a:xfrm>
            <a:off x="1609860" y="595085"/>
            <a:ext cx="5962918" cy="461665"/>
          </a:xfrm>
          <a:prstGeom prst="rect">
            <a:avLst/>
          </a:prstGeom>
          <a:noFill/>
        </p:spPr>
        <p:txBody>
          <a:bodyPr wrap="square" rtlCol="0">
            <a:spAutoFit/>
          </a:bodyPr>
          <a:lstStyle/>
          <a:p>
            <a:pPr algn="ctr"/>
            <a:r>
              <a:rPr lang="en-US" sz="2400" b="1" dirty="0" smtClean="0">
                <a:solidFill>
                  <a:srgbClr val="C00000"/>
                </a:solidFill>
                <a:latin typeface="Comic Sans MS" panose="030F0702030302020204" pitchFamily="66" charset="0"/>
              </a:rPr>
              <a:t>Firmeza na Natureza para LOGUNAN:</a:t>
            </a:r>
            <a:endParaRPr lang="pt-BR" sz="2400" b="1" dirty="0">
              <a:solidFill>
                <a:srgbClr val="C00000"/>
              </a:solidFill>
              <a:latin typeface="Comic Sans MS" panose="030F0702030302020204" pitchFamily="66" charset="0"/>
            </a:endParaRPr>
          </a:p>
        </p:txBody>
      </p:sp>
      <p:sp>
        <p:nvSpPr>
          <p:cNvPr id="5" name="CaixaDeTexto 4"/>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
        <p:nvSpPr>
          <p:cNvPr id="6" name="Retângulo 5"/>
          <p:cNvSpPr/>
          <p:nvPr/>
        </p:nvSpPr>
        <p:spPr>
          <a:xfrm>
            <a:off x="0" y="0"/>
            <a:ext cx="9144000" cy="6858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570560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p:cNvSpPr/>
          <p:nvPr/>
        </p:nvSpPr>
        <p:spPr>
          <a:xfrm>
            <a:off x="1050601" y="886602"/>
            <a:ext cx="5808372" cy="562162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p:cNvSpPr txBox="1"/>
          <p:nvPr/>
        </p:nvSpPr>
        <p:spPr>
          <a:xfrm>
            <a:off x="3406464" y="467795"/>
            <a:ext cx="985232" cy="338554"/>
          </a:xfrm>
          <a:prstGeom prst="rect">
            <a:avLst/>
          </a:prstGeom>
          <a:noFill/>
        </p:spPr>
        <p:txBody>
          <a:bodyPr wrap="square" rtlCol="0">
            <a:spAutoFit/>
          </a:bodyPr>
          <a:lstStyle/>
          <a:p>
            <a:pPr algn="ctr"/>
            <a:r>
              <a:rPr lang="en-US" sz="1600" b="1" dirty="0" smtClean="0"/>
              <a:t>Norte </a:t>
            </a:r>
            <a:r>
              <a:rPr lang="en-US" sz="1600" b="1" dirty="0" smtClean="0">
                <a:solidFill>
                  <a:srgbClr val="0000CC"/>
                </a:solidFill>
              </a:rPr>
              <a:t>(+)</a:t>
            </a:r>
            <a:endParaRPr lang="pt-BR" sz="1600" b="1" dirty="0">
              <a:solidFill>
                <a:srgbClr val="0000CC"/>
              </a:solidFill>
            </a:endParaRPr>
          </a:p>
        </p:txBody>
      </p:sp>
      <p:sp>
        <p:nvSpPr>
          <p:cNvPr id="6" name="CaixaDeTexto 5"/>
          <p:cNvSpPr txBox="1"/>
          <p:nvPr/>
        </p:nvSpPr>
        <p:spPr>
          <a:xfrm>
            <a:off x="3203099" y="6507163"/>
            <a:ext cx="723349" cy="338554"/>
          </a:xfrm>
          <a:prstGeom prst="rect">
            <a:avLst/>
          </a:prstGeom>
          <a:noFill/>
        </p:spPr>
        <p:txBody>
          <a:bodyPr wrap="square" rtlCol="0">
            <a:spAutoFit/>
          </a:bodyPr>
          <a:lstStyle/>
          <a:p>
            <a:pPr algn="ctr"/>
            <a:r>
              <a:rPr lang="en-US" sz="1600" b="1" dirty="0" smtClean="0"/>
              <a:t>Sul </a:t>
            </a:r>
            <a:r>
              <a:rPr lang="en-US" sz="1600" b="1" dirty="0" smtClean="0">
                <a:solidFill>
                  <a:srgbClr val="C00000"/>
                </a:solidFill>
              </a:rPr>
              <a:t>(-)</a:t>
            </a:r>
            <a:endParaRPr lang="pt-BR" sz="1600" b="1" dirty="0">
              <a:solidFill>
                <a:srgbClr val="C00000"/>
              </a:solidFill>
            </a:endParaRPr>
          </a:p>
        </p:txBody>
      </p:sp>
      <p:sp>
        <p:nvSpPr>
          <p:cNvPr id="7" name="CaixaDeTexto 6"/>
          <p:cNvSpPr txBox="1"/>
          <p:nvPr/>
        </p:nvSpPr>
        <p:spPr>
          <a:xfrm>
            <a:off x="6935275" y="3463275"/>
            <a:ext cx="916834" cy="584775"/>
          </a:xfrm>
          <a:prstGeom prst="rect">
            <a:avLst/>
          </a:prstGeom>
          <a:noFill/>
        </p:spPr>
        <p:txBody>
          <a:bodyPr wrap="square" rtlCol="0">
            <a:spAutoFit/>
          </a:bodyPr>
          <a:lstStyle/>
          <a:p>
            <a:pPr algn="ctr"/>
            <a:r>
              <a:rPr lang="en-US" sz="1600" b="1" dirty="0" smtClean="0"/>
              <a:t>Leste </a:t>
            </a:r>
            <a:r>
              <a:rPr lang="en-US" sz="1600" b="1" dirty="0" smtClean="0">
                <a:solidFill>
                  <a:srgbClr val="0000CC"/>
                </a:solidFill>
              </a:rPr>
              <a:t>(+)</a:t>
            </a:r>
          </a:p>
          <a:p>
            <a:pPr algn="ctr"/>
            <a:r>
              <a:rPr lang="en-US" sz="1600" b="1" dirty="0" smtClean="0">
                <a:solidFill>
                  <a:srgbClr val="C00000"/>
                </a:solidFill>
              </a:rPr>
              <a:t>Es</a:t>
            </a:r>
            <a:endParaRPr lang="pt-BR" sz="1600" b="1" dirty="0">
              <a:solidFill>
                <a:srgbClr val="C00000"/>
              </a:solidFill>
            </a:endParaRPr>
          </a:p>
        </p:txBody>
      </p:sp>
      <p:sp>
        <p:nvSpPr>
          <p:cNvPr id="8" name="CaixaDeTexto 7"/>
          <p:cNvSpPr txBox="1"/>
          <p:nvPr/>
        </p:nvSpPr>
        <p:spPr>
          <a:xfrm>
            <a:off x="123999" y="3463275"/>
            <a:ext cx="919192" cy="584775"/>
          </a:xfrm>
          <a:prstGeom prst="rect">
            <a:avLst/>
          </a:prstGeom>
          <a:noFill/>
        </p:spPr>
        <p:txBody>
          <a:bodyPr wrap="square" rtlCol="0">
            <a:spAutoFit/>
          </a:bodyPr>
          <a:lstStyle/>
          <a:p>
            <a:pPr algn="ctr"/>
            <a:r>
              <a:rPr lang="en-US" sz="1600" b="1" dirty="0" smtClean="0"/>
              <a:t>Oeste </a:t>
            </a:r>
            <a:r>
              <a:rPr lang="en-US" sz="1600" b="1" dirty="0" smtClean="0">
                <a:solidFill>
                  <a:srgbClr val="C00000"/>
                </a:solidFill>
              </a:rPr>
              <a:t>(-)</a:t>
            </a:r>
          </a:p>
          <a:p>
            <a:pPr algn="ctr"/>
            <a:r>
              <a:rPr lang="en-US" sz="1600" b="1" dirty="0" smtClean="0">
                <a:solidFill>
                  <a:srgbClr val="0000CC"/>
                </a:solidFill>
              </a:rPr>
              <a:t>Dr</a:t>
            </a:r>
            <a:endParaRPr lang="pt-BR" sz="1600" b="1" dirty="0">
              <a:solidFill>
                <a:srgbClr val="0000CC"/>
              </a:solidFill>
            </a:endParaRPr>
          </a:p>
        </p:txBody>
      </p:sp>
      <p:sp>
        <p:nvSpPr>
          <p:cNvPr id="10" name="Elipse 9"/>
          <p:cNvSpPr/>
          <p:nvPr/>
        </p:nvSpPr>
        <p:spPr>
          <a:xfrm>
            <a:off x="3783171" y="3463275"/>
            <a:ext cx="286555" cy="234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p:cNvSpPr txBox="1"/>
          <p:nvPr/>
        </p:nvSpPr>
        <p:spPr>
          <a:xfrm>
            <a:off x="3074033" y="993457"/>
            <a:ext cx="721216" cy="276999"/>
          </a:xfrm>
          <a:prstGeom prst="rect">
            <a:avLst/>
          </a:prstGeom>
          <a:noFill/>
        </p:spPr>
        <p:txBody>
          <a:bodyPr wrap="square" rtlCol="0">
            <a:spAutoFit/>
          </a:bodyPr>
          <a:lstStyle/>
          <a:p>
            <a:r>
              <a:rPr lang="en-US" sz="1200" b="1" dirty="0" smtClean="0">
                <a:solidFill>
                  <a:srgbClr val="0000CC"/>
                </a:solidFill>
              </a:rPr>
              <a:t>7 passos</a:t>
            </a:r>
            <a:endParaRPr lang="pt-BR" sz="1200" b="1" dirty="0">
              <a:solidFill>
                <a:srgbClr val="0000CC"/>
              </a:solidFill>
            </a:endParaRPr>
          </a:p>
        </p:txBody>
      </p:sp>
      <p:cxnSp>
        <p:nvCxnSpPr>
          <p:cNvPr id="18" name="Conector de seta reta 17"/>
          <p:cNvCxnSpPr/>
          <p:nvPr/>
        </p:nvCxnSpPr>
        <p:spPr>
          <a:xfrm>
            <a:off x="1043191" y="3527533"/>
            <a:ext cx="5808372" cy="5281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67" name="Grupo 66"/>
          <p:cNvGrpSpPr/>
          <p:nvPr/>
        </p:nvGrpSpPr>
        <p:grpSpPr>
          <a:xfrm>
            <a:off x="1193718" y="915022"/>
            <a:ext cx="5499267" cy="5048269"/>
            <a:chOff x="1184864" y="850243"/>
            <a:chExt cx="5499267" cy="5048269"/>
          </a:xfrm>
        </p:grpSpPr>
        <p:cxnSp>
          <p:nvCxnSpPr>
            <p:cNvPr id="58" name="Conector reto 57"/>
            <p:cNvCxnSpPr/>
            <p:nvPr/>
          </p:nvCxnSpPr>
          <p:spPr>
            <a:xfrm flipV="1">
              <a:off x="2235130" y="850243"/>
              <a:ext cx="1699368" cy="5048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to 59"/>
            <p:cNvCxnSpPr/>
            <p:nvPr/>
          </p:nvCxnSpPr>
          <p:spPr>
            <a:xfrm>
              <a:off x="3934498" y="850243"/>
              <a:ext cx="1699367" cy="5048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H="1" flipV="1">
              <a:off x="1184864" y="2778510"/>
              <a:ext cx="4449001" cy="3120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a:off x="1184864" y="2778510"/>
              <a:ext cx="54992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H="1">
              <a:off x="2235130" y="2778510"/>
              <a:ext cx="4449001" cy="3120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Conector de seta reta 68"/>
          <p:cNvCxnSpPr>
            <a:stCxn id="3" idx="0"/>
            <a:endCxn id="3" idx="4"/>
          </p:cNvCxnSpPr>
          <p:nvPr/>
        </p:nvCxnSpPr>
        <p:spPr>
          <a:xfrm>
            <a:off x="3954787" y="886602"/>
            <a:ext cx="0" cy="562162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CaixaDeTexto 70"/>
          <p:cNvSpPr txBox="1"/>
          <p:nvPr/>
        </p:nvSpPr>
        <p:spPr>
          <a:xfrm>
            <a:off x="1039166" y="3504849"/>
            <a:ext cx="721216" cy="276999"/>
          </a:xfrm>
          <a:prstGeom prst="rect">
            <a:avLst/>
          </a:prstGeom>
          <a:noFill/>
        </p:spPr>
        <p:txBody>
          <a:bodyPr wrap="square" rtlCol="0">
            <a:spAutoFit/>
          </a:bodyPr>
          <a:lstStyle/>
          <a:p>
            <a:r>
              <a:rPr lang="en-US" sz="1200" b="1" dirty="0" smtClean="0">
                <a:solidFill>
                  <a:srgbClr val="0000CC"/>
                </a:solidFill>
              </a:rPr>
              <a:t>7 passos</a:t>
            </a:r>
            <a:endParaRPr lang="pt-BR" sz="1200" b="1" dirty="0">
              <a:solidFill>
                <a:srgbClr val="0000CC"/>
              </a:solidFill>
            </a:endParaRPr>
          </a:p>
        </p:txBody>
      </p:sp>
      <p:sp>
        <p:nvSpPr>
          <p:cNvPr id="78" name="CaixaDeTexto 77"/>
          <p:cNvSpPr txBox="1"/>
          <p:nvPr/>
        </p:nvSpPr>
        <p:spPr>
          <a:xfrm>
            <a:off x="6847538" y="8451"/>
            <a:ext cx="1713854"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Elementos:</a:t>
            </a:r>
            <a:endParaRPr lang="pt-BR" sz="2400" b="1" dirty="0">
              <a:effectLst>
                <a:outerShdw blurRad="38100" dist="38100" dir="2700000" algn="tl">
                  <a:srgbClr val="000000">
                    <a:alpha val="43137"/>
                  </a:srgbClr>
                </a:outerShdw>
              </a:effectLst>
            </a:endParaRPr>
          </a:p>
        </p:txBody>
      </p:sp>
      <p:sp>
        <p:nvSpPr>
          <p:cNvPr id="79" name="CaixaDeTexto 78"/>
          <p:cNvSpPr txBox="1"/>
          <p:nvPr/>
        </p:nvSpPr>
        <p:spPr>
          <a:xfrm>
            <a:off x="6881534" y="389684"/>
            <a:ext cx="2244953" cy="1261884"/>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solidFill>
                  <a:srgbClr val="0000CC"/>
                </a:solidFill>
              </a:rPr>
              <a:t>7 Velas Brancas;</a:t>
            </a:r>
          </a:p>
          <a:p>
            <a:pPr marL="171450" indent="-171450">
              <a:buFont typeface="Wingdings" panose="05000000000000000000" pitchFamily="2" charset="2"/>
              <a:buChar char="q"/>
            </a:pPr>
            <a:endParaRPr lang="en-US" sz="600" dirty="0" smtClean="0">
              <a:solidFill>
                <a:srgbClr val="0000CC"/>
              </a:solidFill>
            </a:endParaRPr>
          </a:p>
          <a:p>
            <a:pPr marL="285750" indent="-285750">
              <a:buFont typeface="Wingdings" panose="05000000000000000000" pitchFamily="2" charset="2"/>
              <a:buChar char="q"/>
            </a:pPr>
            <a:r>
              <a:rPr lang="en-US" sz="1600" dirty="0" smtClean="0">
                <a:solidFill>
                  <a:srgbClr val="C00000"/>
                </a:solidFill>
              </a:rPr>
              <a:t>6 Quartzo fumê; </a:t>
            </a:r>
          </a:p>
          <a:p>
            <a:pPr marL="171450" indent="-171450">
              <a:buFont typeface="Wingdings" panose="05000000000000000000" pitchFamily="2" charset="2"/>
              <a:buChar char="q"/>
            </a:pPr>
            <a:endParaRPr lang="en-US" sz="600" dirty="0" smtClean="0">
              <a:solidFill>
                <a:srgbClr val="C00000"/>
              </a:solidFill>
            </a:endParaRPr>
          </a:p>
          <a:p>
            <a:pPr marL="285750" indent="-285750">
              <a:buFont typeface="Wingdings" panose="05000000000000000000" pitchFamily="2" charset="2"/>
              <a:buChar char="q"/>
            </a:pPr>
            <a:r>
              <a:rPr lang="en-US" sz="1600" dirty="0" smtClean="0">
                <a:solidFill>
                  <a:srgbClr val="C00000"/>
                </a:solidFill>
              </a:rPr>
              <a:t>5 Copos de água com </a:t>
            </a:r>
            <a:r>
              <a:rPr lang="en-US" sz="1600" dirty="0">
                <a:solidFill>
                  <a:srgbClr val="C00000"/>
                </a:solidFill>
              </a:rPr>
              <a:t> </a:t>
            </a:r>
            <a:r>
              <a:rPr lang="en-US" sz="1600" dirty="0" smtClean="0">
                <a:solidFill>
                  <a:srgbClr val="C00000"/>
                </a:solidFill>
              </a:rPr>
              <a:t>  </a:t>
            </a:r>
          </a:p>
          <a:p>
            <a:r>
              <a:rPr lang="en-US" sz="1600" dirty="0" smtClean="0">
                <a:solidFill>
                  <a:srgbClr val="C00000"/>
                </a:solidFill>
              </a:rPr>
              <a:t>      Lírios Brancos.</a:t>
            </a:r>
            <a:endParaRPr lang="pt-BR" sz="1600" dirty="0">
              <a:solidFill>
                <a:srgbClr val="C00000"/>
              </a:solidFill>
            </a:endParaRPr>
          </a:p>
        </p:txBody>
      </p:sp>
      <p:pic>
        <p:nvPicPr>
          <p:cNvPr id="120" name="Imagem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1377" y="429408"/>
            <a:ext cx="225702" cy="836501"/>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0582" y="343222"/>
            <a:ext cx="225702" cy="836501"/>
          </a:xfrm>
          <a:prstGeom prst="rect">
            <a:avLst/>
          </a:prstGeom>
        </p:spPr>
      </p:pic>
      <p:pic>
        <p:nvPicPr>
          <p:cNvPr id="123" name="Imagem 1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913" y="2389035"/>
            <a:ext cx="225702" cy="836501"/>
          </a:xfrm>
          <a:prstGeom prst="rect">
            <a:avLst/>
          </a:prstGeom>
        </p:spPr>
      </p:pic>
      <p:pic>
        <p:nvPicPr>
          <p:cNvPr id="124" name="Imagem 1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5680" y="2389035"/>
            <a:ext cx="225702" cy="836501"/>
          </a:xfrm>
          <a:prstGeom prst="rect">
            <a:avLst/>
          </a:prstGeom>
        </p:spPr>
      </p:pic>
      <p:pic>
        <p:nvPicPr>
          <p:cNvPr id="125" name="Imagem 1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045" y="4789923"/>
            <a:ext cx="225702" cy="836501"/>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9692" y="4789922"/>
            <a:ext cx="225702" cy="836501"/>
          </a:xfrm>
          <a:prstGeom prst="rect">
            <a:avLst/>
          </a:prstGeom>
        </p:spPr>
      </p:pic>
      <p:pic>
        <p:nvPicPr>
          <p:cNvPr id="127" name="Imagem 1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769" y="5954239"/>
            <a:ext cx="225702" cy="836501"/>
          </a:xfrm>
          <a:prstGeom prst="rect">
            <a:avLst/>
          </a:prstGeom>
        </p:spPr>
      </p:pic>
      <p:sp>
        <p:nvSpPr>
          <p:cNvPr id="128" name="CaixaDeTexto 127"/>
          <p:cNvSpPr txBox="1"/>
          <p:nvPr/>
        </p:nvSpPr>
        <p:spPr>
          <a:xfrm>
            <a:off x="2139124" y="782828"/>
            <a:ext cx="172757" cy="369332"/>
          </a:xfrm>
          <a:prstGeom prst="rect">
            <a:avLst/>
          </a:prstGeom>
          <a:noFill/>
        </p:spPr>
        <p:txBody>
          <a:bodyPr wrap="square" rtlCol="0">
            <a:spAutoFit/>
          </a:bodyPr>
          <a:lstStyle/>
          <a:p>
            <a:r>
              <a:rPr lang="en-US" b="1" dirty="0" smtClean="0">
                <a:solidFill>
                  <a:srgbClr val="0000CC"/>
                </a:solidFill>
              </a:rPr>
              <a:t>1</a:t>
            </a:r>
            <a:endParaRPr lang="pt-BR" b="1" dirty="0">
              <a:solidFill>
                <a:srgbClr val="0000CC"/>
              </a:solidFill>
            </a:endParaRPr>
          </a:p>
        </p:txBody>
      </p:sp>
      <p:sp>
        <p:nvSpPr>
          <p:cNvPr id="129" name="CaixaDeTexto 128"/>
          <p:cNvSpPr txBox="1"/>
          <p:nvPr/>
        </p:nvSpPr>
        <p:spPr>
          <a:xfrm>
            <a:off x="5370366" y="690230"/>
            <a:ext cx="172757" cy="369332"/>
          </a:xfrm>
          <a:prstGeom prst="rect">
            <a:avLst/>
          </a:prstGeom>
          <a:noFill/>
        </p:spPr>
        <p:txBody>
          <a:bodyPr wrap="square" rtlCol="0">
            <a:spAutoFit/>
          </a:bodyPr>
          <a:lstStyle/>
          <a:p>
            <a:r>
              <a:rPr lang="en-US" b="1" dirty="0" smtClean="0">
                <a:solidFill>
                  <a:srgbClr val="0000CC"/>
                </a:solidFill>
              </a:rPr>
              <a:t>2</a:t>
            </a:r>
            <a:endParaRPr lang="pt-BR" b="1" dirty="0">
              <a:solidFill>
                <a:srgbClr val="0000CC"/>
              </a:solidFill>
            </a:endParaRPr>
          </a:p>
        </p:txBody>
      </p:sp>
      <p:sp>
        <p:nvSpPr>
          <p:cNvPr id="130" name="CaixaDeTexto 129"/>
          <p:cNvSpPr txBox="1"/>
          <p:nvPr/>
        </p:nvSpPr>
        <p:spPr>
          <a:xfrm>
            <a:off x="565755" y="2776907"/>
            <a:ext cx="172757" cy="369332"/>
          </a:xfrm>
          <a:prstGeom prst="rect">
            <a:avLst/>
          </a:prstGeom>
          <a:noFill/>
        </p:spPr>
        <p:txBody>
          <a:bodyPr wrap="square" rtlCol="0">
            <a:spAutoFit/>
          </a:bodyPr>
          <a:lstStyle/>
          <a:p>
            <a:r>
              <a:rPr lang="en-US" b="1" dirty="0" smtClean="0">
                <a:solidFill>
                  <a:srgbClr val="0000CC"/>
                </a:solidFill>
              </a:rPr>
              <a:t>7</a:t>
            </a:r>
            <a:endParaRPr lang="pt-BR" b="1" dirty="0">
              <a:solidFill>
                <a:srgbClr val="0000CC"/>
              </a:solidFill>
            </a:endParaRPr>
          </a:p>
        </p:txBody>
      </p:sp>
      <p:sp>
        <p:nvSpPr>
          <p:cNvPr id="131" name="CaixaDeTexto 130"/>
          <p:cNvSpPr txBox="1"/>
          <p:nvPr/>
        </p:nvSpPr>
        <p:spPr>
          <a:xfrm>
            <a:off x="7211254" y="2764028"/>
            <a:ext cx="172757" cy="369332"/>
          </a:xfrm>
          <a:prstGeom prst="rect">
            <a:avLst/>
          </a:prstGeom>
          <a:noFill/>
        </p:spPr>
        <p:txBody>
          <a:bodyPr wrap="square" rtlCol="0">
            <a:spAutoFit/>
          </a:bodyPr>
          <a:lstStyle/>
          <a:p>
            <a:r>
              <a:rPr lang="en-US" b="1" dirty="0" smtClean="0">
                <a:solidFill>
                  <a:srgbClr val="0000CC"/>
                </a:solidFill>
              </a:rPr>
              <a:t>3</a:t>
            </a:r>
            <a:endParaRPr lang="pt-BR" b="1" dirty="0">
              <a:solidFill>
                <a:srgbClr val="0000CC"/>
              </a:solidFill>
            </a:endParaRPr>
          </a:p>
        </p:txBody>
      </p:sp>
      <p:sp>
        <p:nvSpPr>
          <p:cNvPr id="132" name="CaixaDeTexto 131"/>
          <p:cNvSpPr txBox="1"/>
          <p:nvPr/>
        </p:nvSpPr>
        <p:spPr>
          <a:xfrm>
            <a:off x="7045360" y="5134915"/>
            <a:ext cx="172757" cy="369332"/>
          </a:xfrm>
          <a:prstGeom prst="rect">
            <a:avLst/>
          </a:prstGeom>
          <a:noFill/>
        </p:spPr>
        <p:txBody>
          <a:bodyPr wrap="square" rtlCol="0">
            <a:spAutoFit/>
          </a:bodyPr>
          <a:lstStyle/>
          <a:p>
            <a:r>
              <a:rPr lang="en-US" b="1" dirty="0">
                <a:solidFill>
                  <a:srgbClr val="0000CC"/>
                </a:solidFill>
              </a:rPr>
              <a:t>4</a:t>
            </a:r>
            <a:endParaRPr lang="pt-BR" b="1" dirty="0">
              <a:solidFill>
                <a:srgbClr val="0000CC"/>
              </a:solidFill>
            </a:endParaRPr>
          </a:p>
        </p:txBody>
      </p:sp>
      <p:sp>
        <p:nvSpPr>
          <p:cNvPr id="133" name="CaixaDeTexto 132"/>
          <p:cNvSpPr txBox="1"/>
          <p:nvPr/>
        </p:nvSpPr>
        <p:spPr>
          <a:xfrm>
            <a:off x="3834202" y="6242672"/>
            <a:ext cx="172757" cy="369332"/>
          </a:xfrm>
          <a:prstGeom prst="rect">
            <a:avLst/>
          </a:prstGeom>
          <a:noFill/>
        </p:spPr>
        <p:txBody>
          <a:bodyPr wrap="square" rtlCol="0">
            <a:spAutoFit/>
          </a:bodyPr>
          <a:lstStyle/>
          <a:p>
            <a:r>
              <a:rPr lang="en-US" b="1" dirty="0" smtClean="0">
                <a:solidFill>
                  <a:srgbClr val="0000CC"/>
                </a:solidFill>
              </a:rPr>
              <a:t>5</a:t>
            </a:r>
            <a:endParaRPr lang="pt-BR" b="1" dirty="0">
              <a:solidFill>
                <a:srgbClr val="0000CC"/>
              </a:solidFill>
            </a:endParaRPr>
          </a:p>
        </p:txBody>
      </p:sp>
      <p:sp>
        <p:nvSpPr>
          <p:cNvPr id="134" name="CaixaDeTexto 133"/>
          <p:cNvSpPr txBox="1"/>
          <p:nvPr/>
        </p:nvSpPr>
        <p:spPr>
          <a:xfrm>
            <a:off x="707426" y="5145013"/>
            <a:ext cx="172757" cy="369332"/>
          </a:xfrm>
          <a:prstGeom prst="rect">
            <a:avLst/>
          </a:prstGeom>
          <a:noFill/>
        </p:spPr>
        <p:txBody>
          <a:bodyPr wrap="square" rtlCol="0">
            <a:spAutoFit/>
          </a:bodyPr>
          <a:lstStyle/>
          <a:p>
            <a:r>
              <a:rPr lang="en-US" b="1" dirty="0" smtClean="0">
                <a:solidFill>
                  <a:srgbClr val="0000CC"/>
                </a:solidFill>
              </a:rPr>
              <a:t>6</a:t>
            </a:r>
            <a:endParaRPr lang="pt-BR" b="1" dirty="0">
              <a:solidFill>
                <a:srgbClr val="0000CC"/>
              </a:solidFill>
            </a:endParaRPr>
          </a:p>
        </p:txBody>
      </p:sp>
      <p:sp>
        <p:nvSpPr>
          <p:cNvPr id="139" name="CaixaDeTexto 138"/>
          <p:cNvSpPr txBox="1"/>
          <p:nvPr/>
        </p:nvSpPr>
        <p:spPr>
          <a:xfrm>
            <a:off x="7375523" y="5963291"/>
            <a:ext cx="1585765" cy="738664"/>
          </a:xfrm>
          <a:prstGeom prst="rect">
            <a:avLst/>
          </a:prstGeom>
          <a:noFill/>
          <a:ln w="38100">
            <a:solidFill>
              <a:srgbClr val="C00000"/>
            </a:solidFill>
          </a:ln>
        </p:spPr>
        <p:txBody>
          <a:bodyPr wrap="square" rtlCol="0">
            <a:spAutoFit/>
          </a:bodyPr>
          <a:lstStyle/>
          <a:p>
            <a:pPr algn="ctr"/>
            <a:r>
              <a:rPr lang="en-US" sz="1400" dirty="0" smtClean="0">
                <a:solidFill>
                  <a:srgbClr val="C00000"/>
                </a:solidFill>
                <a:latin typeface="Comic Sans MS" panose="030F0702030302020204" pitchFamily="66" charset="0"/>
              </a:rPr>
              <a:t>Oferenda em um campo aberto, para </a:t>
            </a:r>
            <a:r>
              <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rPr>
              <a:t>LOGUNAN</a:t>
            </a:r>
            <a:r>
              <a:rPr lang="en-US" sz="1400" dirty="0" smtClean="0">
                <a:solidFill>
                  <a:srgbClr val="C00000"/>
                </a:solidFill>
                <a:latin typeface="Comic Sans MS" panose="030F0702030302020204" pitchFamily="66" charset="0"/>
              </a:rPr>
              <a:t>.</a:t>
            </a:r>
            <a:endParaRPr lang="pt-BR" sz="1400" dirty="0">
              <a:solidFill>
                <a:srgbClr val="C00000"/>
              </a:solidFill>
              <a:latin typeface="Comic Sans MS" panose="030F0702030302020204" pitchFamily="66" charset="0"/>
            </a:endParaRPr>
          </a:p>
        </p:txBody>
      </p:sp>
      <p:grpSp>
        <p:nvGrpSpPr>
          <p:cNvPr id="4" name="Grupo 3"/>
          <p:cNvGrpSpPr/>
          <p:nvPr/>
        </p:nvGrpSpPr>
        <p:grpSpPr>
          <a:xfrm>
            <a:off x="2740451" y="1503337"/>
            <a:ext cx="398886" cy="1123862"/>
            <a:chOff x="2740451" y="1503337"/>
            <a:chExt cx="398886" cy="1123862"/>
          </a:xfrm>
        </p:grpSpPr>
        <p:pic>
          <p:nvPicPr>
            <p:cNvPr id="2" name="Imagem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451" y="1503337"/>
              <a:ext cx="398886" cy="1123862"/>
            </a:xfrm>
            <a:prstGeom prst="rect">
              <a:avLst/>
            </a:prstGeom>
          </p:spPr>
        </p:pic>
        <p:sp>
          <p:nvSpPr>
            <p:cNvPr id="70" name="CaixaDeTexto 69"/>
            <p:cNvSpPr txBox="1"/>
            <p:nvPr/>
          </p:nvSpPr>
          <p:spPr>
            <a:xfrm>
              <a:off x="2797115" y="2139007"/>
              <a:ext cx="298388" cy="382488"/>
            </a:xfrm>
            <a:prstGeom prst="rect">
              <a:avLst/>
            </a:prstGeom>
            <a:noFill/>
          </p:spPr>
          <p:txBody>
            <a:bodyPr wrap="square" rtlCol="0">
              <a:spAutoFit/>
            </a:bodyPr>
            <a:lstStyle/>
            <a:p>
              <a:r>
                <a:rPr lang="en-US" b="1" dirty="0" smtClean="0">
                  <a:solidFill>
                    <a:srgbClr val="C00000"/>
                  </a:solidFill>
                </a:rPr>
                <a:t>7</a:t>
              </a:r>
              <a:endParaRPr lang="pt-BR" b="1" dirty="0">
                <a:solidFill>
                  <a:srgbClr val="C00000"/>
                </a:solidFill>
              </a:endParaRPr>
            </a:p>
          </p:txBody>
        </p:sp>
      </p:grpSp>
      <p:grpSp>
        <p:nvGrpSpPr>
          <p:cNvPr id="72" name="Grupo 71"/>
          <p:cNvGrpSpPr/>
          <p:nvPr/>
        </p:nvGrpSpPr>
        <p:grpSpPr>
          <a:xfrm>
            <a:off x="4695129" y="1516314"/>
            <a:ext cx="398886" cy="1123862"/>
            <a:chOff x="2740451" y="1503337"/>
            <a:chExt cx="398886" cy="1123862"/>
          </a:xfrm>
        </p:grpSpPr>
        <p:pic>
          <p:nvPicPr>
            <p:cNvPr id="73" name="Imagem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451" y="1503337"/>
              <a:ext cx="398886" cy="1123862"/>
            </a:xfrm>
            <a:prstGeom prst="rect">
              <a:avLst/>
            </a:prstGeom>
          </p:spPr>
        </p:pic>
        <p:sp>
          <p:nvSpPr>
            <p:cNvPr id="74" name="CaixaDeTexto 73"/>
            <p:cNvSpPr txBox="1"/>
            <p:nvPr/>
          </p:nvSpPr>
          <p:spPr>
            <a:xfrm>
              <a:off x="2797115" y="2139007"/>
              <a:ext cx="298388" cy="382488"/>
            </a:xfrm>
            <a:prstGeom prst="rect">
              <a:avLst/>
            </a:prstGeom>
            <a:noFill/>
          </p:spPr>
          <p:txBody>
            <a:bodyPr wrap="square" rtlCol="0">
              <a:spAutoFit/>
            </a:bodyPr>
            <a:lstStyle/>
            <a:p>
              <a:r>
                <a:rPr lang="en-US" b="1" dirty="0" smtClean="0">
                  <a:solidFill>
                    <a:srgbClr val="C00000"/>
                  </a:solidFill>
                </a:rPr>
                <a:t>8</a:t>
              </a:r>
              <a:endParaRPr lang="pt-BR" b="1" dirty="0">
                <a:solidFill>
                  <a:srgbClr val="C00000"/>
                </a:solidFill>
              </a:endParaRPr>
            </a:p>
          </p:txBody>
        </p:sp>
      </p:grpSp>
      <p:grpSp>
        <p:nvGrpSpPr>
          <p:cNvPr id="75" name="Grupo 74"/>
          <p:cNvGrpSpPr/>
          <p:nvPr/>
        </p:nvGrpSpPr>
        <p:grpSpPr>
          <a:xfrm>
            <a:off x="2251424" y="3323859"/>
            <a:ext cx="398886" cy="1123862"/>
            <a:chOff x="2740451" y="1503337"/>
            <a:chExt cx="398886" cy="1123862"/>
          </a:xfrm>
        </p:grpSpPr>
        <p:pic>
          <p:nvPicPr>
            <p:cNvPr id="76" name="Imagem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451" y="1503337"/>
              <a:ext cx="398886" cy="1123862"/>
            </a:xfrm>
            <a:prstGeom prst="rect">
              <a:avLst/>
            </a:prstGeom>
          </p:spPr>
        </p:pic>
        <p:sp>
          <p:nvSpPr>
            <p:cNvPr id="77" name="CaixaDeTexto 76"/>
            <p:cNvSpPr txBox="1"/>
            <p:nvPr/>
          </p:nvSpPr>
          <p:spPr>
            <a:xfrm>
              <a:off x="2797115" y="2139007"/>
              <a:ext cx="298388" cy="382488"/>
            </a:xfrm>
            <a:prstGeom prst="rect">
              <a:avLst/>
            </a:prstGeom>
            <a:noFill/>
          </p:spPr>
          <p:txBody>
            <a:bodyPr wrap="square" rtlCol="0">
              <a:spAutoFit/>
            </a:bodyPr>
            <a:lstStyle/>
            <a:p>
              <a:r>
                <a:rPr lang="en-US" b="1" dirty="0" smtClean="0">
                  <a:solidFill>
                    <a:srgbClr val="C00000"/>
                  </a:solidFill>
                </a:rPr>
                <a:t>9</a:t>
              </a:r>
              <a:endParaRPr lang="pt-BR" b="1" dirty="0">
                <a:solidFill>
                  <a:srgbClr val="C00000"/>
                </a:solidFill>
              </a:endParaRPr>
            </a:p>
          </p:txBody>
        </p:sp>
      </p:grpSp>
      <p:grpSp>
        <p:nvGrpSpPr>
          <p:cNvPr id="80" name="Grupo 79"/>
          <p:cNvGrpSpPr/>
          <p:nvPr/>
        </p:nvGrpSpPr>
        <p:grpSpPr>
          <a:xfrm>
            <a:off x="5247110" y="3323859"/>
            <a:ext cx="424556" cy="1123862"/>
            <a:chOff x="2714781" y="1503337"/>
            <a:chExt cx="424556" cy="1123862"/>
          </a:xfrm>
        </p:grpSpPr>
        <p:pic>
          <p:nvPicPr>
            <p:cNvPr id="83" name="Imagem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451" y="1503337"/>
              <a:ext cx="398886" cy="1123862"/>
            </a:xfrm>
            <a:prstGeom prst="rect">
              <a:avLst/>
            </a:prstGeom>
          </p:spPr>
        </p:pic>
        <p:sp>
          <p:nvSpPr>
            <p:cNvPr id="84" name="CaixaDeTexto 83"/>
            <p:cNvSpPr txBox="1"/>
            <p:nvPr/>
          </p:nvSpPr>
          <p:spPr>
            <a:xfrm>
              <a:off x="2714781" y="2139007"/>
              <a:ext cx="417526" cy="369332"/>
            </a:xfrm>
            <a:prstGeom prst="rect">
              <a:avLst/>
            </a:prstGeom>
            <a:noFill/>
          </p:spPr>
          <p:txBody>
            <a:bodyPr wrap="square" rtlCol="0">
              <a:spAutoFit/>
            </a:bodyPr>
            <a:lstStyle/>
            <a:p>
              <a:r>
                <a:rPr lang="en-US" b="1" dirty="0" smtClean="0">
                  <a:solidFill>
                    <a:srgbClr val="C00000"/>
                  </a:solidFill>
                </a:rPr>
                <a:t>10</a:t>
              </a:r>
              <a:endParaRPr lang="pt-BR" b="1" dirty="0">
                <a:solidFill>
                  <a:srgbClr val="C00000"/>
                </a:solidFill>
              </a:endParaRPr>
            </a:p>
          </p:txBody>
        </p:sp>
      </p:grpSp>
      <p:grpSp>
        <p:nvGrpSpPr>
          <p:cNvPr id="100" name="Grupo 99"/>
          <p:cNvGrpSpPr/>
          <p:nvPr/>
        </p:nvGrpSpPr>
        <p:grpSpPr>
          <a:xfrm>
            <a:off x="3736818" y="4311183"/>
            <a:ext cx="424556" cy="1123862"/>
            <a:chOff x="2714781" y="1503337"/>
            <a:chExt cx="424556" cy="1123862"/>
          </a:xfrm>
        </p:grpSpPr>
        <p:pic>
          <p:nvPicPr>
            <p:cNvPr id="101" name="Imagem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0451" y="1503337"/>
              <a:ext cx="398886" cy="1123862"/>
            </a:xfrm>
            <a:prstGeom prst="rect">
              <a:avLst/>
            </a:prstGeom>
          </p:spPr>
        </p:pic>
        <p:sp>
          <p:nvSpPr>
            <p:cNvPr id="102" name="CaixaDeTexto 101"/>
            <p:cNvSpPr txBox="1"/>
            <p:nvPr/>
          </p:nvSpPr>
          <p:spPr>
            <a:xfrm>
              <a:off x="2714781" y="2139007"/>
              <a:ext cx="417526" cy="369332"/>
            </a:xfrm>
            <a:prstGeom prst="rect">
              <a:avLst/>
            </a:prstGeom>
            <a:noFill/>
          </p:spPr>
          <p:txBody>
            <a:bodyPr wrap="square" rtlCol="0">
              <a:spAutoFit/>
            </a:bodyPr>
            <a:lstStyle/>
            <a:p>
              <a:r>
                <a:rPr lang="en-US" b="1" dirty="0" smtClean="0">
                  <a:solidFill>
                    <a:srgbClr val="C00000"/>
                  </a:solidFill>
                </a:rPr>
                <a:t>11</a:t>
              </a:r>
              <a:endParaRPr lang="pt-BR" b="1" dirty="0">
                <a:solidFill>
                  <a:srgbClr val="C00000"/>
                </a:solidFill>
              </a:endParaRPr>
            </a:p>
          </p:txBody>
        </p:sp>
      </p:grpSp>
      <p:grpSp>
        <p:nvGrpSpPr>
          <p:cNvPr id="11" name="Grupo 10"/>
          <p:cNvGrpSpPr/>
          <p:nvPr/>
        </p:nvGrpSpPr>
        <p:grpSpPr>
          <a:xfrm>
            <a:off x="3768627" y="3071931"/>
            <a:ext cx="408382" cy="647829"/>
            <a:chOff x="3768627" y="3071931"/>
            <a:chExt cx="408382" cy="647829"/>
          </a:xfrm>
        </p:grpSpPr>
        <p:graphicFrame>
          <p:nvGraphicFramePr>
            <p:cNvPr id="9" name="Objeto 8"/>
            <p:cNvGraphicFramePr>
              <a:graphicFrameLocks noChangeAspect="1"/>
            </p:cNvGraphicFramePr>
            <p:nvPr>
              <p:extLst>
                <p:ext uri="{D42A27DB-BD31-4B8C-83A1-F6EECF244321}">
                  <p14:modId xmlns:p14="http://schemas.microsoft.com/office/powerpoint/2010/main" val="3827761191"/>
                </p:ext>
              </p:extLst>
            </p:nvPr>
          </p:nvGraphicFramePr>
          <p:xfrm>
            <a:off x="3768627" y="3071931"/>
            <a:ext cx="383130" cy="632692"/>
          </p:xfrm>
          <a:graphic>
            <a:graphicData uri="http://schemas.openxmlformats.org/presentationml/2006/ole">
              <mc:AlternateContent xmlns:mc="http://schemas.openxmlformats.org/markup-compatibility/2006">
                <mc:Choice xmlns:v="urn:schemas-microsoft-com:vml" Requires="v">
                  <p:oleObj spid="_x0000_s1230" name="Image" r:id="rId5" imgW="2768040" imgH="4571280" progId="Photoshop.Image.13">
                    <p:embed/>
                  </p:oleObj>
                </mc:Choice>
                <mc:Fallback>
                  <p:oleObj name="Image" r:id="rId5" imgW="2768040" imgH="4571280" progId="Photoshop.Image.13">
                    <p:embed/>
                    <p:pic>
                      <p:nvPicPr>
                        <p:cNvPr id="0" name=""/>
                        <p:cNvPicPr/>
                        <p:nvPr/>
                      </p:nvPicPr>
                      <p:blipFill>
                        <a:blip r:embed="rId6"/>
                        <a:stretch>
                          <a:fillRect/>
                        </a:stretch>
                      </p:blipFill>
                      <p:spPr>
                        <a:xfrm>
                          <a:off x="3768627" y="3071931"/>
                          <a:ext cx="383130" cy="632692"/>
                        </a:xfrm>
                        <a:prstGeom prst="rect">
                          <a:avLst/>
                        </a:prstGeom>
                      </p:spPr>
                    </p:pic>
                  </p:oleObj>
                </mc:Fallback>
              </mc:AlternateContent>
            </a:graphicData>
          </a:graphic>
        </p:graphicFrame>
        <p:sp>
          <p:nvSpPr>
            <p:cNvPr id="135" name="CaixaDeTexto 134"/>
            <p:cNvSpPr txBox="1"/>
            <p:nvPr/>
          </p:nvSpPr>
          <p:spPr>
            <a:xfrm>
              <a:off x="3816401" y="3350428"/>
              <a:ext cx="360608"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rPr>
                <a:t>1</a:t>
              </a:r>
              <a:endParaRPr lang="pt-BR" b="1" dirty="0">
                <a:solidFill>
                  <a:schemeClr val="bg1"/>
                </a:solidFill>
                <a:effectLst>
                  <a:outerShdw blurRad="38100" dist="38100" dir="2700000" algn="tl">
                    <a:srgbClr val="000000">
                      <a:alpha val="43137"/>
                    </a:srgbClr>
                  </a:outerShdw>
                </a:effectLst>
              </a:endParaRPr>
            </a:p>
          </p:txBody>
        </p:sp>
      </p:grpSp>
      <p:grpSp>
        <p:nvGrpSpPr>
          <p:cNvPr id="136" name="Grupo 135"/>
          <p:cNvGrpSpPr/>
          <p:nvPr/>
        </p:nvGrpSpPr>
        <p:grpSpPr>
          <a:xfrm>
            <a:off x="3729841" y="938036"/>
            <a:ext cx="408382" cy="647829"/>
            <a:chOff x="3768627" y="3071931"/>
            <a:chExt cx="408382" cy="647829"/>
          </a:xfrm>
        </p:grpSpPr>
        <p:graphicFrame>
          <p:nvGraphicFramePr>
            <p:cNvPr id="137" name="Objeto 136"/>
            <p:cNvGraphicFramePr>
              <a:graphicFrameLocks noChangeAspect="1"/>
            </p:cNvGraphicFramePr>
            <p:nvPr>
              <p:extLst>
                <p:ext uri="{D42A27DB-BD31-4B8C-83A1-F6EECF244321}">
                  <p14:modId xmlns:p14="http://schemas.microsoft.com/office/powerpoint/2010/main" val="2107523163"/>
                </p:ext>
              </p:extLst>
            </p:nvPr>
          </p:nvGraphicFramePr>
          <p:xfrm>
            <a:off x="3768627" y="3071931"/>
            <a:ext cx="383130" cy="632692"/>
          </p:xfrm>
          <a:graphic>
            <a:graphicData uri="http://schemas.openxmlformats.org/presentationml/2006/ole">
              <mc:AlternateContent xmlns:mc="http://schemas.openxmlformats.org/markup-compatibility/2006">
                <mc:Choice xmlns:v="urn:schemas-microsoft-com:vml" Requires="v">
                  <p:oleObj spid="_x0000_s1231" name="Image" r:id="rId7" imgW="2768040" imgH="4571280" progId="Photoshop.Image.13">
                    <p:embed/>
                  </p:oleObj>
                </mc:Choice>
                <mc:Fallback>
                  <p:oleObj name="Image" r:id="rId7" imgW="2768040" imgH="4571280" progId="Photoshop.Image.13">
                    <p:embed/>
                    <p:pic>
                      <p:nvPicPr>
                        <p:cNvPr id="0" name=""/>
                        <p:cNvPicPr/>
                        <p:nvPr/>
                      </p:nvPicPr>
                      <p:blipFill>
                        <a:blip r:embed="rId6"/>
                        <a:stretch>
                          <a:fillRect/>
                        </a:stretch>
                      </p:blipFill>
                      <p:spPr>
                        <a:xfrm>
                          <a:off x="3768627" y="3071931"/>
                          <a:ext cx="383130" cy="632692"/>
                        </a:xfrm>
                        <a:prstGeom prst="rect">
                          <a:avLst/>
                        </a:prstGeom>
                      </p:spPr>
                    </p:pic>
                  </p:oleObj>
                </mc:Fallback>
              </mc:AlternateContent>
            </a:graphicData>
          </a:graphic>
        </p:graphicFrame>
        <p:sp>
          <p:nvSpPr>
            <p:cNvPr id="138" name="CaixaDeTexto 137"/>
            <p:cNvSpPr txBox="1"/>
            <p:nvPr/>
          </p:nvSpPr>
          <p:spPr>
            <a:xfrm>
              <a:off x="3816401" y="3350428"/>
              <a:ext cx="360608"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rPr>
                <a:t>2</a:t>
              </a:r>
              <a:endParaRPr lang="pt-BR" b="1" dirty="0">
                <a:solidFill>
                  <a:schemeClr val="bg1"/>
                </a:solidFill>
                <a:effectLst>
                  <a:outerShdw blurRad="38100" dist="38100" dir="2700000" algn="tl">
                    <a:srgbClr val="000000">
                      <a:alpha val="43137"/>
                    </a:srgbClr>
                  </a:outerShdw>
                </a:effectLst>
              </a:endParaRPr>
            </a:p>
          </p:txBody>
        </p:sp>
      </p:grpSp>
      <p:grpSp>
        <p:nvGrpSpPr>
          <p:cNvPr id="140" name="Grupo 139"/>
          <p:cNvGrpSpPr/>
          <p:nvPr/>
        </p:nvGrpSpPr>
        <p:grpSpPr>
          <a:xfrm>
            <a:off x="1471901" y="2467237"/>
            <a:ext cx="408382" cy="647829"/>
            <a:chOff x="3768627" y="3071931"/>
            <a:chExt cx="408382" cy="647829"/>
          </a:xfrm>
        </p:grpSpPr>
        <p:graphicFrame>
          <p:nvGraphicFramePr>
            <p:cNvPr id="141" name="Objeto 140"/>
            <p:cNvGraphicFramePr>
              <a:graphicFrameLocks noChangeAspect="1"/>
            </p:cNvGraphicFramePr>
            <p:nvPr>
              <p:extLst>
                <p:ext uri="{D42A27DB-BD31-4B8C-83A1-F6EECF244321}">
                  <p14:modId xmlns:p14="http://schemas.microsoft.com/office/powerpoint/2010/main" val="2107523163"/>
                </p:ext>
              </p:extLst>
            </p:nvPr>
          </p:nvGraphicFramePr>
          <p:xfrm>
            <a:off x="3768627" y="3071931"/>
            <a:ext cx="383130" cy="632692"/>
          </p:xfrm>
          <a:graphic>
            <a:graphicData uri="http://schemas.openxmlformats.org/presentationml/2006/ole">
              <mc:AlternateContent xmlns:mc="http://schemas.openxmlformats.org/markup-compatibility/2006">
                <mc:Choice xmlns:v="urn:schemas-microsoft-com:vml" Requires="v">
                  <p:oleObj spid="_x0000_s1232" name="Image" r:id="rId8" imgW="2768040" imgH="4571280" progId="Photoshop.Image.13">
                    <p:embed/>
                  </p:oleObj>
                </mc:Choice>
                <mc:Fallback>
                  <p:oleObj name="Image" r:id="rId8" imgW="2768040" imgH="4571280" progId="Photoshop.Image.13">
                    <p:embed/>
                    <p:pic>
                      <p:nvPicPr>
                        <p:cNvPr id="0" name=""/>
                        <p:cNvPicPr/>
                        <p:nvPr/>
                      </p:nvPicPr>
                      <p:blipFill>
                        <a:blip r:embed="rId6"/>
                        <a:stretch>
                          <a:fillRect/>
                        </a:stretch>
                      </p:blipFill>
                      <p:spPr>
                        <a:xfrm>
                          <a:off x="3768627" y="3071931"/>
                          <a:ext cx="383130" cy="632692"/>
                        </a:xfrm>
                        <a:prstGeom prst="rect">
                          <a:avLst/>
                        </a:prstGeom>
                      </p:spPr>
                    </p:pic>
                  </p:oleObj>
                </mc:Fallback>
              </mc:AlternateContent>
            </a:graphicData>
          </a:graphic>
        </p:graphicFrame>
        <p:sp>
          <p:nvSpPr>
            <p:cNvPr id="142" name="CaixaDeTexto 141"/>
            <p:cNvSpPr txBox="1"/>
            <p:nvPr/>
          </p:nvSpPr>
          <p:spPr>
            <a:xfrm>
              <a:off x="3816401" y="3350428"/>
              <a:ext cx="360608"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rPr>
                <a:t>3</a:t>
              </a:r>
              <a:endParaRPr lang="pt-BR" b="1" dirty="0">
                <a:solidFill>
                  <a:schemeClr val="bg1"/>
                </a:solidFill>
                <a:effectLst>
                  <a:outerShdw blurRad="38100" dist="38100" dir="2700000" algn="tl">
                    <a:srgbClr val="000000">
                      <a:alpha val="43137"/>
                    </a:srgbClr>
                  </a:outerShdw>
                </a:effectLst>
              </a:endParaRPr>
            </a:p>
          </p:txBody>
        </p:sp>
      </p:grpSp>
      <p:grpSp>
        <p:nvGrpSpPr>
          <p:cNvPr id="143" name="Grupo 142"/>
          <p:cNvGrpSpPr/>
          <p:nvPr/>
        </p:nvGrpSpPr>
        <p:grpSpPr>
          <a:xfrm>
            <a:off x="6073155" y="2463766"/>
            <a:ext cx="408382" cy="647829"/>
            <a:chOff x="3768627" y="3071931"/>
            <a:chExt cx="408382" cy="647829"/>
          </a:xfrm>
        </p:grpSpPr>
        <p:graphicFrame>
          <p:nvGraphicFramePr>
            <p:cNvPr id="144" name="Objeto 143"/>
            <p:cNvGraphicFramePr>
              <a:graphicFrameLocks noChangeAspect="1"/>
            </p:cNvGraphicFramePr>
            <p:nvPr>
              <p:extLst>
                <p:ext uri="{D42A27DB-BD31-4B8C-83A1-F6EECF244321}">
                  <p14:modId xmlns:p14="http://schemas.microsoft.com/office/powerpoint/2010/main" val="2107523163"/>
                </p:ext>
              </p:extLst>
            </p:nvPr>
          </p:nvGraphicFramePr>
          <p:xfrm>
            <a:off x="3768627" y="3071931"/>
            <a:ext cx="383130" cy="632692"/>
          </p:xfrm>
          <a:graphic>
            <a:graphicData uri="http://schemas.openxmlformats.org/presentationml/2006/ole">
              <mc:AlternateContent xmlns:mc="http://schemas.openxmlformats.org/markup-compatibility/2006">
                <mc:Choice xmlns:v="urn:schemas-microsoft-com:vml" Requires="v">
                  <p:oleObj spid="_x0000_s1233" name="Image" r:id="rId9" imgW="2768040" imgH="4571280" progId="Photoshop.Image.13">
                    <p:embed/>
                  </p:oleObj>
                </mc:Choice>
                <mc:Fallback>
                  <p:oleObj name="Image" r:id="rId9" imgW="2768040" imgH="4571280" progId="Photoshop.Image.13">
                    <p:embed/>
                    <p:pic>
                      <p:nvPicPr>
                        <p:cNvPr id="0" name=""/>
                        <p:cNvPicPr/>
                        <p:nvPr/>
                      </p:nvPicPr>
                      <p:blipFill>
                        <a:blip r:embed="rId6"/>
                        <a:stretch>
                          <a:fillRect/>
                        </a:stretch>
                      </p:blipFill>
                      <p:spPr>
                        <a:xfrm>
                          <a:off x="3768627" y="3071931"/>
                          <a:ext cx="383130" cy="632692"/>
                        </a:xfrm>
                        <a:prstGeom prst="rect">
                          <a:avLst/>
                        </a:prstGeom>
                      </p:spPr>
                    </p:pic>
                  </p:oleObj>
                </mc:Fallback>
              </mc:AlternateContent>
            </a:graphicData>
          </a:graphic>
        </p:graphicFrame>
        <p:sp>
          <p:nvSpPr>
            <p:cNvPr id="145" name="CaixaDeTexto 144"/>
            <p:cNvSpPr txBox="1"/>
            <p:nvPr/>
          </p:nvSpPr>
          <p:spPr>
            <a:xfrm>
              <a:off x="3816401" y="3350428"/>
              <a:ext cx="360608"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rPr>
                <a:t>4</a:t>
              </a:r>
              <a:endParaRPr lang="pt-BR" b="1" dirty="0">
                <a:solidFill>
                  <a:schemeClr val="bg1"/>
                </a:solidFill>
                <a:effectLst>
                  <a:outerShdw blurRad="38100" dist="38100" dir="2700000" algn="tl">
                    <a:srgbClr val="000000">
                      <a:alpha val="43137"/>
                    </a:srgbClr>
                  </a:outerShdw>
                </a:effectLst>
              </a:endParaRPr>
            </a:p>
          </p:txBody>
        </p:sp>
      </p:grpSp>
      <p:grpSp>
        <p:nvGrpSpPr>
          <p:cNvPr id="146" name="Grupo 145"/>
          <p:cNvGrpSpPr/>
          <p:nvPr/>
        </p:nvGrpSpPr>
        <p:grpSpPr>
          <a:xfrm>
            <a:off x="2207240" y="5337463"/>
            <a:ext cx="408382" cy="647829"/>
            <a:chOff x="3768627" y="3071931"/>
            <a:chExt cx="408382" cy="647829"/>
          </a:xfrm>
        </p:grpSpPr>
        <p:graphicFrame>
          <p:nvGraphicFramePr>
            <p:cNvPr id="147" name="Objeto 146"/>
            <p:cNvGraphicFramePr>
              <a:graphicFrameLocks noChangeAspect="1"/>
            </p:cNvGraphicFramePr>
            <p:nvPr>
              <p:extLst>
                <p:ext uri="{D42A27DB-BD31-4B8C-83A1-F6EECF244321}">
                  <p14:modId xmlns:p14="http://schemas.microsoft.com/office/powerpoint/2010/main" val="2107523163"/>
                </p:ext>
              </p:extLst>
            </p:nvPr>
          </p:nvGraphicFramePr>
          <p:xfrm>
            <a:off x="3768627" y="3071931"/>
            <a:ext cx="383130" cy="632692"/>
          </p:xfrm>
          <a:graphic>
            <a:graphicData uri="http://schemas.openxmlformats.org/presentationml/2006/ole">
              <mc:AlternateContent xmlns:mc="http://schemas.openxmlformats.org/markup-compatibility/2006">
                <mc:Choice xmlns:v="urn:schemas-microsoft-com:vml" Requires="v">
                  <p:oleObj spid="_x0000_s1234" name="Image" r:id="rId10" imgW="2768040" imgH="4571280" progId="Photoshop.Image.13">
                    <p:embed/>
                  </p:oleObj>
                </mc:Choice>
                <mc:Fallback>
                  <p:oleObj name="Image" r:id="rId10" imgW="2768040" imgH="4571280" progId="Photoshop.Image.13">
                    <p:embed/>
                    <p:pic>
                      <p:nvPicPr>
                        <p:cNvPr id="0" name=""/>
                        <p:cNvPicPr/>
                        <p:nvPr/>
                      </p:nvPicPr>
                      <p:blipFill>
                        <a:blip r:embed="rId6"/>
                        <a:stretch>
                          <a:fillRect/>
                        </a:stretch>
                      </p:blipFill>
                      <p:spPr>
                        <a:xfrm>
                          <a:off x="3768627" y="3071931"/>
                          <a:ext cx="383130" cy="632692"/>
                        </a:xfrm>
                        <a:prstGeom prst="rect">
                          <a:avLst/>
                        </a:prstGeom>
                      </p:spPr>
                    </p:pic>
                  </p:oleObj>
                </mc:Fallback>
              </mc:AlternateContent>
            </a:graphicData>
          </a:graphic>
        </p:graphicFrame>
        <p:sp>
          <p:nvSpPr>
            <p:cNvPr id="148" name="CaixaDeTexto 147"/>
            <p:cNvSpPr txBox="1"/>
            <p:nvPr/>
          </p:nvSpPr>
          <p:spPr>
            <a:xfrm>
              <a:off x="3816401" y="3350428"/>
              <a:ext cx="360608"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rPr>
                <a:t>5</a:t>
              </a:r>
              <a:endParaRPr lang="pt-BR" b="1" dirty="0">
                <a:solidFill>
                  <a:schemeClr val="bg1"/>
                </a:solidFill>
                <a:effectLst>
                  <a:outerShdw blurRad="38100" dist="38100" dir="2700000" algn="tl">
                    <a:srgbClr val="000000">
                      <a:alpha val="43137"/>
                    </a:srgbClr>
                  </a:outerShdw>
                </a:effectLst>
              </a:endParaRPr>
            </a:p>
          </p:txBody>
        </p:sp>
      </p:grpSp>
      <p:grpSp>
        <p:nvGrpSpPr>
          <p:cNvPr id="149" name="Grupo 148"/>
          <p:cNvGrpSpPr/>
          <p:nvPr/>
        </p:nvGrpSpPr>
        <p:grpSpPr>
          <a:xfrm>
            <a:off x="5299242" y="5373997"/>
            <a:ext cx="408382" cy="647829"/>
            <a:chOff x="3768627" y="3071931"/>
            <a:chExt cx="408382" cy="647829"/>
          </a:xfrm>
        </p:grpSpPr>
        <p:graphicFrame>
          <p:nvGraphicFramePr>
            <p:cNvPr id="150" name="Objeto 149"/>
            <p:cNvGraphicFramePr>
              <a:graphicFrameLocks noChangeAspect="1"/>
            </p:cNvGraphicFramePr>
            <p:nvPr>
              <p:extLst>
                <p:ext uri="{D42A27DB-BD31-4B8C-83A1-F6EECF244321}">
                  <p14:modId xmlns:p14="http://schemas.microsoft.com/office/powerpoint/2010/main" val="2107523163"/>
                </p:ext>
              </p:extLst>
            </p:nvPr>
          </p:nvGraphicFramePr>
          <p:xfrm>
            <a:off x="3768627" y="3071931"/>
            <a:ext cx="383130" cy="632692"/>
          </p:xfrm>
          <a:graphic>
            <a:graphicData uri="http://schemas.openxmlformats.org/presentationml/2006/ole">
              <mc:AlternateContent xmlns:mc="http://schemas.openxmlformats.org/markup-compatibility/2006">
                <mc:Choice xmlns:v="urn:schemas-microsoft-com:vml" Requires="v">
                  <p:oleObj spid="_x0000_s1235" name="Image" r:id="rId11" imgW="2768040" imgH="4571280" progId="Photoshop.Image.13">
                    <p:embed/>
                  </p:oleObj>
                </mc:Choice>
                <mc:Fallback>
                  <p:oleObj name="Image" r:id="rId11" imgW="2768040" imgH="4571280" progId="Photoshop.Image.13">
                    <p:embed/>
                    <p:pic>
                      <p:nvPicPr>
                        <p:cNvPr id="0" name=""/>
                        <p:cNvPicPr/>
                        <p:nvPr/>
                      </p:nvPicPr>
                      <p:blipFill>
                        <a:blip r:embed="rId6"/>
                        <a:stretch>
                          <a:fillRect/>
                        </a:stretch>
                      </p:blipFill>
                      <p:spPr>
                        <a:xfrm>
                          <a:off x="3768627" y="3071931"/>
                          <a:ext cx="383130" cy="632692"/>
                        </a:xfrm>
                        <a:prstGeom prst="rect">
                          <a:avLst/>
                        </a:prstGeom>
                      </p:spPr>
                    </p:pic>
                  </p:oleObj>
                </mc:Fallback>
              </mc:AlternateContent>
            </a:graphicData>
          </a:graphic>
        </p:graphicFrame>
        <p:sp>
          <p:nvSpPr>
            <p:cNvPr id="151" name="CaixaDeTexto 150"/>
            <p:cNvSpPr txBox="1"/>
            <p:nvPr/>
          </p:nvSpPr>
          <p:spPr>
            <a:xfrm>
              <a:off x="3816401" y="3350428"/>
              <a:ext cx="360608" cy="369332"/>
            </a:xfrm>
            <a:prstGeom prst="rect">
              <a:avLst/>
            </a:prstGeom>
            <a:noFill/>
          </p:spPr>
          <p:txBody>
            <a:bodyPr wrap="square" rtlCol="0">
              <a:spAutoFit/>
            </a:bodyPr>
            <a:lstStyle/>
            <a:p>
              <a:r>
                <a:rPr lang="en-US" b="1" dirty="0" smtClean="0">
                  <a:solidFill>
                    <a:schemeClr val="bg1"/>
                  </a:solidFill>
                  <a:effectLst>
                    <a:outerShdw blurRad="38100" dist="38100" dir="2700000" algn="tl">
                      <a:srgbClr val="000000">
                        <a:alpha val="43137"/>
                      </a:srgbClr>
                    </a:outerShdw>
                  </a:effectLst>
                </a:rPr>
                <a:t>6</a:t>
              </a:r>
              <a:endParaRPr lang="pt-BR" b="1" dirty="0">
                <a:solidFill>
                  <a:schemeClr val="bg1"/>
                </a:solidFill>
                <a:effectLst>
                  <a:outerShdw blurRad="38100" dist="38100" dir="2700000" algn="tl">
                    <a:srgbClr val="000000">
                      <a:alpha val="43137"/>
                    </a:srgbClr>
                  </a:outerShdw>
                </a:effectLst>
              </a:endParaRPr>
            </a:p>
          </p:txBody>
        </p:sp>
      </p:grpSp>
      <p:sp>
        <p:nvSpPr>
          <p:cNvPr id="68" name="CaixaDeTexto 67"/>
          <p:cNvSpPr txBox="1"/>
          <p:nvPr/>
        </p:nvSpPr>
        <p:spPr>
          <a:xfrm>
            <a:off x="1750" y="469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2027691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54547" y="103032"/>
            <a:ext cx="8989453" cy="6217087"/>
          </a:xfrm>
          <a:prstGeom prst="rect">
            <a:avLst/>
          </a:prstGeom>
          <a:noFill/>
        </p:spPr>
        <p:txBody>
          <a:bodyPr wrap="square" rtlCol="0">
            <a:spAutoFit/>
          </a:bodyPr>
          <a:lstStyle/>
          <a:p>
            <a:r>
              <a:rPr lang="en-US" sz="2800" b="1" u="sng" dirty="0" smtClean="0">
                <a:solidFill>
                  <a:srgbClr val="C00000"/>
                </a:solidFill>
                <a:effectLst>
                  <a:outerShdw blurRad="38100" dist="38100" dir="2700000" algn="tl">
                    <a:srgbClr val="000000">
                      <a:alpha val="43137"/>
                    </a:srgbClr>
                  </a:outerShdw>
                </a:effectLst>
                <a:latin typeface="Comic Sans MS" panose="030F0702030302020204" pitchFamily="66" charset="0"/>
              </a:rPr>
              <a:t>Prece para Mãe Logunan</a:t>
            </a:r>
            <a:r>
              <a:rPr lang="en-US" sz="2800" b="1" dirty="0" smtClean="0">
                <a:solidFill>
                  <a:srgbClr val="C00000"/>
                </a:solidFill>
                <a:effectLst>
                  <a:outerShdw blurRad="38100" dist="38100" dir="2700000" algn="tl">
                    <a:srgbClr val="000000">
                      <a:alpha val="43137"/>
                    </a:srgbClr>
                  </a:outerShdw>
                </a:effectLst>
                <a:latin typeface="Comic Sans MS" panose="030F0702030302020204" pitchFamily="66" charset="0"/>
              </a:rPr>
              <a:t>:</a:t>
            </a: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Divino Criador OLORUM,</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invoco a presença da vibração de LOGUNAN TEMPO, em meu chakra da coroa,      a fim de me conectar e firmar a minha Religiosidade.</a:t>
            </a:r>
          </a:p>
          <a:p>
            <a:endParaRPr lang="en-US" sz="1200" dirty="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Minha mãe Logunan, vibra em cada partícula dos meus corpos, </a:t>
            </a:r>
            <a:r>
              <a:rPr lang="en-US" sz="1600" dirty="0">
                <a:solidFill>
                  <a:srgbClr val="0000CC"/>
                </a:solidFill>
                <a:effectLst>
                  <a:outerShdw blurRad="38100" dist="38100" dir="2700000" algn="tl">
                    <a:srgbClr val="000000">
                      <a:alpha val="43137"/>
                    </a:srgbClr>
                  </a:outerShdw>
                </a:effectLst>
                <a:latin typeface="Comic Sans MS" panose="030F0702030302020204" pitchFamily="66" charset="0"/>
              </a:rPr>
              <a:t>físico e periespirituais;</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Fortalece a minha religiosidade;</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Me envolve em tua espiral do tempo despolarizando estímulos de memória, que contenham energias mal qualificadas, mórbidas ou estagnadas, presentes em meu campo mental;</a:t>
            </a:r>
            <a:endParaRPr lang="en-US" dirty="0">
              <a:solidFill>
                <a:srgbClr val="0000CC"/>
              </a:solidFill>
              <a:effectLst>
                <a:outerShdw blurRad="38100" dist="38100" dir="2700000" algn="tl">
                  <a:srgbClr val="000000">
                    <a:alpha val="43137"/>
                  </a:srgbClr>
                </a:outerShdw>
              </a:effectLst>
              <a:latin typeface="Comic Sans MS" panose="030F0702030302020204" pitchFamily="66" charset="0"/>
            </a:endParaRPr>
          </a:p>
          <a:p>
            <a:endParaRPr lang="en-US" sz="1200" dirty="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Aceita a energia dessa oferenda, revertendo-a em luz para o meu caminhar;</a:t>
            </a: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Firme aqui suas forças, me conectando a sua vibração toda vez que eu </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A </a:t>
            </a:r>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invocar;</a:t>
            </a: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Me protege, me ampare, e  me oriente. Que assim seja, e assim é …</a:t>
            </a: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Com as Graças e as Bencãos do nosso Pai OLORUM</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a:t>
            </a:r>
          </a:p>
        </p:txBody>
      </p:sp>
      <p:sp>
        <p:nvSpPr>
          <p:cNvPr id="5" name="CaixaDeTexto 4"/>
          <p:cNvSpPr txBox="1"/>
          <p:nvPr/>
        </p:nvSpPr>
        <p:spPr>
          <a:xfrm>
            <a:off x="5280338" y="373487"/>
            <a:ext cx="3580327" cy="1477328"/>
          </a:xfrm>
          <a:prstGeom prst="rect">
            <a:avLst/>
          </a:prstGeom>
          <a:noFill/>
          <a:ln w="28575">
            <a:solidFill>
              <a:srgbClr val="C00000"/>
            </a:solidFill>
          </a:ln>
        </p:spPr>
        <p:txBody>
          <a:bodyPr wrap="square" rtlCol="0">
            <a:spAutoFit/>
          </a:bodyPr>
          <a:lstStyle/>
          <a:p>
            <a:pPr algn="ctr"/>
            <a:r>
              <a:rPr lang="en-US" dirty="0" smtClean="0">
                <a:solidFill>
                  <a:srgbClr val="C00000"/>
                </a:solidFill>
                <a:latin typeface="Comic Sans MS" panose="030F0702030302020204" pitchFamily="66" charset="0"/>
              </a:rPr>
              <a:t>Antes de realizar a prece, respirar profundamente, meditar, e criar ideoplastia de uma irradiação de luz branca, percorrendo todos os chakras.</a:t>
            </a:r>
            <a:endParaRPr lang="pt-BR" dirty="0">
              <a:solidFill>
                <a:srgbClr val="C00000"/>
              </a:solidFill>
              <a:latin typeface="Comic Sans MS" panose="030F0702030302020204" pitchFamily="66" charset="0"/>
            </a:endParaRP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80" y="655325"/>
            <a:ext cx="1708912" cy="1777269"/>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04" y="655324"/>
            <a:ext cx="1795161" cy="1777270"/>
          </a:xfrm>
          <a:prstGeom prst="rect">
            <a:avLst/>
          </a:prstGeom>
        </p:spPr>
      </p:pic>
      <p:sp>
        <p:nvSpPr>
          <p:cNvPr id="8" name="CaixaDeTexto 7"/>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
        <p:nvSpPr>
          <p:cNvPr id="9" name="Retângulo 8"/>
          <p:cNvSpPr/>
          <p:nvPr/>
        </p:nvSpPr>
        <p:spPr>
          <a:xfrm>
            <a:off x="0" y="0"/>
            <a:ext cx="9144000" cy="6858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951886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979" y="1172332"/>
            <a:ext cx="2791697" cy="4963017"/>
          </a:xfrm>
          <a:prstGeom prst="rect">
            <a:avLst/>
          </a:prstGeom>
        </p:spPr>
      </p:pic>
      <p:sp>
        <p:nvSpPr>
          <p:cNvPr id="3" name="CaixaDeTexto 2"/>
          <p:cNvSpPr txBox="1"/>
          <p:nvPr/>
        </p:nvSpPr>
        <p:spPr>
          <a:xfrm>
            <a:off x="3196979" y="6186865"/>
            <a:ext cx="2791697" cy="400110"/>
          </a:xfrm>
          <a:prstGeom prst="rect">
            <a:avLst/>
          </a:prstGeom>
          <a:noFill/>
        </p:spPr>
        <p:txBody>
          <a:bodyPr wrap="square" rtlCol="0">
            <a:spAutoFit/>
          </a:bodyPr>
          <a:lstStyle/>
          <a:p>
            <a:pPr algn="ctr"/>
            <a:r>
              <a:rPr lang="en-US" sz="2000" b="1" dirty="0" smtClean="0">
                <a:solidFill>
                  <a:srgbClr val="0000CC"/>
                </a:solidFill>
                <a:effectLst>
                  <a:outerShdw blurRad="38100" dist="38100" dir="2700000" algn="tl">
                    <a:srgbClr val="000000">
                      <a:alpha val="43137"/>
                    </a:srgbClr>
                  </a:outerShdw>
                </a:effectLst>
                <a:latin typeface="Comic Sans MS" panose="030F0702030302020204" pitchFamily="66" charset="0"/>
              </a:rPr>
              <a:t>Vibração do Amor</a:t>
            </a:r>
            <a:endParaRPr lang="pt-BR" sz="2000" b="1" dirty="0">
              <a:solidFill>
                <a:srgbClr val="0000CC"/>
              </a:solidFill>
              <a:effectLst>
                <a:outerShdw blurRad="38100" dist="38100" dir="2700000" algn="tl">
                  <a:srgbClr val="000000">
                    <a:alpha val="43137"/>
                  </a:srgbClr>
                </a:outerShdw>
              </a:effectLst>
              <a:latin typeface="Comic Sans MS" panose="030F0702030302020204" pitchFamily="66" charset="0"/>
            </a:endParaRPr>
          </a:p>
        </p:txBody>
      </p:sp>
      <p:sp>
        <p:nvSpPr>
          <p:cNvPr id="4" name="CaixaDeTexto 3"/>
          <p:cNvSpPr txBox="1"/>
          <p:nvPr/>
        </p:nvSpPr>
        <p:spPr>
          <a:xfrm>
            <a:off x="1609860" y="595085"/>
            <a:ext cx="5962918" cy="461665"/>
          </a:xfrm>
          <a:prstGeom prst="rect">
            <a:avLst/>
          </a:prstGeom>
          <a:noFill/>
        </p:spPr>
        <p:txBody>
          <a:bodyPr wrap="square" rtlCol="0">
            <a:spAutoFit/>
          </a:bodyPr>
          <a:lstStyle/>
          <a:p>
            <a:pPr algn="ctr"/>
            <a:r>
              <a:rPr lang="en-US" sz="2400" b="1" dirty="0" smtClean="0">
                <a:solidFill>
                  <a:srgbClr val="C00000"/>
                </a:solidFill>
                <a:latin typeface="Comic Sans MS" panose="030F0702030302020204" pitchFamily="66" charset="0"/>
              </a:rPr>
              <a:t>Firmeza na Natureza para OXUM:</a:t>
            </a:r>
            <a:endParaRPr lang="pt-BR" sz="2400" b="1" dirty="0">
              <a:solidFill>
                <a:srgbClr val="C00000"/>
              </a:solidFill>
              <a:latin typeface="Comic Sans MS" panose="030F0702030302020204" pitchFamily="66" charset="0"/>
            </a:endParaRPr>
          </a:p>
        </p:txBody>
      </p:sp>
      <p:sp>
        <p:nvSpPr>
          <p:cNvPr id="5" name="CaixaDeTexto 4"/>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
        <p:nvSpPr>
          <p:cNvPr id="6" name="Retângulo 5"/>
          <p:cNvSpPr/>
          <p:nvPr/>
        </p:nvSpPr>
        <p:spPr>
          <a:xfrm>
            <a:off x="0" y="0"/>
            <a:ext cx="9144000" cy="6858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57677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p:cNvSpPr/>
          <p:nvPr/>
        </p:nvSpPr>
        <p:spPr>
          <a:xfrm>
            <a:off x="1050601" y="886602"/>
            <a:ext cx="5808372" cy="562162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p:cNvSpPr txBox="1"/>
          <p:nvPr/>
        </p:nvSpPr>
        <p:spPr>
          <a:xfrm>
            <a:off x="3406464" y="467795"/>
            <a:ext cx="985232" cy="338554"/>
          </a:xfrm>
          <a:prstGeom prst="rect">
            <a:avLst/>
          </a:prstGeom>
          <a:noFill/>
        </p:spPr>
        <p:txBody>
          <a:bodyPr wrap="square" rtlCol="0">
            <a:spAutoFit/>
          </a:bodyPr>
          <a:lstStyle/>
          <a:p>
            <a:pPr algn="ctr"/>
            <a:r>
              <a:rPr lang="en-US" sz="1600" b="1" dirty="0" smtClean="0"/>
              <a:t>Norte </a:t>
            </a:r>
            <a:r>
              <a:rPr lang="en-US" sz="1600" b="1" dirty="0" smtClean="0">
                <a:solidFill>
                  <a:srgbClr val="0000CC"/>
                </a:solidFill>
              </a:rPr>
              <a:t>(+)</a:t>
            </a:r>
            <a:endParaRPr lang="pt-BR" sz="1600" b="1" dirty="0">
              <a:solidFill>
                <a:srgbClr val="0000CC"/>
              </a:solidFill>
            </a:endParaRPr>
          </a:p>
        </p:txBody>
      </p:sp>
      <p:sp>
        <p:nvSpPr>
          <p:cNvPr id="6" name="CaixaDeTexto 5"/>
          <p:cNvSpPr txBox="1"/>
          <p:nvPr/>
        </p:nvSpPr>
        <p:spPr>
          <a:xfrm>
            <a:off x="3203099" y="6507163"/>
            <a:ext cx="723349" cy="338554"/>
          </a:xfrm>
          <a:prstGeom prst="rect">
            <a:avLst/>
          </a:prstGeom>
          <a:noFill/>
        </p:spPr>
        <p:txBody>
          <a:bodyPr wrap="square" rtlCol="0">
            <a:spAutoFit/>
          </a:bodyPr>
          <a:lstStyle/>
          <a:p>
            <a:pPr algn="ctr"/>
            <a:r>
              <a:rPr lang="en-US" sz="1600" b="1" dirty="0" smtClean="0"/>
              <a:t>Sul </a:t>
            </a:r>
            <a:r>
              <a:rPr lang="en-US" sz="1600" b="1" dirty="0" smtClean="0">
                <a:solidFill>
                  <a:srgbClr val="C00000"/>
                </a:solidFill>
              </a:rPr>
              <a:t>(-)</a:t>
            </a:r>
            <a:endParaRPr lang="pt-BR" sz="1600" b="1" dirty="0">
              <a:solidFill>
                <a:srgbClr val="C00000"/>
              </a:solidFill>
            </a:endParaRPr>
          </a:p>
        </p:txBody>
      </p:sp>
      <p:sp>
        <p:nvSpPr>
          <p:cNvPr id="7" name="CaixaDeTexto 6"/>
          <p:cNvSpPr txBox="1"/>
          <p:nvPr/>
        </p:nvSpPr>
        <p:spPr>
          <a:xfrm>
            <a:off x="6935275" y="3463275"/>
            <a:ext cx="916834" cy="584775"/>
          </a:xfrm>
          <a:prstGeom prst="rect">
            <a:avLst/>
          </a:prstGeom>
          <a:noFill/>
        </p:spPr>
        <p:txBody>
          <a:bodyPr wrap="square" rtlCol="0">
            <a:spAutoFit/>
          </a:bodyPr>
          <a:lstStyle/>
          <a:p>
            <a:pPr algn="ctr"/>
            <a:r>
              <a:rPr lang="en-US" sz="1600" b="1" dirty="0" smtClean="0"/>
              <a:t>Leste </a:t>
            </a:r>
            <a:r>
              <a:rPr lang="en-US" sz="1600" b="1" dirty="0" smtClean="0">
                <a:solidFill>
                  <a:srgbClr val="0000CC"/>
                </a:solidFill>
              </a:rPr>
              <a:t>(+)</a:t>
            </a:r>
          </a:p>
          <a:p>
            <a:pPr algn="ctr"/>
            <a:r>
              <a:rPr lang="en-US" sz="1600" b="1" dirty="0" smtClean="0">
                <a:solidFill>
                  <a:srgbClr val="C00000"/>
                </a:solidFill>
              </a:rPr>
              <a:t>Es</a:t>
            </a:r>
            <a:endParaRPr lang="pt-BR" sz="1600" b="1" dirty="0">
              <a:solidFill>
                <a:srgbClr val="C00000"/>
              </a:solidFill>
            </a:endParaRPr>
          </a:p>
        </p:txBody>
      </p:sp>
      <p:sp>
        <p:nvSpPr>
          <p:cNvPr id="8" name="CaixaDeTexto 7"/>
          <p:cNvSpPr txBox="1"/>
          <p:nvPr/>
        </p:nvSpPr>
        <p:spPr>
          <a:xfrm>
            <a:off x="123999" y="3463275"/>
            <a:ext cx="919192" cy="584775"/>
          </a:xfrm>
          <a:prstGeom prst="rect">
            <a:avLst/>
          </a:prstGeom>
          <a:noFill/>
        </p:spPr>
        <p:txBody>
          <a:bodyPr wrap="square" rtlCol="0">
            <a:spAutoFit/>
          </a:bodyPr>
          <a:lstStyle/>
          <a:p>
            <a:pPr algn="ctr"/>
            <a:r>
              <a:rPr lang="en-US" sz="1600" b="1" dirty="0" smtClean="0"/>
              <a:t>Oeste </a:t>
            </a:r>
            <a:r>
              <a:rPr lang="en-US" sz="1600" b="1" dirty="0" smtClean="0">
                <a:solidFill>
                  <a:srgbClr val="C00000"/>
                </a:solidFill>
              </a:rPr>
              <a:t>(-)</a:t>
            </a:r>
          </a:p>
          <a:p>
            <a:pPr algn="ctr"/>
            <a:r>
              <a:rPr lang="en-US" sz="1600" b="1" dirty="0" smtClean="0">
                <a:solidFill>
                  <a:srgbClr val="0000CC"/>
                </a:solidFill>
              </a:rPr>
              <a:t>Dr</a:t>
            </a:r>
            <a:endParaRPr lang="pt-BR" sz="1600" b="1" dirty="0">
              <a:solidFill>
                <a:srgbClr val="0000CC"/>
              </a:solidFill>
            </a:endParaRPr>
          </a:p>
        </p:txBody>
      </p:sp>
      <p:sp>
        <p:nvSpPr>
          <p:cNvPr id="10" name="Elipse 9"/>
          <p:cNvSpPr/>
          <p:nvPr/>
        </p:nvSpPr>
        <p:spPr>
          <a:xfrm>
            <a:off x="3783171" y="3463275"/>
            <a:ext cx="286555" cy="234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p:cNvSpPr txBox="1"/>
          <p:nvPr/>
        </p:nvSpPr>
        <p:spPr>
          <a:xfrm>
            <a:off x="3074033" y="993457"/>
            <a:ext cx="721216" cy="276999"/>
          </a:xfrm>
          <a:prstGeom prst="rect">
            <a:avLst/>
          </a:prstGeom>
          <a:noFill/>
        </p:spPr>
        <p:txBody>
          <a:bodyPr wrap="square" rtlCol="0">
            <a:spAutoFit/>
          </a:bodyPr>
          <a:lstStyle/>
          <a:p>
            <a:r>
              <a:rPr lang="en-US" sz="1200" b="1" dirty="0" smtClean="0">
                <a:solidFill>
                  <a:srgbClr val="0000CC"/>
                </a:solidFill>
              </a:rPr>
              <a:t>7 passos</a:t>
            </a:r>
            <a:endParaRPr lang="pt-BR" sz="1200" b="1" dirty="0">
              <a:solidFill>
                <a:srgbClr val="0000CC"/>
              </a:solidFill>
            </a:endParaRPr>
          </a:p>
        </p:txBody>
      </p:sp>
      <p:cxnSp>
        <p:nvCxnSpPr>
          <p:cNvPr id="18" name="Conector de seta reta 17"/>
          <p:cNvCxnSpPr/>
          <p:nvPr/>
        </p:nvCxnSpPr>
        <p:spPr>
          <a:xfrm>
            <a:off x="1043191" y="3527533"/>
            <a:ext cx="5808372" cy="5281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67" name="Grupo 66"/>
          <p:cNvGrpSpPr/>
          <p:nvPr/>
        </p:nvGrpSpPr>
        <p:grpSpPr>
          <a:xfrm>
            <a:off x="1193718" y="915022"/>
            <a:ext cx="5499267" cy="5048269"/>
            <a:chOff x="1184864" y="850243"/>
            <a:chExt cx="5499267" cy="5048269"/>
          </a:xfrm>
        </p:grpSpPr>
        <p:cxnSp>
          <p:nvCxnSpPr>
            <p:cNvPr id="58" name="Conector reto 57"/>
            <p:cNvCxnSpPr/>
            <p:nvPr/>
          </p:nvCxnSpPr>
          <p:spPr>
            <a:xfrm flipV="1">
              <a:off x="2235130" y="850243"/>
              <a:ext cx="1699368" cy="5048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to 59"/>
            <p:cNvCxnSpPr/>
            <p:nvPr/>
          </p:nvCxnSpPr>
          <p:spPr>
            <a:xfrm>
              <a:off x="3934498" y="850243"/>
              <a:ext cx="1699367" cy="5048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H="1" flipV="1">
              <a:off x="1184864" y="2778510"/>
              <a:ext cx="4449001" cy="3120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a:off x="1184864" y="2778510"/>
              <a:ext cx="54992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H="1">
              <a:off x="2235130" y="2778510"/>
              <a:ext cx="4449001" cy="3120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Conector de seta reta 68"/>
          <p:cNvCxnSpPr>
            <a:stCxn id="3" idx="0"/>
            <a:endCxn id="3" idx="4"/>
          </p:cNvCxnSpPr>
          <p:nvPr/>
        </p:nvCxnSpPr>
        <p:spPr>
          <a:xfrm>
            <a:off x="3954787" y="886602"/>
            <a:ext cx="0" cy="562162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CaixaDeTexto 70"/>
          <p:cNvSpPr txBox="1"/>
          <p:nvPr/>
        </p:nvSpPr>
        <p:spPr>
          <a:xfrm>
            <a:off x="1039166" y="3504849"/>
            <a:ext cx="721216" cy="276999"/>
          </a:xfrm>
          <a:prstGeom prst="rect">
            <a:avLst/>
          </a:prstGeom>
          <a:noFill/>
        </p:spPr>
        <p:txBody>
          <a:bodyPr wrap="square" rtlCol="0">
            <a:spAutoFit/>
          </a:bodyPr>
          <a:lstStyle/>
          <a:p>
            <a:r>
              <a:rPr lang="en-US" sz="1200" b="1" dirty="0" smtClean="0">
                <a:solidFill>
                  <a:srgbClr val="0000CC"/>
                </a:solidFill>
              </a:rPr>
              <a:t>7 passos</a:t>
            </a:r>
            <a:endParaRPr lang="pt-BR" sz="1200" b="1" dirty="0">
              <a:solidFill>
                <a:srgbClr val="0000CC"/>
              </a:solidFill>
            </a:endParaRPr>
          </a:p>
        </p:txBody>
      </p:sp>
      <p:sp>
        <p:nvSpPr>
          <p:cNvPr id="78" name="CaixaDeTexto 77"/>
          <p:cNvSpPr txBox="1"/>
          <p:nvPr/>
        </p:nvSpPr>
        <p:spPr>
          <a:xfrm>
            <a:off x="6646023" y="-28645"/>
            <a:ext cx="1713854" cy="461665"/>
          </a:xfrm>
          <a:prstGeom prst="rect">
            <a:avLst/>
          </a:prstGeom>
          <a:noFill/>
        </p:spPr>
        <p:txBody>
          <a:bodyPr wrap="square" rtlCol="0">
            <a:spAutoFit/>
          </a:bodyPr>
          <a:lstStyle/>
          <a:p>
            <a:r>
              <a:rPr lang="en-US" sz="2400" b="1" u="sng" dirty="0" smtClean="0">
                <a:effectLst>
                  <a:outerShdw blurRad="38100" dist="38100" dir="2700000" algn="tl">
                    <a:srgbClr val="000000">
                      <a:alpha val="43137"/>
                    </a:srgbClr>
                  </a:outerShdw>
                </a:effectLst>
              </a:rPr>
              <a:t>Elementos</a:t>
            </a:r>
            <a:r>
              <a:rPr lang="en-US" sz="2400" b="1" dirty="0" smtClean="0">
                <a:effectLst>
                  <a:outerShdw blurRad="38100" dist="38100" dir="2700000" algn="tl">
                    <a:srgbClr val="000000">
                      <a:alpha val="43137"/>
                    </a:srgbClr>
                  </a:outerShdw>
                </a:effectLst>
              </a:rPr>
              <a:t>:</a:t>
            </a:r>
            <a:endParaRPr lang="pt-BR" sz="2400" b="1" dirty="0">
              <a:effectLst>
                <a:outerShdw blurRad="38100" dist="38100" dir="2700000" algn="tl">
                  <a:srgbClr val="000000">
                    <a:alpha val="43137"/>
                  </a:srgbClr>
                </a:outerShdw>
              </a:effectLst>
            </a:endParaRPr>
          </a:p>
        </p:txBody>
      </p:sp>
      <p:sp>
        <p:nvSpPr>
          <p:cNvPr id="79" name="CaixaDeTexto 78"/>
          <p:cNvSpPr txBox="1"/>
          <p:nvPr/>
        </p:nvSpPr>
        <p:spPr>
          <a:xfrm>
            <a:off x="6641606" y="389684"/>
            <a:ext cx="2484882" cy="1261884"/>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solidFill>
                  <a:srgbClr val="0000CC"/>
                </a:solidFill>
              </a:rPr>
              <a:t>7 Velas Rosas;</a:t>
            </a:r>
          </a:p>
          <a:p>
            <a:pPr marL="171450" indent="-171450">
              <a:buFont typeface="Wingdings" panose="05000000000000000000" pitchFamily="2" charset="2"/>
              <a:buChar char="q"/>
            </a:pPr>
            <a:endParaRPr lang="en-US" sz="600" dirty="0" smtClean="0">
              <a:solidFill>
                <a:srgbClr val="0000CC"/>
              </a:solidFill>
            </a:endParaRPr>
          </a:p>
          <a:p>
            <a:pPr marL="285750" indent="-285750">
              <a:buFont typeface="Wingdings" panose="05000000000000000000" pitchFamily="2" charset="2"/>
              <a:buChar char="q"/>
            </a:pPr>
            <a:r>
              <a:rPr lang="en-US" sz="1600" dirty="0" smtClean="0">
                <a:solidFill>
                  <a:srgbClr val="C00000"/>
                </a:solidFill>
              </a:rPr>
              <a:t>6 Quartzo Rosa; </a:t>
            </a:r>
          </a:p>
          <a:p>
            <a:pPr marL="171450" indent="-171450">
              <a:buFont typeface="Wingdings" panose="05000000000000000000" pitchFamily="2" charset="2"/>
              <a:buChar char="q"/>
            </a:pPr>
            <a:endParaRPr lang="en-US" sz="600" dirty="0" smtClean="0">
              <a:solidFill>
                <a:srgbClr val="C00000"/>
              </a:solidFill>
            </a:endParaRPr>
          </a:p>
          <a:p>
            <a:pPr marL="285750" indent="-285750">
              <a:buFont typeface="Wingdings" panose="05000000000000000000" pitchFamily="2" charset="2"/>
              <a:buChar char="q"/>
            </a:pPr>
            <a:r>
              <a:rPr lang="en-US" sz="1600" dirty="0" smtClean="0">
                <a:solidFill>
                  <a:srgbClr val="C00000"/>
                </a:solidFill>
              </a:rPr>
              <a:t>5 Copos de água com </a:t>
            </a:r>
            <a:r>
              <a:rPr lang="en-US" sz="1600" dirty="0">
                <a:solidFill>
                  <a:srgbClr val="C00000"/>
                </a:solidFill>
              </a:rPr>
              <a:t> </a:t>
            </a:r>
            <a:r>
              <a:rPr lang="en-US" sz="1600" dirty="0" smtClean="0">
                <a:solidFill>
                  <a:srgbClr val="C00000"/>
                </a:solidFill>
              </a:rPr>
              <a:t>  </a:t>
            </a:r>
          </a:p>
          <a:p>
            <a:r>
              <a:rPr lang="en-US" sz="1600" dirty="0" smtClean="0">
                <a:solidFill>
                  <a:srgbClr val="C00000"/>
                </a:solidFill>
              </a:rPr>
              <a:t>      rosas de cor rosa.</a:t>
            </a:r>
            <a:endParaRPr lang="pt-BR" sz="1600" dirty="0">
              <a:solidFill>
                <a:srgbClr val="C00000"/>
              </a:solidFill>
            </a:endParaRPr>
          </a:p>
        </p:txBody>
      </p:sp>
      <p:sp>
        <p:nvSpPr>
          <p:cNvPr id="139" name="CaixaDeTexto 138"/>
          <p:cNvSpPr txBox="1"/>
          <p:nvPr/>
        </p:nvSpPr>
        <p:spPr>
          <a:xfrm>
            <a:off x="7291030" y="5979131"/>
            <a:ext cx="1702265" cy="738664"/>
          </a:xfrm>
          <a:prstGeom prst="rect">
            <a:avLst/>
          </a:prstGeom>
          <a:noFill/>
          <a:ln w="38100">
            <a:solidFill>
              <a:srgbClr val="C00000"/>
            </a:solidFill>
          </a:ln>
        </p:spPr>
        <p:txBody>
          <a:bodyPr wrap="square" rtlCol="0">
            <a:spAutoFit/>
          </a:bodyPr>
          <a:lstStyle/>
          <a:p>
            <a:pPr algn="ctr"/>
            <a:r>
              <a:rPr lang="en-US" sz="1400" dirty="0" smtClean="0">
                <a:solidFill>
                  <a:srgbClr val="C00000"/>
                </a:solidFill>
                <a:latin typeface="Comic Sans MS" panose="030F0702030302020204" pitchFamily="66" charset="0"/>
              </a:rPr>
              <a:t>Oferenda próxima a uma cachoeira, para </a:t>
            </a:r>
            <a:r>
              <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rPr>
              <a:t>OXUM</a:t>
            </a:r>
            <a:r>
              <a:rPr lang="en-US" sz="1400" dirty="0" smtClean="0">
                <a:solidFill>
                  <a:srgbClr val="C00000"/>
                </a:solidFill>
                <a:latin typeface="Comic Sans MS" panose="030F0702030302020204" pitchFamily="66" charset="0"/>
              </a:rPr>
              <a:t>.</a:t>
            </a:r>
            <a:endParaRPr lang="pt-BR" sz="1400" dirty="0">
              <a:solidFill>
                <a:srgbClr val="C00000"/>
              </a:solidFill>
              <a:latin typeface="Comic Sans MS" panose="030F0702030302020204" pitchFamily="66" charset="0"/>
            </a:endParaRPr>
          </a:p>
        </p:txBody>
      </p:sp>
      <p:grpSp>
        <p:nvGrpSpPr>
          <p:cNvPr id="4" name="Grupo 3"/>
          <p:cNvGrpSpPr/>
          <p:nvPr/>
        </p:nvGrpSpPr>
        <p:grpSpPr>
          <a:xfrm>
            <a:off x="3676244" y="3217768"/>
            <a:ext cx="528753" cy="538280"/>
            <a:chOff x="3676244" y="3217768"/>
            <a:chExt cx="528753" cy="53828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244" y="3217768"/>
              <a:ext cx="528753" cy="538280"/>
            </a:xfrm>
            <a:prstGeom prst="rect">
              <a:avLst/>
            </a:prstGeom>
          </p:spPr>
        </p:pic>
        <p:sp>
          <p:nvSpPr>
            <p:cNvPr id="70" name="CaixaDeTexto 69"/>
            <p:cNvSpPr txBox="1"/>
            <p:nvPr/>
          </p:nvSpPr>
          <p:spPr>
            <a:xfrm>
              <a:off x="3802607" y="3274196"/>
              <a:ext cx="360608"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1</a:t>
              </a:r>
              <a:endParaRPr lang="pt-BR" b="1" dirty="0">
                <a:effectLst>
                  <a:outerShdw blurRad="38100" dist="38100" dir="2700000" algn="tl">
                    <a:srgbClr val="000000">
                      <a:alpha val="43137"/>
                    </a:srgbClr>
                  </a:outerShdw>
                </a:effectLst>
              </a:endParaRPr>
            </a:p>
          </p:txBody>
        </p:sp>
      </p:grpSp>
      <p:grpSp>
        <p:nvGrpSpPr>
          <p:cNvPr id="72" name="Grupo 71"/>
          <p:cNvGrpSpPr/>
          <p:nvPr/>
        </p:nvGrpSpPr>
        <p:grpSpPr>
          <a:xfrm>
            <a:off x="3683578" y="962835"/>
            <a:ext cx="528753" cy="538280"/>
            <a:chOff x="3676244" y="3217768"/>
            <a:chExt cx="528753" cy="538280"/>
          </a:xfrm>
        </p:grpSpPr>
        <p:pic>
          <p:nvPicPr>
            <p:cNvPr id="73" name="Imagem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244" y="3217768"/>
              <a:ext cx="528753" cy="538280"/>
            </a:xfrm>
            <a:prstGeom prst="rect">
              <a:avLst/>
            </a:prstGeom>
          </p:spPr>
        </p:pic>
        <p:sp>
          <p:nvSpPr>
            <p:cNvPr id="74" name="CaixaDeTexto 73"/>
            <p:cNvSpPr txBox="1"/>
            <p:nvPr/>
          </p:nvSpPr>
          <p:spPr>
            <a:xfrm>
              <a:off x="3802607" y="3274196"/>
              <a:ext cx="360608"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2</a:t>
              </a:r>
              <a:endParaRPr lang="pt-BR" b="1" dirty="0">
                <a:effectLst>
                  <a:outerShdw blurRad="38100" dist="38100" dir="2700000" algn="tl">
                    <a:srgbClr val="000000">
                      <a:alpha val="43137"/>
                    </a:srgbClr>
                  </a:outerShdw>
                </a:effectLst>
              </a:endParaRPr>
            </a:p>
          </p:txBody>
        </p:sp>
      </p:grpSp>
      <p:grpSp>
        <p:nvGrpSpPr>
          <p:cNvPr id="75" name="Grupo 74"/>
          <p:cNvGrpSpPr/>
          <p:nvPr/>
        </p:nvGrpSpPr>
        <p:grpSpPr>
          <a:xfrm>
            <a:off x="1304369" y="2594961"/>
            <a:ext cx="528753" cy="538280"/>
            <a:chOff x="3676244" y="3217768"/>
            <a:chExt cx="528753" cy="538280"/>
          </a:xfrm>
        </p:grpSpPr>
        <p:pic>
          <p:nvPicPr>
            <p:cNvPr id="76" name="Imagem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244" y="3217768"/>
              <a:ext cx="528753" cy="538280"/>
            </a:xfrm>
            <a:prstGeom prst="rect">
              <a:avLst/>
            </a:prstGeom>
          </p:spPr>
        </p:pic>
        <p:sp>
          <p:nvSpPr>
            <p:cNvPr id="77" name="CaixaDeTexto 76"/>
            <p:cNvSpPr txBox="1"/>
            <p:nvPr/>
          </p:nvSpPr>
          <p:spPr>
            <a:xfrm>
              <a:off x="3802607" y="3274196"/>
              <a:ext cx="360608"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3</a:t>
              </a:r>
              <a:endParaRPr lang="pt-BR" b="1" dirty="0">
                <a:effectLst>
                  <a:outerShdw blurRad="38100" dist="38100" dir="2700000" algn="tl">
                    <a:srgbClr val="000000">
                      <a:alpha val="43137"/>
                    </a:srgbClr>
                  </a:outerShdw>
                </a:effectLst>
              </a:endParaRPr>
            </a:p>
          </p:txBody>
        </p:sp>
      </p:grpSp>
      <p:grpSp>
        <p:nvGrpSpPr>
          <p:cNvPr id="80" name="Grupo 79"/>
          <p:cNvGrpSpPr/>
          <p:nvPr/>
        </p:nvGrpSpPr>
        <p:grpSpPr>
          <a:xfrm>
            <a:off x="6131858" y="2647131"/>
            <a:ext cx="528753" cy="538280"/>
            <a:chOff x="3676244" y="3217768"/>
            <a:chExt cx="528753" cy="538280"/>
          </a:xfrm>
        </p:grpSpPr>
        <p:pic>
          <p:nvPicPr>
            <p:cNvPr id="83" name="Imagem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244" y="3217768"/>
              <a:ext cx="528753" cy="538280"/>
            </a:xfrm>
            <a:prstGeom prst="rect">
              <a:avLst/>
            </a:prstGeom>
          </p:spPr>
        </p:pic>
        <p:sp>
          <p:nvSpPr>
            <p:cNvPr id="84" name="CaixaDeTexto 83"/>
            <p:cNvSpPr txBox="1"/>
            <p:nvPr/>
          </p:nvSpPr>
          <p:spPr>
            <a:xfrm>
              <a:off x="3802607" y="3274196"/>
              <a:ext cx="360608"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4</a:t>
              </a:r>
              <a:endParaRPr lang="pt-BR" b="1" dirty="0">
                <a:effectLst>
                  <a:outerShdw blurRad="38100" dist="38100" dir="2700000" algn="tl">
                    <a:srgbClr val="000000">
                      <a:alpha val="43137"/>
                    </a:srgbClr>
                  </a:outerShdw>
                </a:effectLst>
              </a:endParaRPr>
            </a:p>
          </p:txBody>
        </p:sp>
      </p:grpSp>
      <p:grpSp>
        <p:nvGrpSpPr>
          <p:cNvPr id="100" name="Grupo 99"/>
          <p:cNvGrpSpPr/>
          <p:nvPr/>
        </p:nvGrpSpPr>
        <p:grpSpPr>
          <a:xfrm>
            <a:off x="2231327" y="5401070"/>
            <a:ext cx="528753" cy="538280"/>
            <a:chOff x="3676244" y="3217768"/>
            <a:chExt cx="528753" cy="538280"/>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244" y="3217768"/>
              <a:ext cx="528753" cy="538280"/>
            </a:xfrm>
            <a:prstGeom prst="rect">
              <a:avLst/>
            </a:prstGeom>
          </p:spPr>
        </p:pic>
        <p:sp>
          <p:nvSpPr>
            <p:cNvPr id="102" name="CaixaDeTexto 101"/>
            <p:cNvSpPr txBox="1"/>
            <p:nvPr/>
          </p:nvSpPr>
          <p:spPr>
            <a:xfrm>
              <a:off x="3802607" y="3274196"/>
              <a:ext cx="360608"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5</a:t>
              </a:r>
              <a:endParaRPr lang="pt-BR" b="1" dirty="0">
                <a:effectLst>
                  <a:outerShdw blurRad="38100" dist="38100" dir="2700000" algn="tl">
                    <a:srgbClr val="000000">
                      <a:alpha val="43137"/>
                    </a:srgbClr>
                  </a:outerShdw>
                </a:effectLst>
              </a:endParaRPr>
            </a:p>
          </p:txBody>
        </p:sp>
      </p:grpSp>
      <p:grpSp>
        <p:nvGrpSpPr>
          <p:cNvPr id="115" name="Grupo 114"/>
          <p:cNvGrpSpPr/>
          <p:nvPr/>
        </p:nvGrpSpPr>
        <p:grpSpPr>
          <a:xfrm>
            <a:off x="5138298" y="5440851"/>
            <a:ext cx="528753" cy="538280"/>
            <a:chOff x="3676244" y="3217768"/>
            <a:chExt cx="528753" cy="538280"/>
          </a:xfrm>
        </p:grpSpPr>
        <p:pic>
          <p:nvPicPr>
            <p:cNvPr id="116" name="Imagem 1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6244" y="3217768"/>
              <a:ext cx="528753" cy="538280"/>
            </a:xfrm>
            <a:prstGeom prst="rect">
              <a:avLst/>
            </a:prstGeom>
          </p:spPr>
        </p:pic>
        <p:sp>
          <p:nvSpPr>
            <p:cNvPr id="121" name="CaixaDeTexto 120"/>
            <p:cNvSpPr txBox="1"/>
            <p:nvPr/>
          </p:nvSpPr>
          <p:spPr>
            <a:xfrm>
              <a:off x="3802607" y="3274196"/>
              <a:ext cx="360608"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6</a:t>
              </a:r>
              <a:endParaRPr lang="pt-BR" b="1" dirty="0">
                <a:effectLst>
                  <a:outerShdw blurRad="38100" dist="38100" dir="2700000" algn="tl">
                    <a:srgbClr val="000000">
                      <a:alpha val="43137"/>
                    </a:srgbClr>
                  </a:outerShdw>
                </a:effectLst>
              </a:endParaRPr>
            </a:p>
          </p:txBody>
        </p:sp>
      </p:grpSp>
      <p:grpSp>
        <p:nvGrpSpPr>
          <p:cNvPr id="11" name="Grupo 10"/>
          <p:cNvGrpSpPr/>
          <p:nvPr/>
        </p:nvGrpSpPr>
        <p:grpSpPr>
          <a:xfrm>
            <a:off x="2076975" y="257553"/>
            <a:ext cx="225593" cy="818020"/>
            <a:chOff x="725933" y="944065"/>
            <a:chExt cx="225593" cy="818020"/>
          </a:xfrm>
        </p:grpSpPr>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933" y="944065"/>
              <a:ext cx="225593" cy="818020"/>
            </a:xfrm>
            <a:prstGeom prst="rect">
              <a:avLst/>
            </a:prstGeom>
          </p:spPr>
        </p:pic>
        <p:sp>
          <p:nvSpPr>
            <p:cNvPr id="128" name="CaixaDeTexto 127"/>
            <p:cNvSpPr txBox="1"/>
            <p:nvPr/>
          </p:nvSpPr>
          <p:spPr>
            <a:xfrm>
              <a:off x="748461" y="1334816"/>
              <a:ext cx="172757" cy="369332"/>
            </a:xfrm>
            <a:prstGeom prst="rect">
              <a:avLst/>
            </a:prstGeom>
            <a:noFill/>
          </p:spPr>
          <p:txBody>
            <a:bodyPr wrap="square" rtlCol="0">
              <a:spAutoFit/>
            </a:bodyPr>
            <a:lstStyle/>
            <a:p>
              <a:pPr algn="ctr"/>
              <a:r>
                <a:rPr lang="en-US" b="1" dirty="0" smtClean="0">
                  <a:solidFill>
                    <a:schemeClr val="bg1"/>
                  </a:solidFill>
                </a:rPr>
                <a:t>1</a:t>
              </a:r>
              <a:endParaRPr lang="pt-BR" b="1" dirty="0">
                <a:solidFill>
                  <a:schemeClr val="bg1"/>
                </a:solidFill>
              </a:endParaRPr>
            </a:p>
          </p:txBody>
        </p:sp>
      </p:grpSp>
      <p:grpSp>
        <p:nvGrpSpPr>
          <p:cNvPr id="135" name="Grupo 134"/>
          <p:cNvGrpSpPr/>
          <p:nvPr/>
        </p:nvGrpSpPr>
        <p:grpSpPr>
          <a:xfrm>
            <a:off x="5494465" y="250801"/>
            <a:ext cx="225593" cy="818020"/>
            <a:chOff x="725933" y="944065"/>
            <a:chExt cx="225593" cy="818020"/>
          </a:xfrm>
        </p:grpSpPr>
        <p:pic>
          <p:nvPicPr>
            <p:cNvPr id="136" name="Imagem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933" y="944065"/>
              <a:ext cx="225593" cy="818020"/>
            </a:xfrm>
            <a:prstGeom prst="rect">
              <a:avLst/>
            </a:prstGeom>
          </p:spPr>
        </p:pic>
        <p:sp>
          <p:nvSpPr>
            <p:cNvPr id="137" name="CaixaDeTexto 136"/>
            <p:cNvSpPr txBox="1"/>
            <p:nvPr/>
          </p:nvSpPr>
          <p:spPr>
            <a:xfrm>
              <a:off x="748461" y="1334816"/>
              <a:ext cx="172757" cy="369332"/>
            </a:xfrm>
            <a:prstGeom prst="rect">
              <a:avLst/>
            </a:prstGeom>
            <a:noFill/>
          </p:spPr>
          <p:txBody>
            <a:bodyPr wrap="square" rtlCol="0">
              <a:spAutoFit/>
            </a:bodyPr>
            <a:lstStyle/>
            <a:p>
              <a:pPr algn="ctr"/>
              <a:r>
                <a:rPr lang="en-US" b="1" dirty="0" smtClean="0">
                  <a:solidFill>
                    <a:schemeClr val="bg1"/>
                  </a:solidFill>
                </a:rPr>
                <a:t>2</a:t>
              </a:r>
              <a:endParaRPr lang="pt-BR" b="1" dirty="0">
                <a:solidFill>
                  <a:schemeClr val="bg1"/>
                </a:solidFill>
              </a:endParaRPr>
            </a:p>
          </p:txBody>
        </p:sp>
      </p:grpSp>
      <p:grpSp>
        <p:nvGrpSpPr>
          <p:cNvPr id="138" name="Grupo 137"/>
          <p:cNvGrpSpPr/>
          <p:nvPr/>
        </p:nvGrpSpPr>
        <p:grpSpPr>
          <a:xfrm>
            <a:off x="7182124" y="2178349"/>
            <a:ext cx="225593" cy="818020"/>
            <a:chOff x="725933" y="944065"/>
            <a:chExt cx="225593" cy="818020"/>
          </a:xfrm>
        </p:grpSpPr>
        <p:pic>
          <p:nvPicPr>
            <p:cNvPr id="140" name="Imagem 1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933" y="944065"/>
              <a:ext cx="225593" cy="818020"/>
            </a:xfrm>
            <a:prstGeom prst="rect">
              <a:avLst/>
            </a:prstGeom>
          </p:spPr>
        </p:pic>
        <p:sp>
          <p:nvSpPr>
            <p:cNvPr id="141" name="CaixaDeTexto 140"/>
            <p:cNvSpPr txBox="1"/>
            <p:nvPr/>
          </p:nvSpPr>
          <p:spPr>
            <a:xfrm>
              <a:off x="748461" y="1334816"/>
              <a:ext cx="172757" cy="369332"/>
            </a:xfrm>
            <a:prstGeom prst="rect">
              <a:avLst/>
            </a:prstGeom>
            <a:noFill/>
          </p:spPr>
          <p:txBody>
            <a:bodyPr wrap="square" rtlCol="0">
              <a:spAutoFit/>
            </a:bodyPr>
            <a:lstStyle/>
            <a:p>
              <a:pPr algn="ctr"/>
              <a:r>
                <a:rPr lang="en-US" b="1" dirty="0" smtClean="0">
                  <a:solidFill>
                    <a:schemeClr val="bg1"/>
                  </a:solidFill>
                </a:rPr>
                <a:t>3</a:t>
              </a:r>
              <a:endParaRPr lang="pt-BR" b="1" dirty="0">
                <a:solidFill>
                  <a:schemeClr val="bg1"/>
                </a:solidFill>
              </a:endParaRPr>
            </a:p>
          </p:txBody>
        </p:sp>
      </p:grpSp>
      <p:grpSp>
        <p:nvGrpSpPr>
          <p:cNvPr id="142" name="Grupo 141"/>
          <p:cNvGrpSpPr/>
          <p:nvPr/>
        </p:nvGrpSpPr>
        <p:grpSpPr>
          <a:xfrm>
            <a:off x="6879587" y="4920669"/>
            <a:ext cx="225593" cy="818020"/>
            <a:chOff x="725933" y="944065"/>
            <a:chExt cx="225593" cy="818020"/>
          </a:xfrm>
        </p:grpSpPr>
        <p:pic>
          <p:nvPicPr>
            <p:cNvPr id="143" name="Imagem 1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933" y="944065"/>
              <a:ext cx="225593" cy="818020"/>
            </a:xfrm>
            <a:prstGeom prst="rect">
              <a:avLst/>
            </a:prstGeom>
          </p:spPr>
        </p:pic>
        <p:sp>
          <p:nvSpPr>
            <p:cNvPr id="144" name="CaixaDeTexto 143"/>
            <p:cNvSpPr txBox="1"/>
            <p:nvPr/>
          </p:nvSpPr>
          <p:spPr>
            <a:xfrm>
              <a:off x="748461" y="1334816"/>
              <a:ext cx="172757" cy="369332"/>
            </a:xfrm>
            <a:prstGeom prst="rect">
              <a:avLst/>
            </a:prstGeom>
            <a:noFill/>
          </p:spPr>
          <p:txBody>
            <a:bodyPr wrap="square" rtlCol="0">
              <a:spAutoFit/>
            </a:bodyPr>
            <a:lstStyle/>
            <a:p>
              <a:pPr algn="ctr"/>
              <a:r>
                <a:rPr lang="en-US" b="1" dirty="0" smtClean="0">
                  <a:solidFill>
                    <a:schemeClr val="bg1"/>
                  </a:solidFill>
                </a:rPr>
                <a:t>4</a:t>
              </a:r>
              <a:endParaRPr lang="pt-BR" b="1" dirty="0">
                <a:solidFill>
                  <a:schemeClr val="bg1"/>
                </a:solidFill>
              </a:endParaRPr>
            </a:p>
          </p:txBody>
        </p:sp>
      </p:grpSp>
      <p:grpSp>
        <p:nvGrpSpPr>
          <p:cNvPr id="145" name="Grupo 144"/>
          <p:cNvGrpSpPr/>
          <p:nvPr/>
        </p:nvGrpSpPr>
        <p:grpSpPr>
          <a:xfrm>
            <a:off x="3877448" y="6023037"/>
            <a:ext cx="225593" cy="818020"/>
            <a:chOff x="725933" y="944065"/>
            <a:chExt cx="225593" cy="818020"/>
          </a:xfrm>
        </p:grpSpPr>
        <p:pic>
          <p:nvPicPr>
            <p:cNvPr id="146" name="Imagem 1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933" y="944065"/>
              <a:ext cx="225593" cy="818020"/>
            </a:xfrm>
            <a:prstGeom prst="rect">
              <a:avLst/>
            </a:prstGeom>
          </p:spPr>
        </p:pic>
        <p:sp>
          <p:nvSpPr>
            <p:cNvPr id="147" name="CaixaDeTexto 146"/>
            <p:cNvSpPr txBox="1"/>
            <p:nvPr/>
          </p:nvSpPr>
          <p:spPr>
            <a:xfrm>
              <a:off x="748461" y="1334816"/>
              <a:ext cx="172757" cy="369332"/>
            </a:xfrm>
            <a:prstGeom prst="rect">
              <a:avLst/>
            </a:prstGeom>
            <a:noFill/>
          </p:spPr>
          <p:txBody>
            <a:bodyPr wrap="square" rtlCol="0">
              <a:spAutoFit/>
            </a:bodyPr>
            <a:lstStyle/>
            <a:p>
              <a:pPr algn="ctr"/>
              <a:r>
                <a:rPr lang="en-US" b="1" dirty="0" smtClean="0">
                  <a:solidFill>
                    <a:schemeClr val="bg1"/>
                  </a:solidFill>
                </a:rPr>
                <a:t>5</a:t>
              </a:r>
              <a:endParaRPr lang="pt-BR" b="1" dirty="0">
                <a:solidFill>
                  <a:schemeClr val="bg1"/>
                </a:solidFill>
              </a:endParaRPr>
            </a:p>
          </p:txBody>
        </p:sp>
      </p:grpSp>
      <p:grpSp>
        <p:nvGrpSpPr>
          <p:cNvPr id="148" name="Grupo 147"/>
          <p:cNvGrpSpPr/>
          <p:nvPr/>
        </p:nvGrpSpPr>
        <p:grpSpPr>
          <a:xfrm>
            <a:off x="813473" y="4920669"/>
            <a:ext cx="225593" cy="818020"/>
            <a:chOff x="725933" y="944065"/>
            <a:chExt cx="225593" cy="818020"/>
          </a:xfrm>
        </p:grpSpPr>
        <p:pic>
          <p:nvPicPr>
            <p:cNvPr id="149" name="Imagem 1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933" y="944065"/>
              <a:ext cx="225593" cy="818020"/>
            </a:xfrm>
            <a:prstGeom prst="rect">
              <a:avLst/>
            </a:prstGeom>
          </p:spPr>
        </p:pic>
        <p:sp>
          <p:nvSpPr>
            <p:cNvPr id="150" name="CaixaDeTexto 149"/>
            <p:cNvSpPr txBox="1"/>
            <p:nvPr/>
          </p:nvSpPr>
          <p:spPr>
            <a:xfrm>
              <a:off x="748461" y="1334816"/>
              <a:ext cx="172757" cy="369332"/>
            </a:xfrm>
            <a:prstGeom prst="rect">
              <a:avLst/>
            </a:prstGeom>
            <a:noFill/>
          </p:spPr>
          <p:txBody>
            <a:bodyPr wrap="square" rtlCol="0">
              <a:spAutoFit/>
            </a:bodyPr>
            <a:lstStyle/>
            <a:p>
              <a:pPr algn="ctr"/>
              <a:r>
                <a:rPr lang="en-US" b="1" dirty="0" smtClean="0">
                  <a:solidFill>
                    <a:schemeClr val="bg1"/>
                  </a:solidFill>
                </a:rPr>
                <a:t>6</a:t>
              </a:r>
              <a:endParaRPr lang="pt-BR" b="1" dirty="0">
                <a:solidFill>
                  <a:schemeClr val="bg1"/>
                </a:solidFill>
              </a:endParaRPr>
            </a:p>
          </p:txBody>
        </p:sp>
      </p:grpSp>
      <p:grpSp>
        <p:nvGrpSpPr>
          <p:cNvPr id="151" name="Grupo 150"/>
          <p:cNvGrpSpPr/>
          <p:nvPr/>
        </p:nvGrpSpPr>
        <p:grpSpPr>
          <a:xfrm>
            <a:off x="619577" y="2089175"/>
            <a:ext cx="225593" cy="818020"/>
            <a:chOff x="725933" y="944065"/>
            <a:chExt cx="225593" cy="818020"/>
          </a:xfrm>
        </p:grpSpPr>
        <p:pic>
          <p:nvPicPr>
            <p:cNvPr id="152" name="Imagem 1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933" y="944065"/>
              <a:ext cx="225593" cy="818020"/>
            </a:xfrm>
            <a:prstGeom prst="rect">
              <a:avLst/>
            </a:prstGeom>
          </p:spPr>
        </p:pic>
        <p:sp>
          <p:nvSpPr>
            <p:cNvPr id="153" name="CaixaDeTexto 152"/>
            <p:cNvSpPr txBox="1"/>
            <p:nvPr/>
          </p:nvSpPr>
          <p:spPr>
            <a:xfrm>
              <a:off x="748461" y="1334816"/>
              <a:ext cx="172757" cy="369332"/>
            </a:xfrm>
            <a:prstGeom prst="rect">
              <a:avLst/>
            </a:prstGeom>
            <a:noFill/>
          </p:spPr>
          <p:txBody>
            <a:bodyPr wrap="square" rtlCol="0">
              <a:spAutoFit/>
            </a:bodyPr>
            <a:lstStyle/>
            <a:p>
              <a:pPr algn="ctr"/>
              <a:r>
                <a:rPr lang="en-US" b="1" dirty="0" smtClean="0">
                  <a:solidFill>
                    <a:schemeClr val="bg1"/>
                  </a:solidFill>
                </a:rPr>
                <a:t>7</a:t>
              </a:r>
              <a:endParaRPr lang="pt-BR" b="1" dirty="0">
                <a:solidFill>
                  <a:schemeClr val="bg1"/>
                </a:solidFill>
              </a:endParaRPr>
            </a:p>
          </p:txBody>
        </p:sp>
      </p:grpSp>
      <p:grpSp>
        <p:nvGrpSpPr>
          <p:cNvPr id="14" name="Grupo 13"/>
          <p:cNvGrpSpPr/>
          <p:nvPr/>
        </p:nvGrpSpPr>
        <p:grpSpPr>
          <a:xfrm>
            <a:off x="2579677" y="1501115"/>
            <a:ext cx="605880" cy="1168824"/>
            <a:chOff x="2579677" y="1501115"/>
            <a:chExt cx="605880" cy="1168824"/>
          </a:xfrm>
        </p:grpSpPr>
        <p:pic>
          <p:nvPicPr>
            <p:cNvPr id="13" name="Imagem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9677" y="1501115"/>
              <a:ext cx="605880" cy="1168824"/>
            </a:xfrm>
            <a:prstGeom prst="rect">
              <a:avLst/>
            </a:prstGeom>
          </p:spPr>
        </p:pic>
        <p:sp>
          <p:nvSpPr>
            <p:cNvPr id="154" name="CaixaDeTexto 153"/>
            <p:cNvSpPr txBox="1"/>
            <p:nvPr/>
          </p:nvSpPr>
          <p:spPr>
            <a:xfrm>
              <a:off x="2681315" y="2123314"/>
              <a:ext cx="298388" cy="382488"/>
            </a:xfrm>
            <a:prstGeom prst="rect">
              <a:avLst/>
            </a:prstGeom>
            <a:noFill/>
          </p:spPr>
          <p:txBody>
            <a:bodyPr wrap="square" rtlCol="0">
              <a:spAutoFit/>
            </a:bodyPr>
            <a:lstStyle/>
            <a:p>
              <a:r>
                <a:rPr lang="en-US" b="1" dirty="0" smtClean="0">
                  <a:solidFill>
                    <a:srgbClr val="C00000"/>
                  </a:solidFill>
                </a:rPr>
                <a:t>7</a:t>
              </a:r>
              <a:endParaRPr lang="pt-BR" b="1" dirty="0">
                <a:solidFill>
                  <a:srgbClr val="C00000"/>
                </a:solidFill>
              </a:endParaRPr>
            </a:p>
          </p:txBody>
        </p:sp>
      </p:grpSp>
      <p:grpSp>
        <p:nvGrpSpPr>
          <p:cNvPr id="155" name="Grupo 154"/>
          <p:cNvGrpSpPr/>
          <p:nvPr/>
        </p:nvGrpSpPr>
        <p:grpSpPr>
          <a:xfrm>
            <a:off x="4727148" y="1498762"/>
            <a:ext cx="605880" cy="1168824"/>
            <a:chOff x="2579677" y="1501115"/>
            <a:chExt cx="605880" cy="1168824"/>
          </a:xfrm>
        </p:grpSpPr>
        <p:pic>
          <p:nvPicPr>
            <p:cNvPr id="156" name="Imagem 1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9677" y="1501115"/>
              <a:ext cx="605880" cy="1168824"/>
            </a:xfrm>
            <a:prstGeom prst="rect">
              <a:avLst/>
            </a:prstGeom>
          </p:spPr>
        </p:pic>
        <p:sp>
          <p:nvSpPr>
            <p:cNvPr id="157" name="CaixaDeTexto 156"/>
            <p:cNvSpPr txBox="1"/>
            <p:nvPr/>
          </p:nvSpPr>
          <p:spPr>
            <a:xfrm>
              <a:off x="2681315" y="2123314"/>
              <a:ext cx="298388" cy="382488"/>
            </a:xfrm>
            <a:prstGeom prst="rect">
              <a:avLst/>
            </a:prstGeom>
            <a:noFill/>
          </p:spPr>
          <p:txBody>
            <a:bodyPr wrap="square" rtlCol="0">
              <a:spAutoFit/>
            </a:bodyPr>
            <a:lstStyle/>
            <a:p>
              <a:r>
                <a:rPr lang="en-US" b="1" dirty="0" smtClean="0">
                  <a:solidFill>
                    <a:srgbClr val="C00000"/>
                  </a:solidFill>
                </a:rPr>
                <a:t>8</a:t>
              </a:r>
              <a:endParaRPr lang="pt-BR" b="1" dirty="0">
                <a:solidFill>
                  <a:srgbClr val="C00000"/>
                </a:solidFill>
              </a:endParaRPr>
            </a:p>
          </p:txBody>
        </p:sp>
      </p:grpSp>
      <p:grpSp>
        <p:nvGrpSpPr>
          <p:cNvPr id="158" name="Grupo 157"/>
          <p:cNvGrpSpPr/>
          <p:nvPr/>
        </p:nvGrpSpPr>
        <p:grpSpPr>
          <a:xfrm>
            <a:off x="2151127" y="3292138"/>
            <a:ext cx="605880" cy="1168824"/>
            <a:chOff x="2579677" y="1501115"/>
            <a:chExt cx="605880" cy="1168824"/>
          </a:xfrm>
        </p:grpSpPr>
        <p:pic>
          <p:nvPicPr>
            <p:cNvPr id="159" name="Imagem 1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9677" y="1501115"/>
              <a:ext cx="605880" cy="1168824"/>
            </a:xfrm>
            <a:prstGeom prst="rect">
              <a:avLst/>
            </a:prstGeom>
          </p:spPr>
        </p:pic>
        <p:sp>
          <p:nvSpPr>
            <p:cNvPr id="160" name="CaixaDeTexto 159"/>
            <p:cNvSpPr txBox="1"/>
            <p:nvPr/>
          </p:nvSpPr>
          <p:spPr>
            <a:xfrm>
              <a:off x="2681315" y="2123314"/>
              <a:ext cx="298388" cy="382488"/>
            </a:xfrm>
            <a:prstGeom prst="rect">
              <a:avLst/>
            </a:prstGeom>
            <a:noFill/>
          </p:spPr>
          <p:txBody>
            <a:bodyPr wrap="square" rtlCol="0">
              <a:spAutoFit/>
            </a:bodyPr>
            <a:lstStyle/>
            <a:p>
              <a:r>
                <a:rPr lang="en-US" b="1" dirty="0" smtClean="0">
                  <a:solidFill>
                    <a:srgbClr val="C00000"/>
                  </a:solidFill>
                </a:rPr>
                <a:t>9</a:t>
              </a:r>
              <a:endParaRPr lang="pt-BR" b="1" dirty="0">
                <a:solidFill>
                  <a:srgbClr val="C00000"/>
                </a:solidFill>
              </a:endParaRPr>
            </a:p>
          </p:txBody>
        </p:sp>
      </p:grpSp>
      <p:grpSp>
        <p:nvGrpSpPr>
          <p:cNvPr id="161" name="Grupo 160"/>
          <p:cNvGrpSpPr/>
          <p:nvPr/>
        </p:nvGrpSpPr>
        <p:grpSpPr>
          <a:xfrm>
            <a:off x="5255048" y="3291215"/>
            <a:ext cx="605880" cy="1168824"/>
            <a:chOff x="2579677" y="1501115"/>
            <a:chExt cx="605880" cy="1168824"/>
          </a:xfrm>
        </p:grpSpPr>
        <p:pic>
          <p:nvPicPr>
            <p:cNvPr id="162" name="Imagem 1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9677" y="1501115"/>
              <a:ext cx="605880" cy="1168824"/>
            </a:xfrm>
            <a:prstGeom prst="rect">
              <a:avLst/>
            </a:prstGeom>
          </p:spPr>
        </p:pic>
        <p:sp>
          <p:nvSpPr>
            <p:cNvPr id="163" name="CaixaDeTexto 162"/>
            <p:cNvSpPr txBox="1"/>
            <p:nvPr/>
          </p:nvSpPr>
          <p:spPr>
            <a:xfrm>
              <a:off x="2602169" y="2123314"/>
              <a:ext cx="428341" cy="369332"/>
            </a:xfrm>
            <a:prstGeom prst="rect">
              <a:avLst/>
            </a:prstGeom>
            <a:noFill/>
          </p:spPr>
          <p:txBody>
            <a:bodyPr wrap="square" rtlCol="0">
              <a:spAutoFit/>
            </a:bodyPr>
            <a:lstStyle/>
            <a:p>
              <a:r>
                <a:rPr lang="en-US" b="1" dirty="0" smtClean="0">
                  <a:solidFill>
                    <a:srgbClr val="C00000"/>
                  </a:solidFill>
                </a:rPr>
                <a:t>10</a:t>
              </a:r>
              <a:endParaRPr lang="pt-BR" b="1" dirty="0">
                <a:solidFill>
                  <a:srgbClr val="C00000"/>
                </a:solidFill>
              </a:endParaRPr>
            </a:p>
          </p:txBody>
        </p:sp>
      </p:grpSp>
      <p:grpSp>
        <p:nvGrpSpPr>
          <p:cNvPr id="164" name="Grupo 163"/>
          <p:cNvGrpSpPr/>
          <p:nvPr/>
        </p:nvGrpSpPr>
        <p:grpSpPr>
          <a:xfrm>
            <a:off x="3696098" y="4209630"/>
            <a:ext cx="605880" cy="1168824"/>
            <a:chOff x="2579677" y="1501115"/>
            <a:chExt cx="605880" cy="1168824"/>
          </a:xfrm>
        </p:grpSpPr>
        <p:pic>
          <p:nvPicPr>
            <p:cNvPr id="165" name="Imagem 1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9677" y="1501115"/>
              <a:ext cx="605880" cy="1168824"/>
            </a:xfrm>
            <a:prstGeom prst="rect">
              <a:avLst/>
            </a:prstGeom>
          </p:spPr>
        </p:pic>
        <p:sp>
          <p:nvSpPr>
            <p:cNvPr id="166" name="CaixaDeTexto 165"/>
            <p:cNvSpPr txBox="1"/>
            <p:nvPr/>
          </p:nvSpPr>
          <p:spPr>
            <a:xfrm>
              <a:off x="2602169" y="2123314"/>
              <a:ext cx="428341" cy="369332"/>
            </a:xfrm>
            <a:prstGeom prst="rect">
              <a:avLst/>
            </a:prstGeom>
            <a:noFill/>
          </p:spPr>
          <p:txBody>
            <a:bodyPr wrap="square" rtlCol="0">
              <a:spAutoFit/>
            </a:bodyPr>
            <a:lstStyle/>
            <a:p>
              <a:r>
                <a:rPr lang="en-US" b="1" dirty="0" smtClean="0">
                  <a:solidFill>
                    <a:srgbClr val="C00000"/>
                  </a:solidFill>
                </a:rPr>
                <a:t>11</a:t>
              </a:r>
              <a:endParaRPr lang="pt-BR" b="1" dirty="0">
                <a:solidFill>
                  <a:srgbClr val="C00000"/>
                </a:solidFill>
              </a:endParaRPr>
            </a:p>
          </p:txBody>
        </p:sp>
      </p:grpSp>
      <p:sp>
        <p:nvSpPr>
          <p:cNvPr id="167" name="CaixaDeTexto 166"/>
          <p:cNvSpPr txBox="1"/>
          <p:nvPr/>
        </p:nvSpPr>
        <p:spPr>
          <a:xfrm>
            <a:off x="1750" y="469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4040059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54547" y="51516"/>
            <a:ext cx="8989453" cy="6771084"/>
          </a:xfrm>
          <a:prstGeom prst="rect">
            <a:avLst/>
          </a:prstGeom>
          <a:noFill/>
        </p:spPr>
        <p:txBody>
          <a:bodyPr wrap="square" rtlCol="0">
            <a:spAutoFit/>
          </a:bodyPr>
          <a:lstStyle/>
          <a:p>
            <a:r>
              <a:rPr lang="en-US" sz="2800" b="1" u="sng" dirty="0" smtClean="0">
                <a:solidFill>
                  <a:srgbClr val="C00000"/>
                </a:solidFill>
                <a:effectLst>
                  <a:outerShdw blurRad="38100" dist="38100" dir="2700000" algn="tl">
                    <a:srgbClr val="000000">
                      <a:alpha val="43137"/>
                    </a:srgbClr>
                  </a:outerShdw>
                </a:effectLst>
                <a:latin typeface="Comic Sans MS" panose="030F0702030302020204" pitchFamily="66" charset="0"/>
              </a:rPr>
              <a:t>Prece para Mãe Oxum</a:t>
            </a:r>
            <a:r>
              <a:rPr lang="en-US" sz="2800" b="1" dirty="0" smtClean="0">
                <a:solidFill>
                  <a:srgbClr val="C00000"/>
                </a:solidFill>
                <a:effectLst>
                  <a:outerShdw blurRad="38100" dist="38100" dir="2700000" algn="tl">
                    <a:srgbClr val="000000">
                      <a:alpha val="43137"/>
                    </a:srgbClr>
                  </a:outerShdw>
                </a:effectLst>
                <a:latin typeface="Comic Sans MS" panose="030F0702030302020204" pitchFamily="66" charset="0"/>
              </a:rPr>
              <a:t>:</a:t>
            </a: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Divino Criador OLORUM,</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invoco a presença da vibração de OXUM, em meu chakra cardíaco, a fim de me conectar, me inundar e me fazer irradiar o amor.</a:t>
            </a:r>
          </a:p>
          <a:p>
            <a:endParaRPr lang="en-US" sz="1200" dirty="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Minha mãe OXUM, vibra em cada partícula dos meus corpos, </a:t>
            </a:r>
            <a:r>
              <a:rPr lang="en-US" sz="1600" dirty="0">
                <a:solidFill>
                  <a:srgbClr val="0000CC"/>
                </a:solidFill>
                <a:effectLst>
                  <a:outerShdw blurRad="38100" dist="38100" dir="2700000" algn="tl">
                    <a:srgbClr val="000000">
                      <a:alpha val="43137"/>
                    </a:srgbClr>
                  </a:outerShdw>
                </a:effectLst>
                <a:latin typeface="Comic Sans MS" panose="030F0702030302020204" pitchFamily="66" charset="0"/>
              </a:rPr>
              <a:t>físico e periespirituais;</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Me ensina e me fortalece na capacidade de amar</a:t>
            </a:r>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 </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incondicionalmente;</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Me envolve em </a:t>
            </a:r>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t</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eu manto sagrado, me amparando, fortalecendo e protegendo;</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Que tuas águas possam me depurar, equilibrar e energizar;</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Que </a:t>
            </a:r>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t</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ua luz divina e suas vibrações de amor, bondade e misericórdia, despolarizem todas as energias mal qualificadas, que estejam obstruindo a minha evolução e prejudicando a minha saúde e meu equilíbrio emocional; </a:t>
            </a:r>
            <a:endParaRPr lang="en-US" dirty="0">
              <a:solidFill>
                <a:srgbClr val="0000CC"/>
              </a:solidFill>
              <a:effectLst>
                <a:outerShdw blurRad="38100" dist="38100" dir="2700000" algn="tl">
                  <a:srgbClr val="000000">
                    <a:alpha val="43137"/>
                  </a:srgbClr>
                </a:outerShdw>
              </a:effectLst>
              <a:latin typeface="Comic Sans MS" panose="030F0702030302020204" pitchFamily="66" charset="0"/>
            </a:endParaRPr>
          </a:p>
          <a:p>
            <a:endParaRPr lang="en-US" sz="1200" dirty="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Aceita a energia dessa oferenda, revertendo-a em luz para o meu caminhar;</a:t>
            </a: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Firme aqui suas forças, me conectando a sua vibração toda vez que eu </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A </a:t>
            </a:r>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invocar;</a:t>
            </a: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Me protege, me ampare, e  me oriente. Que assim seja, e assim é …</a:t>
            </a: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Com as Graças e as </a:t>
            </a:r>
            <a:r>
              <a:rPr lang="en-US" dirty="0" err="1" smtClean="0">
                <a:solidFill>
                  <a:srgbClr val="0000CC"/>
                </a:solidFill>
                <a:effectLst>
                  <a:outerShdw blurRad="38100" dist="38100" dir="2700000" algn="tl">
                    <a:srgbClr val="000000">
                      <a:alpha val="43137"/>
                    </a:srgbClr>
                  </a:outerShdw>
                </a:effectLst>
                <a:latin typeface="Comic Sans MS" panose="030F0702030302020204" pitchFamily="66" charset="0"/>
              </a:rPr>
              <a:t>Bençãos</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 </a:t>
            </a:r>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do nosso Pai OLORUM</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a:t>
            </a:r>
          </a:p>
        </p:txBody>
      </p:sp>
      <p:sp>
        <p:nvSpPr>
          <p:cNvPr id="5" name="CaixaDeTexto 4"/>
          <p:cNvSpPr txBox="1"/>
          <p:nvPr/>
        </p:nvSpPr>
        <p:spPr>
          <a:xfrm>
            <a:off x="5280338" y="373487"/>
            <a:ext cx="3580327" cy="1477328"/>
          </a:xfrm>
          <a:prstGeom prst="rect">
            <a:avLst/>
          </a:prstGeom>
          <a:noFill/>
          <a:ln w="28575">
            <a:solidFill>
              <a:srgbClr val="C00000"/>
            </a:solidFill>
          </a:ln>
        </p:spPr>
        <p:txBody>
          <a:bodyPr wrap="square" rtlCol="0">
            <a:spAutoFit/>
          </a:bodyPr>
          <a:lstStyle/>
          <a:p>
            <a:pPr algn="ctr"/>
            <a:r>
              <a:rPr lang="en-US" dirty="0" smtClean="0">
                <a:solidFill>
                  <a:srgbClr val="C00000"/>
                </a:solidFill>
                <a:latin typeface="Comic Sans MS" panose="030F0702030302020204" pitchFamily="66" charset="0"/>
              </a:rPr>
              <a:t>Antes de realizar a prece, respirar profundamente, meditar, e criar ideoplastia de uma irradiação de luz branca, percorrendo todos os chakras.</a:t>
            </a:r>
            <a:endParaRPr lang="pt-BR" dirty="0">
              <a:solidFill>
                <a:srgbClr val="C00000"/>
              </a:solidFill>
              <a:latin typeface="Comic Sans MS" panose="030F0702030302020204" pitchFamily="66" charset="0"/>
            </a:endParaRPr>
          </a:p>
        </p:txBody>
      </p:sp>
      <p:pic>
        <p:nvPicPr>
          <p:cNvPr id="8" name="Image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96" y="603808"/>
            <a:ext cx="1023349" cy="1819288"/>
          </a:xfrm>
          <a:prstGeom prst="rect">
            <a:avLst/>
          </a:prstGeom>
        </p:spPr>
      </p:pic>
      <p:pic>
        <p:nvPicPr>
          <p:cNvPr id="2050" name="Picture 2" descr="Image result for nossa senhora da conceiÃ§Ã£o e mae de jes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9393" y="603808"/>
            <a:ext cx="1360405" cy="1819288"/>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
        <p:nvSpPr>
          <p:cNvPr id="10" name="Retângulo 9"/>
          <p:cNvSpPr/>
          <p:nvPr/>
        </p:nvSpPr>
        <p:spPr>
          <a:xfrm>
            <a:off x="0" y="0"/>
            <a:ext cx="9144000" cy="6858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07922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76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76637" y="5990515"/>
            <a:ext cx="6834777" cy="646331"/>
          </a:xfrm>
          <a:prstGeom prst="rect">
            <a:avLst/>
          </a:prstGeom>
          <a:noFill/>
          <a:ln w="38100">
            <a:solidFill>
              <a:srgbClr val="C00000"/>
            </a:solidFill>
          </a:ln>
        </p:spPr>
        <p:txBody>
          <a:bodyPr wrap="square" rtlCol="0">
            <a:spAutoFit/>
          </a:bodyPr>
          <a:lstStyle/>
          <a:p>
            <a:pPr algn="ctr"/>
            <a:r>
              <a:rPr lang="pt-BR" b="1" u="sng" dirty="0" smtClean="0">
                <a:solidFill>
                  <a:srgbClr val="FF0000"/>
                </a:solidFill>
                <a:effectLst>
                  <a:outerShdw blurRad="38100" dist="38100" dir="2700000" algn="tl">
                    <a:srgbClr val="000000">
                      <a:alpha val="43137"/>
                    </a:srgbClr>
                  </a:outerShdw>
                </a:effectLst>
                <a:latin typeface="Comic Sans MS" pitchFamily="66" charset="0"/>
              </a:rPr>
              <a:t>Fonte</a:t>
            </a:r>
            <a:r>
              <a:rPr lang="pt-BR" b="1" dirty="0" smtClean="0">
                <a:solidFill>
                  <a:srgbClr val="FF0000"/>
                </a:solidFill>
                <a:effectLst>
                  <a:outerShdw blurRad="38100" dist="38100" dir="2700000" algn="tl">
                    <a:srgbClr val="000000">
                      <a:alpha val="43137"/>
                    </a:srgbClr>
                  </a:outerShdw>
                </a:effectLst>
                <a:latin typeface="Comic Sans MS" pitchFamily="66" charset="0"/>
              </a:rPr>
              <a:t>: </a:t>
            </a:r>
            <a:r>
              <a:rPr lang="pt-BR" dirty="0" smtClean="0">
                <a:latin typeface="Comic Sans MS" pitchFamily="66" charset="0"/>
              </a:rPr>
              <a:t>PERY, Iassan Ayporê. </a:t>
            </a:r>
            <a:r>
              <a:rPr lang="pt-BR" b="1" dirty="0" smtClean="0">
                <a:latin typeface="Comic Sans MS" pitchFamily="66" charset="0"/>
              </a:rPr>
              <a:t>Umbanda – Mitos e Realidades </a:t>
            </a:r>
            <a:r>
              <a:rPr lang="pt-BR" dirty="0" smtClean="0">
                <a:latin typeface="Comic Sans MS" pitchFamily="66" charset="0"/>
              </a:rPr>
              <a:t>– Cap.8 – Oferendas para Orixás. (Livro disponível na web)</a:t>
            </a:r>
            <a:endParaRPr lang="pt-BR" dirty="0">
              <a:latin typeface="Comic Sans MS" pitchFamily="66" charset="0"/>
            </a:endParaRPr>
          </a:p>
        </p:txBody>
      </p:sp>
      <p:sp>
        <p:nvSpPr>
          <p:cNvPr id="5" name="CaixaDeTexto 4"/>
          <p:cNvSpPr txBox="1"/>
          <p:nvPr/>
        </p:nvSpPr>
        <p:spPr>
          <a:xfrm>
            <a:off x="179512" y="44624"/>
            <a:ext cx="8784976" cy="5832648"/>
          </a:xfrm>
          <a:prstGeom prst="rect">
            <a:avLst/>
          </a:prstGeom>
          <a:noFill/>
        </p:spPr>
        <p:txBody>
          <a:bodyPr wrap="square" rtlCol="0">
            <a:spAutoFit/>
          </a:bodyPr>
          <a:lstStyle/>
          <a:p>
            <a:r>
              <a:rPr lang="pt-BR" i="1" dirty="0" smtClean="0">
                <a:solidFill>
                  <a:srgbClr val="0000CC"/>
                </a:solidFill>
                <a:latin typeface="Comic Sans MS" pitchFamily="66" charset="0"/>
              </a:rPr>
              <a:t>“[...] Muitos </a:t>
            </a:r>
            <a:r>
              <a:rPr lang="pt-BR" i="1" dirty="0">
                <a:solidFill>
                  <a:srgbClr val="0000CC"/>
                </a:solidFill>
                <a:latin typeface="Comic Sans MS" pitchFamily="66" charset="0"/>
              </a:rPr>
              <a:t>médiuns vêm nos perguntar quais oferendas podemos dar no dia de </a:t>
            </a:r>
            <a:r>
              <a:rPr lang="pt-BR" i="1" dirty="0" smtClean="0">
                <a:solidFill>
                  <a:srgbClr val="0000CC"/>
                </a:solidFill>
                <a:latin typeface="Comic Sans MS" pitchFamily="66" charset="0"/>
              </a:rPr>
              <a:t>determinado Orixá. Estaremos </a:t>
            </a:r>
            <a:r>
              <a:rPr lang="pt-BR" i="1" dirty="0">
                <a:solidFill>
                  <a:srgbClr val="0000CC"/>
                </a:solidFill>
                <a:latin typeface="Comic Sans MS" pitchFamily="66" charset="0"/>
              </a:rPr>
              <a:t>agora passando uma receita básica que pode ser utilizada para qualquer Orixá </a:t>
            </a:r>
            <a:r>
              <a:rPr lang="pt-BR" i="1" dirty="0" smtClean="0">
                <a:solidFill>
                  <a:srgbClr val="0000CC"/>
                </a:solidFill>
                <a:latin typeface="Comic Sans MS" pitchFamily="66" charset="0"/>
              </a:rPr>
              <a:t>ou Entidade. </a:t>
            </a:r>
          </a:p>
          <a:p>
            <a:endParaRPr lang="pt-BR" sz="800" i="1" dirty="0">
              <a:solidFill>
                <a:srgbClr val="0000CC"/>
              </a:solidFill>
              <a:latin typeface="Comic Sans MS" pitchFamily="66" charset="0"/>
            </a:endParaRPr>
          </a:p>
          <a:p>
            <a:r>
              <a:rPr lang="pt-BR" sz="1700" i="1" dirty="0">
                <a:solidFill>
                  <a:srgbClr val="0000CC"/>
                </a:solidFill>
                <a:latin typeface="Comic Sans MS" pitchFamily="66" charset="0"/>
              </a:rPr>
              <a:t>• um pacote de amor, em pó, para que qualquer brisa possa espalhar para as pessoas </a:t>
            </a:r>
            <a:r>
              <a:rPr lang="pt-BR" sz="1700" i="1" dirty="0" smtClean="0">
                <a:solidFill>
                  <a:srgbClr val="0000CC"/>
                </a:solidFill>
                <a:latin typeface="Comic Sans MS" pitchFamily="66" charset="0"/>
              </a:rPr>
              <a:t>que estiverem </a:t>
            </a:r>
            <a:r>
              <a:rPr lang="pt-BR" sz="1700" i="1" dirty="0">
                <a:solidFill>
                  <a:srgbClr val="0000CC"/>
                </a:solidFill>
                <a:latin typeface="Comic Sans MS" pitchFamily="66" charset="0"/>
              </a:rPr>
              <a:t>perto ou longe de você;</a:t>
            </a:r>
          </a:p>
          <a:p>
            <a:r>
              <a:rPr lang="pt-BR" sz="1700" i="1" dirty="0">
                <a:solidFill>
                  <a:srgbClr val="0000CC"/>
                </a:solidFill>
                <a:latin typeface="Comic Sans MS" pitchFamily="66" charset="0"/>
              </a:rPr>
              <a:t>• um pedaço (generoso) de fé, em estado rochoso, para que ela seja inabalável;</a:t>
            </a:r>
          </a:p>
          <a:p>
            <a:r>
              <a:rPr lang="pt-BR" sz="1700" i="1" dirty="0">
                <a:solidFill>
                  <a:srgbClr val="0000CC"/>
                </a:solidFill>
                <a:latin typeface="Comic Sans MS" pitchFamily="66" charset="0"/>
              </a:rPr>
              <a:t>• algumas páginas de estudo doutrinário, para que você possa entender as intuições </a:t>
            </a:r>
            <a:r>
              <a:rPr lang="pt-BR" sz="1700" i="1" dirty="0" smtClean="0">
                <a:solidFill>
                  <a:srgbClr val="0000CC"/>
                </a:solidFill>
                <a:latin typeface="Comic Sans MS" pitchFamily="66" charset="0"/>
              </a:rPr>
              <a:t>que recebe</a:t>
            </a:r>
            <a:r>
              <a:rPr lang="pt-BR" sz="1700" i="1" dirty="0">
                <a:solidFill>
                  <a:srgbClr val="0000CC"/>
                </a:solidFill>
                <a:latin typeface="Comic Sans MS" pitchFamily="66" charset="0"/>
              </a:rPr>
              <a:t>;</a:t>
            </a:r>
          </a:p>
          <a:p>
            <a:r>
              <a:rPr lang="pt-BR" sz="1700" i="1" dirty="0">
                <a:solidFill>
                  <a:srgbClr val="0000CC"/>
                </a:solidFill>
                <a:latin typeface="Comic Sans MS" pitchFamily="66" charset="0"/>
              </a:rPr>
              <a:t>• um pacote de desejo de fazer caridade desinteressada</a:t>
            </a:r>
          </a:p>
          <a:p>
            <a:r>
              <a:rPr lang="pt-BR" sz="1700" i="1" dirty="0">
                <a:solidFill>
                  <a:srgbClr val="0000CC"/>
                </a:solidFill>
                <a:latin typeface="Comic Sans MS" pitchFamily="66" charset="0"/>
              </a:rPr>
              <a:t>• em retribuição, para não "desandar" a massa.</a:t>
            </a:r>
          </a:p>
          <a:p>
            <a:endParaRPr lang="pt-BR" sz="800" i="1" dirty="0" smtClean="0">
              <a:solidFill>
                <a:srgbClr val="0000CC"/>
              </a:solidFill>
              <a:latin typeface="Comic Sans MS" pitchFamily="66" charset="0"/>
            </a:endParaRPr>
          </a:p>
          <a:p>
            <a:r>
              <a:rPr lang="pt-BR" i="1" dirty="0" smtClean="0">
                <a:solidFill>
                  <a:srgbClr val="0000CC"/>
                </a:solidFill>
                <a:latin typeface="Comic Sans MS" pitchFamily="66" charset="0"/>
              </a:rPr>
              <a:t>Junte </a:t>
            </a:r>
            <a:r>
              <a:rPr lang="pt-BR" i="1" dirty="0">
                <a:solidFill>
                  <a:srgbClr val="0000CC"/>
                </a:solidFill>
                <a:latin typeface="Comic Sans MS" pitchFamily="66" charset="0"/>
              </a:rPr>
              <a:t>tudo isto num alguidar feito com o barro da resignação e determinação e venha para </a:t>
            </a:r>
            <a:r>
              <a:rPr lang="pt-BR" i="1" dirty="0" smtClean="0">
                <a:solidFill>
                  <a:srgbClr val="0000CC"/>
                </a:solidFill>
                <a:latin typeface="Comic Sans MS" pitchFamily="66" charset="0"/>
              </a:rPr>
              <a:t>o terreiro.</a:t>
            </a:r>
          </a:p>
          <a:p>
            <a:endParaRPr lang="pt-BR" sz="800" i="1" dirty="0">
              <a:solidFill>
                <a:srgbClr val="0000CC"/>
              </a:solidFill>
              <a:latin typeface="Comic Sans MS" pitchFamily="66" charset="0"/>
            </a:endParaRPr>
          </a:p>
          <a:p>
            <a:r>
              <a:rPr lang="pt-BR" i="1" u="sng" dirty="0">
                <a:solidFill>
                  <a:srgbClr val="0000CC"/>
                </a:solidFill>
                <a:latin typeface="Comic Sans MS" pitchFamily="66" charset="0"/>
              </a:rPr>
              <a:t>Coloque em frente ao Congá e reze a seguinte prece</a:t>
            </a:r>
            <a:r>
              <a:rPr lang="pt-BR" i="1" dirty="0">
                <a:solidFill>
                  <a:srgbClr val="0000CC"/>
                </a:solidFill>
                <a:latin typeface="Comic Sans MS" pitchFamily="66" charset="0"/>
              </a:rPr>
              <a:t>:</a:t>
            </a:r>
          </a:p>
          <a:p>
            <a:r>
              <a:rPr lang="pt-BR" i="1" dirty="0">
                <a:solidFill>
                  <a:srgbClr val="0000CC"/>
                </a:solidFill>
                <a:latin typeface="Comic Sans MS" pitchFamily="66" charset="0"/>
              </a:rPr>
              <a:t>"Pai, recebe esta humilde oferenda dada com a totalidade da minha alma e revigora o meu </a:t>
            </a:r>
            <a:r>
              <a:rPr lang="pt-BR" i="1" dirty="0" smtClean="0">
                <a:solidFill>
                  <a:srgbClr val="0000CC"/>
                </a:solidFill>
                <a:latin typeface="Comic Sans MS" pitchFamily="66" charset="0"/>
              </a:rPr>
              <a:t>físico  para </a:t>
            </a:r>
            <a:r>
              <a:rPr lang="pt-BR" i="1" dirty="0">
                <a:solidFill>
                  <a:srgbClr val="0000CC"/>
                </a:solidFill>
                <a:latin typeface="Comic Sans MS" pitchFamily="66" charset="0"/>
              </a:rPr>
              <a:t>que eu possa ser um perfeito veículo dos teus enviados. Amém</a:t>
            </a:r>
            <a:r>
              <a:rPr lang="pt-BR" i="1" dirty="0" smtClean="0">
                <a:solidFill>
                  <a:srgbClr val="0000CC"/>
                </a:solidFill>
                <a:latin typeface="Comic Sans MS" pitchFamily="66" charset="0"/>
              </a:rPr>
              <a:t>.“</a:t>
            </a:r>
          </a:p>
          <a:p>
            <a:endParaRPr lang="pt-BR" sz="800" i="1" dirty="0">
              <a:solidFill>
                <a:srgbClr val="0000CC"/>
              </a:solidFill>
              <a:latin typeface="Comic Sans MS" pitchFamily="66" charset="0"/>
            </a:endParaRPr>
          </a:p>
          <a:p>
            <a:r>
              <a:rPr lang="pt-BR" i="1" dirty="0">
                <a:solidFill>
                  <a:srgbClr val="0000CC"/>
                </a:solidFill>
                <a:latin typeface="Comic Sans MS" pitchFamily="66" charset="0"/>
              </a:rPr>
              <a:t>Pronto! Você acabou de fazer a maior oferenda que qualquer Orixá, Guia ou Entidade </a:t>
            </a:r>
            <a:r>
              <a:rPr lang="pt-BR" i="1" dirty="0" smtClean="0">
                <a:solidFill>
                  <a:srgbClr val="0000CC"/>
                </a:solidFill>
                <a:latin typeface="Comic Sans MS" pitchFamily="66" charset="0"/>
              </a:rPr>
              <a:t>pode desejar </a:t>
            </a:r>
            <a:r>
              <a:rPr lang="pt-BR" i="1" dirty="0">
                <a:solidFill>
                  <a:srgbClr val="0000CC"/>
                </a:solidFill>
                <a:latin typeface="Comic Sans MS" pitchFamily="66" charset="0"/>
              </a:rPr>
              <a:t>ou precisar</a:t>
            </a:r>
            <a:r>
              <a:rPr lang="pt-BR" i="1" dirty="0" smtClean="0">
                <a:solidFill>
                  <a:srgbClr val="0000CC"/>
                </a:solidFill>
                <a:latin typeface="Comic Sans MS" pitchFamily="66" charset="0"/>
              </a:rPr>
              <a:t>... Você </a:t>
            </a:r>
            <a:r>
              <a:rPr lang="pt-BR" i="1" dirty="0">
                <a:solidFill>
                  <a:srgbClr val="0000CC"/>
                </a:solidFill>
                <a:latin typeface="Comic Sans MS" pitchFamily="66" charset="0"/>
              </a:rPr>
              <a:t>se dispôs a ser um MÉDIUM</a:t>
            </a:r>
            <a:r>
              <a:rPr lang="pt-BR" i="1" dirty="0" smtClean="0">
                <a:solidFill>
                  <a:srgbClr val="0000CC"/>
                </a:solidFill>
                <a:latin typeface="Comic Sans MS" pitchFamily="66" charset="0"/>
              </a:rPr>
              <a:t>! [...]”</a:t>
            </a:r>
          </a:p>
          <a:p>
            <a:endParaRPr lang="pt-BR" sz="800" dirty="0">
              <a:latin typeface="Comic Sans MS" pitchFamily="66" charset="0"/>
            </a:endParaRPr>
          </a:p>
          <a:p>
            <a:pPr algn="r"/>
            <a:r>
              <a:rPr lang="pt-BR" sz="1600" dirty="0">
                <a:latin typeface="Comic Sans MS" pitchFamily="66" charset="0"/>
              </a:rPr>
              <a:t>Mensagem ditada pelo Caboclo </a:t>
            </a:r>
            <a:r>
              <a:rPr lang="pt-BR" sz="1600" dirty="0" smtClean="0">
                <a:latin typeface="Comic Sans MS" pitchFamily="66" charset="0"/>
              </a:rPr>
              <a:t>Pery, em </a:t>
            </a:r>
            <a:r>
              <a:rPr lang="pt-BR" sz="1600" dirty="0">
                <a:latin typeface="Comic Sans MS" pitchFamily="66" charset="0"/>
              </a:rPr>
              <a:t>07 de outubro de </a:t>
            </a:r>
            <a:r>
              <a:rPr lang="pt-BR" sz="1600" dirty="0" smtClean="0">
                <a:latin typeface="Comic Sans MS" pitchFamily="66" charset="0"/>
              </a:rPr>
              <a:t>2002</a:t>
            </a:r>
          </a:p>
        </p:txBody>
      </p:sp>
      <p:sp>
        <p:nvSpPr>
          <p:cNvPr id="6" name="CaixaDeTexto 5"/>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355184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283335" y="104814"/>
            <a:ext cx="8731876" cy="6401753"/>
          </a:xfrm>
          <a:prstGeom prst="rect">
            <a:avLst/>
          </a:prstGeom>
          <a:noFill/>
        </p:spPr>
        <p:txBody>
          <a:bodyPr wrap="square" rtlCol="0">
            <a:spAutoFit/>
          </a:bodyPr>
          <a:lstStyle/>
          <a:p>
            <a:r>
              <a:rPr lang="en-US" dirty="0" smtClean="0">
                <a:solidFill>
                  <a:srgbClr val="C00000"/>
                </a:solidFill>
                <a:latin typeface="Comic Sans MS" panose="030F0702030302020204" pitchFamily="66" charset="0"/>
              </a:rPr>
              <a:t>Porém, na Umbanda, quando a oferenda  é realizada, além de ter fundamento científico, ela se justifica através de uma frase esotérica, milenar: “Tudo que você entrega ao universo, Ele te devolve em dobro!” – Essa relação, é uma lei universal: A Lei do </a:t>
            </a:r>
            <a:r>
              <a:rPr lang="en-US" dirty="0">
                <a:solidFill>
                  <a:srgbClr val="C00000"/>
                </a:solidFill>
                <a:latin typeface="Comic Sans MS" panose="030F0702030302020204" pitchFamily="66" charset="0"/>
              </a:rPr>
              <a:t>R</a:t>
            </a:r>
            <a:r>
              <a:rPr lang="en-US" dirty="0" smtClean="0">
                <a:solidFill>
                  <a:srgbClr val="C00000"/>
                </a:solidFill>
                <a:latin typeface="Comic Sans MS" panose="030F0702030302020204" pitchFamily="66" charset="0"/>
              </a:rPr>
              <a:t>etorno. Vejamos por que? </a:t>
            </a:r>
            <a:endParaRPr lang="pt-BR" dirty="0">
              <a:solidFill>
                <a:srgbClr val="C00000"/>
              </a:solidFill>
              <a:latin typeface="Comic Sans MS" panose="030F0702030302020204" pitchFamily="66" charset="0"/>
            </a:endParaRPr>
          </a:p>
          <a:p>
            <a:endParaRPr lang="pt-BR" sz="1400" dirty="0">
              <a:latin typeface="Comic Sans MS" panose="030F0702030302020204" pitchFamily="66" charset="0"/>
            </a:endParaRPr>
          </a:p>
          <a:p>
            <a:pPr marL="342900" indent="-342900">
              <a:buFont typeface="Wingdings" panose="05000000000000000000" pitchFamily="2" charset="2"/>
              <a:buChar char="q"/>
            </a:pPr>
            <a:r>
              <a:rPr lang="pt-BR" dirty="0" smtClean="0">
                <a:latin typeface="Comic Sans MS" panose="030F0702030302020204" pitchFamily="66" charset="0"/>
              </a:rPr>
              <a:t>Para </a:t>
            </a:r>
            <a:r>
              <a:rPr lang="pt-BR" dirty="0">
                <a:latin typeface="Comic Sans MS" panose="030F0702030302020204" pitchFamily="66" charset="0"/>
              </a:rPr>
              <a:t>determinar o valor energético de um alimento, podemos queimar certa quantidade desse </a:t>
            </a:r>
            <a:r>
              <a:rPr lang="pt-BR" dirty="0" smtClean="0">
                <a:latin typeface="Comic Sans MS" panose="030F0702030302020204" pitchFamily="66" charset="0"/>
              </a:rPr>
              <a:t>“produto” </a:t>
            </a:r>
            <a:r>
              <a:rPr lang="pt-BR" dirty="0">
                <a:latin typeface="Comic Sans MS" panose="030F0702030302020204" pitchFamily="66" charset="0"/>
              </a:rPr>
              <a:t>e, com o calor liberado, aquecer determinada massa de água. Em seguida, mede-se a variação de temperatura sofrida pela água depois que todo o </a:t>
            </a:r>
            <a:r>
              <a:rPr lang="pt-BR" dirty="0" smtClean="0">
                <a:latin typeface="Comic Sans MS" panose="030F0702030302020204" pitchFamily="66" charset="0"/>
              </a:rPr>
              <a:t>alimento for </a:t>
            </a:r>
            <a:r>
              <a:rPr lang="pt-BR" dirty="0">
                <a:latin typeface="Comic Sans MS" panose="030F0702030302020204" pitchFamily="66" charset="0"/>
              </a:rPr>
              <a:t>queimado, </a:t>
            </a:r>
            <a:r>
              <a:rPr lang="pt-BR" dirty="0" smtClean="0">
                <a:latin typeface="Comic Sans MS" panose="030F0702030302020204" pitchFamily="66" charset="0"/>
              </a:rPr>
              <a:t>determina-se </a:t>
            </a:r>
            <a:r>
              <a:rPr lang="pt-BR" dirty="0">
                <a:latin typeface="Comic Sans MS" panose="030F0702030302020204" pitchFamily="66" charset="0"/>
              </a:rPr>
              <a:t>a quantidade de energia liberada </a:t>
            </a:r>
            <a:r>
              <a:rPr lang="pt-BR" dirty="0" smtClean="0">
                <a:latin typeface="Comic Sans MS" panose="030F0702030302020204" pitchFamily="66" charset="0"/>
              </a:rPr>
              <a:t>nessa queima. </a:t>
            </a:r>
            <a:r>
              <a:rPr lang="pt-BR" dirty="0">
                <a:latin typeface="Comic Sans MS" panose="030F0702030302020204" pitchFamily="66" charset="0"/>
              </a:rPr>
              <a:t>Essa é a energia que tal alimento nos fornece se for </a:t>
            </a:r>
            <a:r>
              <a:rPr lang="pt-BR" dirty="0" smtClean="0">
                <a:latin typeface="Comic Sans MS" panose="030F0702030302020204" pitchFamily="66" charset="0"/>
              </a:rPr>
              <a:t>ingerido e/ou canalizado;</a:t>
            </a:r>
            <a:endParaRPr lang="pt-BR" dirty="0">
              <a:latin typeface="Comic Sans MS" panose="030F0702030302020204" pitchFamily="66" charset="0"/>
            </a:endParaRPr>
          </a:p>
          <a:p>
            <a:endParaRPr lang="en-US" dirty="0" smtClean="0">
              <a:latin typeface="Comic Sans MS" panose="030F0702030302020204" pitchFamily="66" charset="0"/>
            </a:endParaRPr>
          </a:p>
          <a:p>
            <a:pPr marL="342900" indent="-342900">
              <a:buFont typeface="Wingdings" panose="05000000000000000000" pitchFamily="2" charset="2"/>
              <a:buChar char="q"/>
            </a:pPr>
            <a:r>
              <a:rPr lang="en-US" dirty="0" smtClean="0">
                <a:latin typeface="Comic Sans MS" panose="030F0702030302020204" pitchFamily="66" charset="0"/>
              </a:rPr>
              <a:t>Se lembrarmos de estudos da física e da química, constatamos que tudo que existe na natureza, alimentos manufaturados e/ou manipulados, objetos, etc., estão em movimento constante, mesmo que nossos sentidos não percebam; </a:t>
            </a:r>
          </a:p>
          <a:p>
            <a:pPr marL="342900" indent="-342900">
              <a:buFont typeface="Wingdings" panose="05000000000000000000" pitchFamily="2" charset="2"/>
              <a:buChar char="q"/>
            </a:pPr>
            <a:endParaRPr lang="en-US" dirty="0">
              <a:latin typeface="Comic Sans MS" panose="030F0702030302020204" pitchFamily="66" charset="0"/>
            </a:endParaRPr>
          </a:p>
          <a:p>
            <a:pPr marL="342900" indent="-342900">
              <a:buFont typeface="Wingdings" panose="05000000000000000000" pitchFamily="2" charset="2"/>
              <a:buChar char="q"/>
            </a:pPr>
            <a:r>
              <a:rPr lang="en-US" dirty="0" smtClean="0">
                <a:latin typeface="Comic Sans MS" panose="030F0702030302020204" pitchFamily="66" charset="0"/>
              </a:rPr>
              <a:t>Se lembrarmos que o “campo ponto-zero”, identificado como matriz-divina, éter, prana, energia “chi”, enerdia “od”, energia “Ki” ou “Axé”, está presente em tudo que existe na criação de Deus, incluindo o espaço contido em cada átomo (=99,9%) e nos diferentes níveis de adensamento energético, conhecido como matéria, podemos entender que tudo que existe além de conter energia, ativa ou em repouso, interage com o meio ambiente e com os seres, em troca energética constante. Ou seja, tudo vibra na Criação!</a:t>
            </a:r>
            <a:endParaRPr lang="pt-BR" dirty="0">
              <a:latin typeface="Comic Sans MS" panose="030F0702030302020204" pitchFamily="66" charset="0"/>
            </a:endParaRPr>
          </a:p>
        </p:txBody>
      </p:sp>
      <p:sp>
        <p:nvSpPr>
          <p:cNvPr id="3" name="CaixaDeTexto 2"/>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868270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77800" y="158684"/>
            <a:ext cx="8966199" cy="2308324"/>
          </a:xfrm>
          <a:prstGeom prst="rect">
            <a:avLst/>
          </a:prstGeom>
          <a:noFill/>
        </p:spPr>
        <p:txBody>
          <a:bodyPr wrap="square" rtlCol="0">
            <a:spAutoFit/>
          </a:bodyPr>
          <a:lstStyle/>
          <a:p>
            <a:pPr marL="342900" indent="-342900">
              <a:buFont typeface="Wingdings" panose="05000000000000000000" pitchFamily="2" charset="2"/>
              <a:buChar char="q"/>
            </a:pPr>
            <a:r>
              <a:rPr lang="en-US" dirty="0" smtClean="0">
                <a:latin typeface="Comic Sans MS" panose="030F0702030302020204" pitchFamily="66" charset="0"/>
              </a:rPr>
              <a:t>Considerando que o pensamento, as palavras e as atitudes, com fé, podem sim, qualificar, projetar, direcionar e moldar as energias contidas em tudo que existe na Criação (éter), incluindo a matéria (que é o adensamento energético), e sabendo que esse hálito de DEUS são partículas transportadoras de energias, podemos concluir que o trabalho de se utilizar e ativar um espaço mágico, utilizando elementos</a:t>
            </a:r>
            <a:r>
              <a:rPr lang="en-US" dirty="0">
                <a:latin typeface="Comic Sans MS" panose="030F0702030302020204" pitchFamily="66" charset="0"/>
              </a:rPr>
              <a:t> </a:t>
            </a:r>
            <a:r>
              <a:rPr lang="en-US" dirty="0" smtClean="0">
                <a:latin typeface="Comic Sans MS" panose="030F0702030302020204" pitchFamily="66" charset="0"/>
              </a:rPr>
              <a:t>(alimentos, bebidas, objetos e coisas naturais) surtem efeito sim, conectando e irradiando energias elementais, nos 3 lados da Criação; natural, espiritual e divino;</a:t>
            </a:r>
            <a:endParaRPr lang="pt-BR" dirty="0">
              <a:latin typeface="Comic Sans MS" panose="030F0702030302020204" pitchFamily="66" charset="0"/>
            </a:endParaRPr>
          </a:p>
        </p:txBody>
      </p:sp>
      <p:sp>
        <p:nvSpPr>
          <p:cNvPr id="3" name="CaixaDeTexto 2"/>
          <p:cNvSpPr txBox="1"/>
          <p:nvPr/>
        </p:nvSpPr>
        <p:spPr>
          <a:xfrm>
            <a:off x="177800" y="2531048"/>
            <a:ext cx="8966200" cy="1477328"/>
          </a:xfrm>
          <a:prstGeom prst="rect">
            <a:avLst/>
          </a:prstGeom>
          <a:noFill/>
        </p:spPr>
        <p:txBody>
          <a:bodyPr wrap="square" rtlCol="0">
            <a:spAutoFit/>
          </a:bodyPr>
          <a:lstStyle/>
          <a:p>
            <a:pPr marL="342900" indent="-342900">
              <a:buFont typeface="Wingdings" panose="05000000000000000000" pitchFamily="2" charset="2"/>
              <a:buChar char="q"/>
            </a:pPr>
            <a:r>
              <a:rPr lang="en-US" dirty="0" smtClean="0">
                <a:latin typeface="Comic Sans MS" panose="030F0702030302020204" pitchFamily="66" charset="0"/>
              </a:rPr>
              <a:t>Uma oferenda, SEMPRE, deve ser feita e ativada dentro de um espaço mágico fechado, a fim de servir de portal inter-dimensional, conectando com as esferas e dimensões superiores, às quais nos dirigimos em prece, e através de palavras invocativas, a fim de conseguir receptividade, resposta e retorno ao que se pede; </a:t>
            </a:r>
            <a:endParaRPr lang="pt-BR" dirty="0">
              <a:latin typeface="Comic Sans MS" panose="030F0702030302020204" pitchFamily="66" charset="0"/>
            </a:endParaRPr>
          </a:p>
        </p:txBody>
      </p:sp>
      <p:sp>
        <p:nvSpPr>
          <p:cNvPr id="4" name="CaixaDeTexto 3"/>
          <p:cNvSpPr txBox="1"/>
          <p:nvPr/>
        </p:nvSpPr>
        <p:spPr>
          <a:xfrm>
            <a:off x="177800" y="4098174"/>
            <a:ext cx="8966199" cy="2585323"/>
          </a:xfrm>
          <a:prstGeom prst="rect">
            <a:avLst/>
          </a:prstGeom>
          <a:noFill/>
        </p:spPr>
        <p:txBody>
          <a:bodyPr wrap="square" rtlCol="0">
            <a:spAutoFit/>
          </a:bodyPr>
          <a:lstStyle/>
          <a:p>
            <a:pPr marL="342900" indent="-342900">
              <a:buFont typeface="Wingdings" panose="05000000000000000000" pitchFamily="2" charset="2"/>
              <a:buChar char="q"/>
            </a:pPr>
            <a:r>
              <a:rPr lang="en-US" dirty="0" smtClean="0">
                <a:latin typeface="Comic Sans MS" panose="030F0702030302020204" pitchFamily="66" charset="0"/>
              </a:rPr>
              <a:t>O que deve ser pedido, quando fazemos uma oferenda, </a:t>
            </a:r>
            <a:r>
              <a:rPr lang="en-US" b="1" dirty="0" smtClean="0">
                <a:solidFill>
                  <a:srgbClr val="0000CC"/>
                </a:solidFill>
                <a:effectLst>
                  <a:outerShdw blurRad="38100" dist="38100" dir="2700000" algn="tl">
                    <a:srgbClr val="000000">
                      <a:alpha val="43137"/>
                    </a:srgbClr>
                  </a:outerShdw>
                </a:effectLst>
                <a:latin typeface="Comic Sans MS" panose="030F0702030302020204" pitchFamily="66" charset="0"/>
              </a:rPr>
              <a:t>SEMPRE</a:t>
            </a:r>
            <a:r>
              <a:rPr lang="en-US" dirty="0" smtClean="0">
                <a:latin typeface="Comic Sans MS" panose="030F0702030302020204" pitchFamily="66" charset="0"/>
              </a:rPr>
              <a:t>, </a:t>
            </a:r>
            <a:r>
              <a:rPr lang="en-US" u="sng" dirty="0" smtClean="0">
                <a:latin typeface="Comic Sans MS" panose="030F0702030302020204" pitchFamily="66" charset="0"/>
              </a:rPr>
              <a:t>deve estar em consonância com as Leis de DEUS, e dentro de um dos 7 tronos</a:t>
            </a:r>
            <a:r>
              <a:rPr lang="en-US" dirty="0" smtClean="0">
                <a:latin typeface="Comic Sans MS" panose="030F0702030302020204" pitchFamily="66" charset="0"/>
              </a:rPr>
              <a:t>: da </a:t>
            </a:r>
            <a:r>
              <a:rPr lang="en-US" b="1" dirty="0" smtClean="0">
                <a:effectLst>
                  <a:outerShdw blurRad="38100" dist="38100" dir="2700000" algn="tl">
                    <a:srgbClr val="000000">
                      <a:alpha val="43137"/>
                    </a:srgbClr>
                  </a:outerShdw>
                </a:effectLst>
                <a:latin typeface="Comic Sans MS" panose="030F0702030302020204" pitchFamily="66" charset="0"/>
              </a:rPr>
              <a:t>Fé</a:t>
            </a:r>
            <a:r>
              <a:rPr lang="en-US" dirty="0" smtClean="0">
                <a:latin typeface="Comic Sans MS" panose="030F0702030302020204" pitchFamily="66" charset="0"/>
              </a:rPr>
              <a:t> </a:t>
            </a:r>
            <a:r>
              <a:rPr lang="en-US" sz="1600" dirty="0" smtClean="0">
                <a:latin typeface="Comic Sans MS" panose="030F0702030302020204" pitchFamily="66" charset="0"/>
              </a:rPr>
              <a:t>(campo da religiosidade); </a:t>
            </a:r>
            <a:r>
              <a:rPr lang="en-US" dirty="0" smtClean="0">
                <a:latin typeface="Comic Sans MS" panose="030F0702030302020204" pitchFamily="66" charset="0"/>
              </a:rPr>
              <a:t>do </a:t>
            </a:r>
            <a:r>
              <a:rPr lang="en-US" b="1" dirty="0" smtClean="0">
                <a:effectLst>
                  <a:outerShdw blurRad="38100" dist="38100" dir="2700000" algn="tl">
                    <a:srgbClr val="000000">
                      <a:alpha val="43137"/>
                    </a:srgbClr>
                  </a:outerShdw>
                </a:effectLst>
                <a:latin typeface="Comic Sans MS" panose="030F0702030302020204" pitchFamily="66" charset="0"/>
              </a:rPr>
              <a:t>Amor</a:t>
            </a:r>
            <a:r>
              <a:rPr lang="en-US" dirty="0" smtClean="0">
                <a:latin typeface="Comic Sans MS" panose="030F0702030302020204" pitchFamily="66" charset="0"/>
              </a:rPr>
              <a:t> </a:t>
            </a:r>
            <a:r>
              <a:rPr lang="en-US" sz="1600" dirty="0" smtClean="0">
                <a:latin typeface="Comic Sans MS" panose="030F0702030302020204" pitchFamily="66" charset="0"/>
              </a:rPr>
              <a:t>(campo da união e da concepção); </a:t>
            </a:r>
            <a:r>
              <a:rPr lang="en-US" dirty="0" smtClean="0">
                <a:latin typeface="Comic Sans MS" panose="030F0702030302020204" pitchFamily="66" charset="0"/>
              </a:rPr>
              <a:t>do </a:t>
            </a:r>
            <a:r>
              <a:rPr lang="en-US" b="1" dirty="0" smtClean="0">
                <a:effectLst>
                  <a:outerShdw blurRad="38100" dist="38100" dir="2700000" algn="tl">
                    <a:srgbClr val="000000">
                      <a:alpha val="43137"/>
                    </a:srgbClr>
                  </a:outerShdw>
                </a:effectLst>
                <a:latin typeface="Comic Sans MS" panose="030F0702030302020204" pitchFamily="66" charset="0"/>
              </a:rPr>
              <a:t>Conhecimento</a:t>
            </a:r>
            <a:r>
              <a:rPr lang="en-US" dirty="0" smtClean="0">
                <a:latin typeface="Comic Sans MS" panose="030F0702030302020204" pitchFamily="66" charset="0"/>
              </a:rPr>
              <a:t> </a:t>
            </a:r>
            <a:r>
              <a:rPr lang="en-US" sz="1600" dirty="0" smtClean="0">
                <a:latin typeface="Comic Sans MS" panose="030F0702030302020204" pitchFamily="66" charset="0"/>
              </a:rPr>
              <a:t>(campo do saber e do aprendizado);</a:t>
            </a:r>
            <a:r>
              <a:rPr lang="en-US" dirty="0" smtClean="0">
                <a:latin typeface="Comic Sans MS" panose="030F0702030302020204" pitchFamily="66" charset="0"/>
              </a:rPr>
              <a:t> da </a:t>
            </a:r>
            <a:r>
              <a:rPr lang="en-US" b="1" dirty="0" smtClean="0">
                <a:effectLst>
                  <a:outerShdw blurRad="38100" dist="38100" dir="2700000" algn="tl">
                    <a:srgbClr val="000000">
                      <a:alpha val="43137"/>
                    </a:srgbClr>
                  </a:outerShdw>
                </a:effectLst>
                <a:latin typeface="Comic Sans MS" panose="030F0702030302020204" pitchFamily="66" charset="0"/>
              </a:rPr>
              <a:t>Justiça</a:t>
            </a:r>
            <a:r>
              <a:rPr lang="en-US" dirty="0" smtClean="0">
                <a:latin typeface="Comic Sans MS" panose="030F0702030302020204" pitchFamily="66" charset="0"/>
              </a:rPr>
              <a:t> </a:t>
            </a:r>
            <a:r>
              <a:rPr lang="en-US" sz="1600" dirty="0" smtClean="0">
                <a:latin typeface="Comic Sans MS" panose="030F0702030302020204" pitchFamily="66" charset="0"/>
              </a:rPr>
              <a:t>(campo do equilíbrio e da razão); </a:t>
            </a:r>
            <a:r>
              <a:rPr lang="en-US" dirty="0" smtClean="0">
                <a:latin typeface="Comic Sans MS" panose="030F0702030302020204" pitchFamily="66" charset="0"/>
              </a:rPr>
              <a:t>da </a:t>
            </a:r>
            <a:r>
              <a:rPr lang="en-US" b="1" dirty="0" smtClean="0">
                <a:effectLst>
                  <a:outerShdw blurRad="38100" dist="38100" dir="2700000" algn="tl">
                    <a:srgbClr val="000000">
                      <a:alpha val="43137"/>
                    </a:srgbClr>
                  </a:outerShdw>
                </a:effectLst>
                <a:latin typeface="Comic Sans MS" panose="030F0702030302020204" pitchFamily="66" charset="0"/>
              </a:rPr>
              <a:t>Lei</a:t>
            </a:r>
            <a:r>
              <a:rPr lang="en-US" dirty="0" smtClean="0">
                <a:latin typeface="Comic Sans MS" panose="030F0702030302020204" pitchFamily="66" charset="0"/>
              </a:rPr>
              <a:t> </a:t>
            </a:r>
            <a:r>
              <a:rPr lang="en-US" sz="1600" dirty="0" smtClean="0">
                <a:latin typeface="Comic Sans MS" panose="030F0702030302020204" pitchFamily="66" charset="0"/>
              </a:rPr>
              <a:t>(campo da ordenação e do caráter)</a:t>
            </a:r>
            <a:r>
              <a:rPr lang="en-US" dirty="0" smtClean="0">
                <a:latin typeface="Comic Sans MS" panose="030F0702030302020204" pitchFamily="66" charset="0"/>
              </a:rPr>
              <a:t>; da </a:t>
            </a:r>
            <a:r>
              <a:rPr lang="en-US" b="1" dirty="0" smtClean="0">
                <a:effectLst>
                  <a:outerShdw blurRad="38100" dist="38100" dir="2700000" algn="tl">
                    <a:srgbClr val="000000">
                      <a:alpha val="43137"/>
                    </a:srgbClr>
                  </a:outerShdw>
                </a:effectLst>
                <a:latin typeface="Comic Sans MS" panose="030F0702030302020204" pitchFamily="66" charset="0"/>
              </a:rPr>
              <a:t>Evolução</a:t>
            </a:r>
            <a:r>
              <a:rPr lang="en-US" dirty="0" smtClean="0">
                <a:latin typeface="Comic Sans MS" panose="030F0702030302020204" pitchFamily="66" charset="0"/>
              </a:rPr>
              <a:t> </a:t>
            </a:r>
            <a:r>
              <a:rPr lang="en-US" sz="1600" dirty="0" smtClean="0">
                <a:latin typeface="Comic Sans MS" panose="030F0702030302020204" pitchFamily="66" charset="0"/>
              </a:rPr>
              <a:t>(campo do aperfeiçoamento e da transmutação); </a:t>
            </a:r>
            <a:r>
              <a:rPr lang="en-US" dirty="0" smtClean="0">
                <a:latin typeface="Comic Sans MS" panose="030F0702030302020204" pitchFamily="66" charset="0"/>
              </a:rPr>
              <a:t>da </a:t>
            </a:r>
            <a:r>
              <a:rPr lang="en-US" b="1" dirty="0" smtClean="0">
                <a:effectLst>
                  <a:outerShdw blurRad="38100" dist="38100" dir="2700000" algn="tl">
                    <a:srgbClr val="000000">
                      <a:alpha val="43137"/>
                    </a:srgbClr>
                  </a:outerShdw>
                </a:effectLst>
                <a:latin typeface="Comic Sans MS" panose="030F0702030302020204" pitchFamily="66" charset="0"/>
              </a:rPr>
              <a:t>Geração</a:t>
            </a:r>
            <a:r>
              <a:rPr lang="en-US" dirty="0" smtClean="0">
                <a:latin typeface="Comic Sans MS" panose="030F0702030302020204" pitchFamily="66" charset="0"/>
              </a:rPr>
              <a:t> </a:t>
            </a:r>
            <a:r>
              <a:rPr lang="en-US" sz="1600" dirty="0" smtClean="0">
                <a:latin typeface="Comic Sans MS" panose="030F0702030302020204" pitchFamily="66" charset="0"/>
              </a:rPr>
              <a:t>(campo da criatividade e do criacionismo)</a:t>
            </a:r>
            <a:r>
              <a:rPr lang="en-US" dirty="0" smtClean="0">
                <a:latin typeface="Comic Sans MS" panose="030F0702030302020204" pitchFamily="66" charset="0"/>
              </a:rPr>
              <a:t>. </a:t>
            </a:r>
            <a:r>
              <a:rPr lang="en-US" b="1" dirty="0" smtClean="0">
                <a:solidFill>
                  <a:srgbClr val="C00000"/>
                </a:solidFill>
                <a:effectLst>
                  <a:outerShdw blurRad="38100" dist="38100" dir="2700000" algn="tl">
                    <a:srgbClr val="000000">
                      <a:alpha val="43137"/>
                    </a:srgbClr>
                  </a:outerShdw>
                </a:effectLst>
                <a:latin typeface="Comic Sans MS" panose="030F0702030302020204" pitchFamily="66" charset="0"/>
              </a:rPr>
              <a:t>NUNCA</a:t>
            </a:r>
            <a:r>
              <a:rPr lang="en-US" dirty="0" smtClean="0">
                <a:latin typeface="Comic Sans MS" panose="030F0702030302020204" pitchFamily="66" charset="0"/>
              </a:rPr>
              <a:t> pedir pela gratifica</a:t>
            </a:r>
            <a:r>
              <a:rPr lang="pt-BR" dirty="0" smtClean="0">
                <a:latin typeface="Comic Sans MS" panose="030F0702030302020204" pitchFamily="66" charset="0"/>
              </a:rPr>
              <a:t>ção dos sentidos, e/ou o alimentar dos defeitos e vícios humanos, para si ou para o próximo. Lembrar que uma oferenda NÃO É UMA BARGANHA com as Divindades, e sim uma </a:t>
            </a:r>
            <a:r>
              <a:rPr lang="pt-BR" b="1" dirty="0" smtClean="0">
                <a:solidFill>
                  <a:srgbClr val="0000CC"/>
                </a:solidFill>
                <a:effectLst>
                  <a:outerShdw blurRad="38100" dist="38100" dir="2700000" algn="tl">
                    <a:srgbClr val="000000">
                      <a:alpha val="43137"/>
                    </a:srgbClr>
                  </a:outerShdw>
                </a:effectLst>
                <a:latin typeface="Comic Sans MS" panose="030F0702030302020204" pitchFamily="66" charset="0"/>
              </a:rPr>
              <a:t>REVERÊNCIA</a:t>
            </a:r>
            <a:r>
              <a:rPr lang="pt-BR" dirty="0" smtClean="0">
                <a:latin typeface="Comic Sans MS" panose="030F0702030302020204" pitchFamily="66" charset="0"/>
              </a:rPr>
              <a:t> de respeito, fé e amor!</a:t>
            </a:r>
            <a:endParaRPr lang="en-US" dirty="0" smtClean="0">
              <a:latin typeface="Comic Sans MS" panose="030F0702030302020204" pitchFamily="66" charset="0"/>
            </a:endParaRPr>
          </a:p>
        </p:txBody>
      </p:sp>
      <p:sp>
        <p:nvSpPr>
          <p:cNvPr id="6" name="CaixaDeTexto 5"/>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409659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215900" y="9388"/>
            <a:ext cx="8928100" cy="6678751"/>
          </a:xfrm>
          <a:prstGeom prst="rect">
            <a:avLst/>
          </a:prstGeom>
          <a:noFill/>
        </p:spPr>
        <p:txBody>
          <a:bodyPr wrap="square" rtlCol="0">
            <a:spAutoFit/>
          </a:bodyPr>
          <a:lstStyle/>
          <a:p>
            <a:pPr marL="285750" indent="-285750">
              <a:buFont typeface="Wingdings" panose="05000000000000000000" pitchFamily="2" charset="2"/>
              <a:buChar char="q"/>
            </a:pPr>
            <a:r>
              <a:rPr lang="pt-BR" sz="1700" dirty="0">
                <a:latin typeface="Comic Sans MS" panose="030F0702030302020204" pitchFamily="66" charset="0"/>
              </a:rPr>
              <a:t>Muitas </a:t>
            </a:r>
            <a:r>
              <a:rPr lang="pt-BR" sz="1700" dirty="0" smtClean="0">
                <a:latin typeface="Comic Sans MS" panose="030F0702030302020204" pitchFamily="66" charset="0"/>
              </a:rPr>
              <a:t>pessoas ignorantes aos fundamentos da Umbanda, perguntam se os Umbandistas acreditam que as oferendas, que envolvem alimentos, servem de alimento para os Orixás? E, nós explicamos que divindades são energias emanadas de DEUS, que tem hierarquias e falanges representantes dessas energias. Dentro dessas hierarquias e falanges, encontramos Espíritos trabalhadores da Luz, que não </a:t>
            </a:r>
            <a:r>
              <a:rPr lang="pt-BR" sz="1700" dirty="0">
                <a:latin typeface="Comic Sans MS" panose="030F0702030302020204" pitchFamily="66" charset="0"/>
              </a:rPr>
              <a:t>sentem </a:t>
            </a:r>
            <a:r>
              <a:rPr lang="pt-BR" sz="1700" dirty="0" smtClean="0">
                <a:latin typeface="Comic Sans MS" panose="030F0702030302020204" pitchFamily="66" charset="0"/>
              </a:rPr>
              <a:t>fome de alimentos materiais. Porém, sabemos que tudo </a:t>
            </a:r>
            <a:r>
              <a:rPr lang="pt-BR" sz="1700" dirty="0">
                <a:latin typeface="Comic Sans MS" panose="030F0702030302020204" pitchFamily="66" charset="0"/>
              </a:rPr>
              <a:t>no universo precisa de equilíbrio para existir, esse equilíbrio se faz com a existência de duas partes em algo, uma parte positiva e outra negativa, pois nada é totalmente ruim e nem totalmente bom. Os alimentos, como tudo que possui vida no universo, são feitos de </a:t>
            </a:r>
            <a:r>
              <a:rPr lang="pt-BR" sz="1700" dirty="0" smtClean="0">
                <a:latin typeface="Comic Sans MS" panose="030F0702030302020204" pitchFamily="66" charset="0"/>
              </a:rPr>
              <a:t>energias (prana), como já verificamos nos slides anteriores, e que alguns alimentos contém diversidades energéticas ainda não conhecidas pela ciência da humanidade encarnada;</a:t>
            </a:r>
          </a:p>
          <a:p>
            <a:endParaRPr lang="en-US" sz="1000" dirty="0">
              <a:latin typeface="Comic Sans MS" panose="030F0702030302020204" pitchFamily="66" charset="0"/>
            </a:endParaRPr>
          </a:p>
          <a:p>
            <a:pPr marL="285750" indent="-285750">
              <a:buFont typeface="Wingdings" panose="05000000000000000000" pitchFamily="2" charset="2"/>
              <a:buChar char="q"/>
            </a:pPr>
            <a:r>
              <a:rPr lang="pt-BR" sz="1700" dirty="0" smtClean="0">
                <a:latin typeface="Comic Sans MS" panose="030F0702030302020204" pitchFamily="66" charset="0"/>
              </a:rPr>
              <a:t>Na realidade quando fazemos uma oferenda a um Orixá, o objetivo é que a oferta da energia vital, contida nos alimentos, possa ser aproveitada pelos representantes da energia do Orixá, reventendo-a em fluido vital para nosso benefício, atendendo a nossa prece e a nossa reverência de respeito, fé e amor.  Esse fluido vital age na recomposição dos nossos corpos físico e/ou perispiritual, nos oportunizando equilíbrio, alívio, tratamento e até cura de nossas doenças do ego, projetadas  em nossos corpos;</a:t>
            </a:r>
          </a:p>
          <a:p>
            <a:endParaRPr lang="pt-BR" sz="1000" dirty="0" smtClean="0">
              <a:latin typeface="Comic Sans MS" panose="030F0702030302020204" pitchFamily="66" charset="0"/>
            </a:endParaRPr>
          </a:p>
          <a:p>
            <a:pPr marL="285750" indent="-285750">
              <a:buFont typeface="Wingdings" panose="05000000000000000000" pitchFamily="2" charset="2"/>
              <a:buChar char="q"/>
            </a:pPr>
            <a:r>
              <a:rPr lang="pt-BR" sz="1700" dirty="0" smtClean="0">
                <a:latin typeface="Comic Sans MS" panose="030F0702030302020204" pitchFamily="66" charset="0"/>
              </a:rPr>
              <a:t>As </a:t>
            </a:r>
            <a:r>
              <a:rPr lang="pt-BR" sz="1700" dirty="0">
                <a:latin typeface="Comic Sans MS" panose="030F0702030302020204" pitchFamily="66" charset="0"/>
              </a:rPr>
              <a:t>oferendas normalmente são compostas de </a:t>
            </a:r>
            <a:r>
              <a:rPr lang="pt-BR" sz="1700" dirty="0" smtClean="0">
                <a:latin typeface="Comic Sans MS" panose="030F0702030302020204" pitchFamily="66" charset="0"/>
              </a:rPr>
              <a:t>alimentos, frutas e elementos da natureza, dotadas de energias vitalizantes, como: </a:t>
            </a:r>
            <a:r>
              <a:rPr lang="pt-BR" sz="1700" dirty="0">
                <a:latin typeface="Comic Sans MS" panose="030F0702030302020204" pitchFamily="66" charset="0"/>
              </a:rPr>
              <a:t>legumes, vegetais, doces, </a:t>
            </a:r>
            <a:r>
              <a:rPr lang="pt-BR" sz="1700" dirty="0" smtClean="0">
                <a:latin typeface="Comic Sans MS" panose="030F0702030302020204" pitchFamily="66" charset="0"/>
              </a:rPr>
              <a:t>flores, pedras, etc., acompanhadas de velas coloridas, associadas a vibração dos nossos chakras, devido aos raios ígneos projetados, formando ondas vibratórias que serão canalizadas e direcionadas pela mente do ofertante. </a:t>
            </a:r>
            <a:r>
              <a:rPr lang="pt-BR" sz="1400" b="1" dirty="0" smtClean="0">
                <a:solidFill>
                  <a:srgbClr val="0000CC"/>
                </a:solidFill>
                <a:latin typeface="Comic Sans MS" panose="030F0702030302020204" pitchFamily="66" charset="0"/>
              </a:rPr>
              <a:t>A Umbanda tem Fundamento!</a:t>
            </a:r>
          </a:p>
        </p:txBody>
      </p:sp>
      <p:sp>
        <p:nvSpPr>
          <p:cNvPr id="3" name="CaixaDeTexto 2"/>
          <p:cNvSpPr txBox="1"/>
          <p:nvPr/>
        </p:nvSpPr>
        <p:spPr>
          <a:xfrm>
            <a:off x="7765961" y="6585553"/>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425017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824247" y="437880"/>
            <a:ext cx="7611414" cy="954107"/>
          </a:xfrm>
          <a:prstGeom prst="rect">
            <a:avLst/>
          </a:prstGeom>
          <a:noFill/>
        </p:spPr>
        <p:txBody>
          <a:bodyPr wrap="square" rtlCol="0">
            <a:spAutoFit/>
          </a:bodyPr>
          <a:lstStyle/>
          <a:p>
            <a:pPr algn="ctr"/>
            <a:r>
              <a:rPr lang="en-US" sz="2800" b="1" dirty="0" smtClean="0">
                <a:solidFill>
                  <a:srgbClr val="C00000"/>
                </a:solidFill>
                <a:effectLst>
                  <a:outerShdw blurRad="38100" dist="38100" dir="2700000" algn="tl">
                    <a:srgbClr val="000000">
                      <a:alpha val="43137"/>
                    </a:srgbClr>
                  </a:outerShdw>
                </a:effectLst>
                <a:latin typeface="Comic Sans MS" panose="030F0702030302020204" pitchFamily="66" charset="0"/>
              </a:rPr>
              <a:t>Procedimentos e Orerendas a serem ofertadas na vibração dos ORIXÁS</a:t>
            </a:r>
            <a:endParaRPr lang="pt-BR" sz="2800" b="1" dirty="0">
              <a:solidFill>
                <a:srgbClr val="C00000"/>
              </a:solidFill>
              <a:effectLst>
                <a:outerShdw blurRad="38100" dist="38100" dir="2700000" algn="tl">
                  <a:srgbClr val="000000">
                    <a:alpha val="43137"/>
                  </a:srgbClr>
                </a:outerShdw>
              </a:effectLst>
              <a:latin typeface="Comic Sans MS" panose="030F0702030302020204" pitchFamily="66" charset="0"/>
            </a:endParaRP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103" y="1532583"/>
            <a:ext cx="5241701" cy="4700390"/>
          </a:xfrm>
          <a:prstGeom prst="rect">
            <a:avLst/>
          </a:prstGeom>
        </p:spPr>
      </p:pic>
      <p:sp>
        <p:nvSpPr>
          <p:cNvPr id="4" name="CaixaDeTexto 3"/>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
        <p:nvSpPr>
          <p:cNvPr id="5" name="Retângulo 4"/>
          <p:cNvSpPr/>
          <p:nvPr/>
        </p:nvSpPr>
        <p:spPr>
          <a:xfrm>
            <a:off x="0" y="0"/>
            <a:ext cx="9144000" cy="6858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88593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1700010" y="401902"/>
            <a:ext cx="5499279" cy="6004944"/>
            <a:chOff x="1738647" y="131446"/>
            <a:chExt cx="5499279" cy="6004944"/>
          </a:xfrm>
        </p:grpSpPr>
        <p:grpSp>
          <p:nvGrpSpPr>
            <p:cNvPr id="4" name="Grupo 3"/>
            <p:cNvGrpSpPr/>
            <p:nvPr/>
          </p:nvGrpSpPr>
          <p:grpSpPr>
            <a:xfrm>
              <a:off x="2891306" y="603810"/>
              <a:ext cx="3554569" cy="5532580"/>
              <a:chOff x="2936383" y="1257597"/>
              <a:chExt cx="3554569" cy="553258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383" y="1257597"/>
                <a:ext cx="3464417" cy="5132470"/>
              </a:xfrm>
              <a:prstGeom prst="rect">
                <a:avLst/>
              </a:prstGeom>
            </p:spPr>
          </p:pic>
          <p:sp>
            <p:nvSpPr>
              <p:cNvPr id="3" name="CaixaDeTexto 2"/>
              <p:cNvSpPr txBox="1"/>
              <p:nvPr/>
            </p:nvSpPr>
            <p:spPr>
              <a:xfrm>
                <a:off x="2936383" y="6390067"/>
                <a:ext cx="3554569" cy="400110"/>
              </a:xfrm>
              <a:prstGeom prst="rect">
                <a:avLst/>
              </a:prstGeom>
              <a:noFill/>
            </p:spPr>
            <p:txBody>
              <a:bodyPr wrap="square" rtlCol="0">
                <a:spAutoFit/>
              </a:bodyPr>
              <a:lstStyle/>
              <a:p>
                <a:pPr algn="ctr"/>
                <a:r>
                  <a:rPr lang="en-US" sz="2000" b="1" dirty="0" smtClean="0">
                    <a:solidFill>
                      <a:srgbClr val="0000CC"/>
                    </a:solidFill>
                    <a:effectLst>
                      <a:outerShdw blurRad="38100" dist="38100" dir="2700000" algn="tl">
                        <a:srgbClr val="000000">
                          <a:alpha val="43137"/>
                        </a:srgbClr>
                      </a:outerShdw>
                    </a:effectLst>
                    <a:latin typeface="Comic Sans MS" panose="030F0702030302020204" pitchFamily="66" charset="0"/>
                  </a:rPr>
                  <a:t>Vibração da Fé</a:t>
                </a:r>
                <a:endParaRPr lang="pt-BR" sz="2000" b="1" dirty="0">
                  <a:solidFill>
                    <a:srgbClr val="0000CC"/>
                  </a:solidFill>
                  <a:effectLst>
                    <a:outerShdw blurRad="38100" dist="38100" dir="2700000" algn="tl">
                      <a:srgbClr val="000000">
                        <a:alpha val="43137"/>
                      </a:srgbClr>
                    </a:outerShdw>
                  </a:effectLst>
                  <a:latin typeface="Comic Sans MS" panose="030F0702030302020204" pitchFamily="66" charset="0"/>
                </a:endParaRPr>
              </a:p>
            </p:txBody>
          </p:sp>
        </p:grpSp>
        <p:sp>
          <p:nvSpPr>
            <p:cNvPr id="5" name="CaixaDeTexto 4"/>
            <p:cNvSpPr txBox="1"/>
            <p:nvPr/>
          </p:nvSpPr>
          <p:spPr>
            <a:xfrm>
              <a:off x="1738647" y="131446"/>
              <a:ext cx="5499279" cy="461665"/>
            </a:xfrm>
            <a:prstGeom prst="rect">
              <a:avLst/>
            </a:prstGeom>
            <a:noFill/>
          </p:spPr>
          <p:txBody>
            <a:bodyPr wrap="square" rtlCol="0">
              <a:spAutoFit/>
            </a:bodyPr>
            <a:lstStyle/>
            <a:p>
              <a:pPr algn="ctr"/>
              <a:r>
                <a:rPr lang="en-US" sz="2400" b="1" dirty="0" smtClean="0">
                  <a:solidFill>
                    <a:srgbClr val="C00000"/>
                  </a:solidFill>
                  <a:latin typeface="Comic Sans MS" panose="030F0702030302020204" pitchFamily="66" charset="0"/>
                </a:rPr>
                <a:t>Firmeza na Natureza para OXALÁ:</a:t>
              </a:r>
              <a:endParaRPr lang="pt-BR" sz="2400" b="1" dirty="0">
                <a:solidFill>
                  <a:srgbClr val="C00000"/>
                </a:solidFill>
                <a:latin typeface="Comic Sans MS" panose="030F0702030302020204" pitchFamily="66" charset="0"/>
              </a:endParaRPr>
            </a:p>
          </p:txBody>
        </p:sp>
      </p:grpSp>
      <p:sp>
        <p:nvSpPr>
          <p:cNvPr id="7" name="CaixaDeTexto 6"/>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
        <p:nvSpPr>
          <p:cNvPr id="8" name="Retângulo 7"/>
          <p:cNvSpPr/>
          <p:nvPr/>
        </p:nvSpPr>
        <p:spPr>
          <a:xfrm>
            <a:off x="0" y="0"/>
            <a:ext cx="9144000" cy="6858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625848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p:cNvSpPr/>
          <p:nvPr/>
        </p:nvSpPr>
        <p:spPr>
          <a:xfrm>
            <a:off x="1050601" y="886602"/>
            <a:ext cx="5808372" cy="562162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p:cNvSpPr txBox="1"/>
          <p:nvPr/>
        </p:nvSpPr>
        <p:spPr>
          <a:xfrm>
            <a:off x="3406464" y="467795"/>
            <a:ext cx="985232" cy="338554"/>
          </a:xfrm>
          <a:prstGeom prst="rect">
            <a:avLst/>
          </a:prstGeom>
          <a:noFill/>
        </p:spPr>
        <p:txBody>
          <a:bodyPr wrap="square" rtlCol="0">
            <a:spAutoFit/>
          </a:bodyPr>
          <a:lstStyle/>
          <a:p>
            <a:pPr algn="ctr"/>
            <a:r>
              <a:rPr lang="en-US" sz="1600" b="1" dirty="0" smtClean="0"/>
              <a:t>Norte </a:t>
            </a:r>
            <a:r>
              <a:rPr lang="en-US" sz="1600" b="1" dirty="0" smtClean="0">
                <a:solidFill>
                  <a:srgbClr val="0000CC"/>
                </a:solidFill>
              </a:rPr>
              <a:t>(+)</a:t>
            </a:r>
            <a:endParaRPr lang="pt-BR" sz="1600" b="1" dirty="0">
              <a:solidFill>
                <a:srgbClr val="0000CC"/>
              </a:solidFill>
            </a:endParaRPr>
          </a:p>
        </p:txBody>
      </p:sp>
      <p:sp>
        <p:nvSpPr>
          <p:cNvPr id="6" name="CaixaDeTexto 5"/>
          <p:cNvSpPr txBox="1"/>
          <p:nvPr/>
        </p:nvSpPr>
        <p:spPr>
          <a:xfrm>
            <a:off x="3203099" y="6507163"/>
            <a:ext cx="723349" cy="338554"/>
          </a:xfrm>
          <a:prstGeom prst="rect">
            <a:avLst/>
          </a:prstGeom>
          <a:noFill/>
        </p:spPr>
        <p:txBody>
          <a:bodyPr wrap="square" rtlCol="0">
            <a:spAutoFit/>
          </a:bodyPr>
          <a:lstStyle/>
          <a:p>
            <a:pPr algn="ctr"/>
            <a:r>
              <a:rPr lang="en-US" sz="1600" b="1" dirty="0" smtClean="0"/>
              <a:t>Sul </a:t>
            </a:r>
            <a:r>
              <a:rPr lang="en-US" sz="1600" b="1" dirty="0" smtClean="0">
                <a:solidFill>
                  <a:srgbClr val="C00000"/>
                </a:solidFill>
              </a:rPr>
              <a:t>(-)</a:t>
            </a:r>
            <a:endParaRPr lang="pt-BR" sz="1600" b="1" dirty="0">
              <a:solidFill>
                <a:srgbClr val="C00000"/>
              </a:solidFill>
            </a:endParaRPr>
          </a:p>
        </p:txBody>
      </p:sp>
      <p:sp>
        <p:nvSpPr>
          <p:cNvPr id="7" name="CaixaDeTexto 6"/>
          <p:cNvSpPr txBox="1"/>
          <p:nvPr/>
        </p:nvSpPr>
        <p:spPr>
          <a:xfrm>
            <a:off x="6935275" y="3463275"/>
            <a:ext cx="916834" cy="584775"/>
          </a:xfrm>
          <a:prstGeom prst="rect">
            <a:avLst/>
          </a:prstGeom>
          <a:noFill/>
        </p:spPr>
        <p:txBody>
          <a:bodyPr wrap="square" rtlCol="0">
            <a:spAutoFit/>
          </a:bodyPr>
          <a:lstStyle/>
          <a:p>
            <a:pPr algn="ctr"/>
            <a:r>
              <a:rPr lang="en-US" sz="1600" b="1" dirty="0" smtClean="0"/>
              <a:t>Leste </a:t>
            </a:r>
            <a:r>
              <a:rPr lang="en-US" sz="1600" b="1" dirty="0" smtClean="0">
                <a:solidFill>
                  <a:srgbClr val="0000CC"/>
                </a:solidFill>
              </a:rPr>
              <a:t>(+)</a:t>
            </a:r>
          </a:p>
          <a:p>
            <a:pPr algn="ctr"/>
            <a:r>
              <a:rPr lang="en-US" sz="1600" b="1" dirty="0" smtClean="0">
                <a:solidFill>
                  <a:srgbClr val="C00000"/>
                </a:solidFill>
              </a:rPr>
              <a:t>Es</a:t>
            </a:r>
            <a:endParaRPr lang="pt-BR" sz="1600" b="1" dirty="0">
              <a:solidFill>
                <a:srgbClr val="C00000"/>
              </a:solidFill>
            </a:endParaRPr>
          </a:p>
        </p:txBody>
      </p:sp>
      <p:sp>
        <p:nvSpPr>
          <p:cNvPr id="8" name="CaixaDeTexto 7"/>
          <p:cNvSpPr txBox="1"/>
          <p:nvPr/>
        </p:nvSpPr>
        <p:spPr>
          <a:xfrm>
            <a:off x="123999" y="3463275"/>
            <a:ext cx="919192" cy="584775"/>
          </a:xfrm>
          <a:prstGeom prst="rect">
            <a:avLst/>
          </a:prstGeom>
          <a:noFill/>
        </p:spPr>
        <p:txBody>
          <a:bodyPr wrap="square" rtlCol="0">
            <a:spAutoFit/>
          </a:bodyPr>
          <a:lstStyle/>
          <a:p>
            <a:pPr algn="ctr"/>
            <a:r>
              <a:rPr lang="en-US" sz="1600" b="1" dirty="0" smtClean="0"/>
              <a:t>Oeste </a:t>
            </a:r>
            <a:r>
              <a:rPr lang="en-US" sz="1600" b="1" dirty="0" smtClean="0">
                <a:solidFill>
                  <a:srgbClr val="C00000"/>
                </a:solidFill>
              </a:rPr>
              <a:t>(-)</a:t>
            </a:r>
          </a:p>
          <a:p>
            <a:pPr algn="ctr"/>
            <a:r>
              <a:rPr lang="en-US" sz="1600" b="1" dirty="0" smtClean="0">
                <a:solidFill>
                  <a:srgbClr val="0000CC"/>
                </a:solidFill>
              </a:rPr>
              <a:t>Dr</a:t>
            </a:r>
            <a:endParaRPr lang="pt-BR" sz="1600" b="1" dirty="0">
              <a:solidFill>
                <a:srgbClr val="0000CC"/>
              </a:solidFill>
            </a:endParaRPr>
          </a:p>
        </p:txBody>
      </p:sp>
      <p:sp>
        <p:nvSpPr>
          <p:cNvPr id="10" name="Elipse 9"/>
          <p:cNvSpPr/>
          <p:nvPr/>
        </p:nvSpPr>
        <p:spPr>
          <a:xfrm>
            <a:off x="3783171" y="3463275"/>
            <a:ext cx="286555" cy="234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p:cNvSpPr txBox="1"/>
          <p:nvPr/>
        </p:nvSpPr>
        <p:spPr>
          <a:xfrm>
            <a:off x="3074033" y="993457"/>
            <a:ext cx="721216" cy="276999"/>
          </a:xfrm>
          <a:prstGeom prst="rect">
            <a:avLst/>
          </a:prstGeom>
          <a:noFill/>
        </p:spPr>
        <p:txBody>
          <a:bodyPr wrap="square" rtlCol="0">
            <a:spAutoFit/>
          </a:bodyPr>
          <a:lstStyle/>
          <a:p>
            <a:r>
              <a:rPr lang="en-US" sz="1200" b="1" dirty="0" smtClean="0">
                <a:solidFill>
                  <a:srgbClr val="0000CC"/>
                </a:solidFill>
              </a:rPr>
              <a:t>7 passos</a:t>
            </a:r>
            <a:endParaRPr lang="pt-BR" sz="1200" b="1" dirty="0">
              <a:solidFill>
                <a:srgbClr val="0000CC"/>
              </a:solidFill>
            </a:endParaRPr>
          </a:p>
        </p:txBody>
      </p:sp>
      <p:cxnSp>
        <p:nvCxnSpPr>
          <p:cNvPr id="18" name="Conector de seta reta 17"/>
          <p:cNvCxnSpPr/>
          <p:nvPr/>
        </p:nvCxnSpPr>
        <p:spPr>
          <a:xfrm>
            <a:off x="1043191" y="3527533"/>
            <a:ext cx="5808372" cy="5281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67" name="Grupo 66"/>
          <p:cNvGrpSpPr/>
          <p:nvPr/>
        </p:nvGrpSpPr>
        <p:grpSpPr>
          <a:xfrm>
            <a:off x="1193718" y="915022"/>
            <a:ext cx="5499267" cy="5048269"/>
            <a:chOff x="1184864" y="850243"/>
            <a:chExt cx="5499267" cy="5048269"/>
          </a:xfrm>
        </p:grpSpPr>
        <p:cxnSp>
          <p:nvCxnSpPr>
            <p:cNvPr id="58" name="Conector reto 57"/>
            <p:cNvCxnSpPr/>
            <p:nvPr/>
          </p:nvCxnSpPr>
          <p:spPr>
            <a:xfrm flipV="1">
              <a:off x="2235130" y="850243"/>
              <a:ext cx="1699368" cy="5048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to 59"/>
            <p:cNvCxnSpPr/>
            <p:nvPr/>
          </p:nvCxnSpPr>
          <p:spPr>
            <a:xfrm>
              <a:off x="3934498" y="850243"/>
              <a:ext cx="1699367" cy="5048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ector reto 61"/>
            <p:cNvCxnSpPr/>
            <p:nvPr/>
          </p:nvCxnSpPr>
          <p:spPr>
            <a:xfrm flipH="1" flipV="1">
              <a:off x="1184864" y="2778510"/>
              <a:ext cx="4449001" cy="3120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to 63"/>
            <p:cNvCxnSpPr/>
            <p:nvPr/>
          </p:nvCxnSpPr>
          <p:spPr>
            <a:xfrm>
              <a:off x="1184864" y="2778510"/>
              <a:ext cx="54992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H="1">
              <a:off x="2235130" y="2778510"/>
              <a:ext cx="4449001" cy="3120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Conector de seta reta 68"/>
          <p:cNvCxnSpPr>
            <a:stCxn id="3" idx="0"/>
            <a:endCxn id="3" idx="4"/>
          </p:cNvCxnSpPr>
          <p:nvPr/>
        </p:nvCxnSpPr>
        <p:spPr>
          <a:xfrm>
            <a:off x="3954787" y="886602"/>
            <a:ext cx="0" cy="562162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CaixaDeTexto 70"/>
          <p:cNvSpPr txBox="1"/>
          <p:nvPr/>
        </p:nvSpPr>
        <p:spPr>
          <a:xfrm>
            <a:off x="1039166" y="3504849"/>
            <a:ext cx="721216" cy="276999"/>
          </a:xfrm>
          <a:prstGeom prst="rect">
            <a:avLst/>
          </a:prstGeom>
          <a:noFill/>
        </p:spPr>
        <p:txBody>
          <a:bodyPr wrap="square" rtlCol="0">
            <a:spAutoFit/>
          </a:bodyPr>
          <a:lstStyle/>
          <a:p>
            <a:r>
              <a:rPr lang="en-US" sz="1200" b="1" dirty="0" smtClean="0">
                <a:solidFill>
                  <a:srgbClr val="0000CC"/>
                </a:solidFill>
              </a:rPr>
              <a:t>7 passos</a:t>
            </a:r>
            <a:endParaRPr lang="pt-BR" sz="1200" b="1" dirty="0">
              <a:solidFill>
                <a:srgbClr val="0000CC"/>
              </a:solidFill>
            </a:endParaRPr>
          </a:p>
        </p:txBody>
      </p:sp>
      <p:sp>
        <p:nvSpPr>
          <p:cNvPr id="78" name="CaixaDeTexto 77"/>
          <p:cNvSpPr txBox="1"/>
          <p:nvPr/>
        </p:nvSpPr>
        <p:spPr>
          <a:xfrm>
            <a:off x="6646023" y="-28645"/>
            <a:ext cx="1713854" cy="461665"/>
          </a:xfrm>
          <a:prstGeom prst="rect">
            <a:avLst/>
          </a:prstGeom>
          <a:noFill/>
        </p:spPr>
        <p:txBody>
          <a:bodyPr wrap="square" rtlCol="0">
            <a:spAutoFit/>
          </a:bodyPr>
          <a:lstStyle/>
          <a:p>
            <a:r>
              <a:rPr lang="en-US" sz="2400" b="1" u="sng" dirty="0" smtClean="0">
                <a:effectLst>
                  <a:outerShdw blurRad="38100" dist="38100" dir="2700000" algn="tl">
                    <a:srgbClr val="000000">
                      <a:alpha val="43137"/>
                    </a:srgbClr>
                  </a:outerShdw>
                </a:effectLst>
              </a:rPr>
              <a:t>Elementos</a:t>
            </a:r>
            <a:r>
              <a:rPr lang="en-US" sz="2400" b="1" dirty="0" smtClean="0">
                <a:effectLst>
                  <a:outerShdw blurRad="38100" dist="38100" dir="2700000" algn="tl">
                    <a:srgbClr val="000000">
                      <a:alpha val="43137"/>
                    </a:srgbClr>
                  </a:outerShdw>
                </a:effectLst>
              </a:rPr>
              <a:t>:</a:t>
            </a:r>
            <a:endParaRPr lang="pt-BR" sz="2400" b="1" dirty="0">
              <a:effectLst>
                <a:outerShdw blurRad="38100" dist="38100" dir="2700000" algn="tl">
                  <a:srgbClr val="000000">
                    <a:alpha val="43137"/>
                  </a:srgbClr>
                </a:outerShdw>
              </a:effectLst>
            </a:endParaRPr>
          </a:p>
        </p:txBody>
      </p:sp>
      <p:sp>
        <p:nvSpPr>
          <p:cNvPr id="79" name="CaixaDeTexto 78"/>
          <p:cNvSpPr txBox="1"/>
          <p:nvPr/>
        </p:nvSpPr>
        <p:spPr>
          <a:xfrm>
            <a:off x="6641606" y="389684"/>
            <a:ext cx="2484882" cy="1261884"/>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solidFill>
                  <a:srgbClr val="0000CC"/>
                </a:solidFill>
              </a:rPr>
              <a:t>7 Velas Brancas;</a:t>
            </a:r>
          </a:p>
          <a:p>
            <a:pPr marL="171450" indent="-171450">
              <a:buFont typeface="Wingdings" panose="05000000000000000000" pitchFamily="2" charset="2"/>
              <a:buChar char="q"/>
            </a:pPr>
            <a:endParaRPr lang="en-US" sz="600" dirty="0" smtClean="0">
              <a:solidFill>
                <a:srgbClr val="0000CC"/>
              </a:solidFill>
            </a:endParaRPr>
          </a:p>
          <a:p>
            <a:pPr marL="285750" indent="-285750">
              <a:buFont typeface="Wingdings" panose="05000000000000000000" pitchFamily="2" charset="2"/>
              <a:buChar char="q"/>
            </a:pPr>
            <a:r>
              <a:rPr lang="en-US" sz="1600" dirty="0" smtClean="0">
                <a:solidFill>
                  <a:srgbClr val="C00000"/>
                </a:solidFill>
              </a:rPr>
              <a:t>6 Cristais </a:t>
            </a:r>
            <a:r>
              <a:rPr lang="en-US" sz="1600" dirty="0">
                <a:solidFill>
                  <a:srgbClr val="C00000"/>
                </a:solidFill>
              </a:rPr>
              <a:t>t</a:t>
            </a:r>
            <a:r>
              <a:rPr lang="en-US" sz="1600" dirty="0" smtClean="0">
                <a:solidFill>
                  <a:srgbClr val="C00000"/>
                </a:solidFill>
              </a:rPr>
              <a:t>ransparentes; </a:t>
            </a:r>
          </a:p>
          <a:p>
            <a:pPr marL="171450" indent="-171450">
              <a:buFont typeface="Wingdings" panose="05000000000000000000" pitchFamily="2" charset="2"/>
              <a:buChar char="q"/>
            </a:pPr>
            <a:endParaRPr lang="en-US" sz="600" dirty="0" smtClean="0">
              <a:solidFill>
                <a:srgbClr val="C00000"/>
              </a:solidFill>
            </a:endParaRPr>
          </a:p>
          <a:p>
            <a:pPr marL="285750" indent="-285750">
              <a:buFont typeface="Wingdings" panose="05000000000000000000" pitchFamily="2" charset="2"/>
              <a:buChar char="q"/>
            </a:pPr>
            <a:r>
              <a:rPr lang="en-US" sz="1600" dirty="0" smtClean="0">
                <a:solidFill>
                  <a:srgbClr val="C00000"/>
                </a:solidFill>
              </a:rPr>
              <a:t>5 Copos de água com </a:t>
            </a:r>
            <a:r>
              <a:rPr lang="en-US" sz="1600" dirty="0">
                <a:solidFill>
                  <a:srgbClr val="C00000"/>
                </a:solidFill>
              </a:rPr>
              <a:t> </a:t>
            </a:r>
            <a:r>
              <a:rPr lang="en-US" sz="1600" dirty="0" smtClean="0">
                <a:solidFill>
                  <a:srgbClr val="C00000"/>
                </a:solidFill>
              </a:rPr>
              <a:t>  </a:t>
            </a:r>
          </a:p>
          <a:p>
            <a:r>
              <a:rPr lang="en-US" sz="1600" dirty="0" smtClean="0">
                <a:solidFill>
                  <a:srgbClr val="C00000"/>
                </a:solidFill>
              </a:rPr>
              <a:t>      rosas brancas.</a:t>
            </a:r>
            <a:endParaRPr lang="pt-BR" sz="1600" dirty="0">
              <a:solidFill>
                <a:srgbClr val="C00000"/>
              </a:solidFill>
            </a:endParaRPr>
          </a:p>
        </p:txBody>
      </p:sp>
      <p:grpSp>
        <p:nvGrpSpPr>
          <p:cNvPr id="82" name="Grupo 81"/>
          <p:cNvGrpSpPr/>
          <p:nvPr/>
        </p:nvGrpSpPr>
        <p:grpSpPr>
          <a:xfrm>
            <a:off x="3759085" y="3090078"/>
            <a:ext cx="379805" cy="624254"/>
            <a:chOff x="3759085" y="3090078"/>
            <a:chExt cx="379805" cy="624254"/>
          </a:xfrm>
        </p:grpSpPr>
        <p:pic>
          <p:nvPicPr>
            <p:cNvPr id="81" name="Imagem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085" y="3090078"/>
              <a:ext cx="379805" cy="624254"/>
            </a:xfrm>
            <a:prstGeom prst="rect">
              <a:avLst/>
            </a:prstGeom>
          </p:spPr>
        </p:pic>
        <p:sp>
          <p:nvSpPr>
            <p:cNvPr id="48" name="CaixaDeTexto 47"/>
            <p:cNvSpPr txBox="1"/>
            <p:nvPr/>
          </p:nvSpPr>
          <p:spPr>
            <a:xfrm>
              <a:off x="3767011" y="3278608"/>
              <a:ext cx="360608" cy="369332"/>
            </a:xfrm>
            <a:prstGeom prst="rect">
              <a:avLst/>
            </a:prstGeom>
            <a:noFill/>
          </p:spPr>
          <p:txBody>
            <a:bodyPr wrap="square" rtlCol="0">
              <a:spAutoFit/>
            </a:bodyPr>
            <a:lstStyle/>
            <a:p>
              <a:r>
                <a:rPr lang="en-US" b="1" dirty="0" smtClean="0">
                  <a:solidFill>
                    <a:srgbClr val="C00000"/>
                  </a:solidFill>
                  <a:effectLst>
                    <a:outerShdw blurRad="38100" dist="38100" dir="2700000" algn="tl">
                      <a:srgbClr val="000000">
                        <a:alpha val="43137"/>
                      </a:srgbClr>
                    </a:outerShdw>
                  </a:effectLst>
                </a:rPr>
                <a:t>1</a:t>
              </a:r>
              <a:endParaRPr lang="pt-BR" b="1" dirty="0">
                <a:solidFill>
                  <a:srgbClr val="C00000"/>
                </a:solidFill>
                <a:effectLst>
                  <a:outerShdw blurRad="38100" dist="38100" dir="2700000" algn="tl">
                    <a:srgbClr val="000000">
                      <a:alpha val="43137"/>
                    </a:srgbClr>
                  </a:outerShdw>
                </a:effectLst>
              </a:endParaRPr>
            </a:p>
          </p:txBody>
        </p:sp>
      </p:grpSp>
      <p:grpSp>
        <p:nvGrpSpPr>
          <p:cNvPr id="85" name="Grupo 84"/>
          <p:cNvGrpSpPr/>
          <p:nvPr/>
        </p:nvGrpSpPr>
        <p:grpSpPr>
          <a:xfrm>
            <a:off x="3771962" y="885669"/>
            <a:ext cx="379805" cy="624254"/>
            <a:chOff x="3759085" y="3090078"/>
            <a:chExt cx="379805" cy="624254"/>
          </a:xfrm>
        </p:grpSpPr>
        <p:pic>
          <p:nvPicPr>
            <p:cNvPr id="86" name="Imagem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085" y="3090078"/>
              <a:ext cx="379805" cy="624254"/>
            </a:xfrm>
            <a:prstGeom prst="rect">
              <a:avLst/>
            </a:prstGeom>
          </p:spPr>
        </p:pic>
        <p:sp>
          <p:nvSpPr>
            <p:cNvPr id="87" name="CaixaDeTexto 86"/>
            <p:cNvSpPr txBox="1"/>
            <p:nvPr/>
          </p:nvSpPr>
          <p:spPr>
            <a:xfrm>
              <a:off x="3767011" y="3278608"/>
              <a:ext cx="360608" cy="369332"/>
            </a:xfrm>
            <a:prstGeom prst="rect">
              <a:avLst/>
            </a:prstGeom>
            <a:noFill/>
          </p:spPr>
          <p:txBody>
            <a:bodyPr wrap="square" rtlCol="0">
              <a:spAutoFit/>
            </a:bodyPr>
            <a:lstStyle/>
            <a:p>
              <a:r>
                <a:rPr lang="en-US" b="1" dirty="0" smtClean="0">
                  <a:solidFill>
                    <a:srgbClr val="C00000"/>
                  </a:solidFill>
                  <a:effectLst>
                    <a:outerShdw blurRad="38100" dist="38100" dir="2700000" algn="tl">
                      <a:srgbClr val="000000">
                        <a:alpha val="43137"/>
                      </a:srgbClr>
                    </a:outerShdw>
                  </a:effectLst>
                </a:rPr>
                <a:t>2</a:t>
              </a:r>
              <a:endParaRPr lang="pt-BR" b="1" dirty="0">
                <a:solidFill>
                  <a:srgbClr val="C00000"/>
                </a:solidFill>
                <a:effectLst>
                  <a:outerShdw blurRad="38100" dist="38100" dir="2700000" algn="tl">
                    <a:srgbClr val="000000">
                      <a:alpha val="43137"/>
                    </a:srgbClr>
                  </a:outerShdw>
                </a:effectLst>
              </a:endParaRPr>
            </a:p>
          </p:txBody>
        </p:sp>
      </p:grpSp>
      <p:grpSp>
        <p:nvGrpSpPr>
          <p:cNvPr id="88" name="Grupo 87"/>
          <p:cNvGrpSpPr/>
          <p:nvPr/>
        </p:nvGrpSpPr>
        <p:grpSpPr>
          <a:xfrm>
            <a:off x="1399774" y="2434090"/>
            <a:ext cx="379805" cy="624254"/>
            <a:chOff x="3759085" y="3090078"/>
            <a:chExt cx="379805" cy="624254"/>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085" y="3090078"/>
              <a:ext cx="379805" cy="624254"/>
            </a:xfrm>
            <a:prstGeom prst="rect">
              <a:avLst/>
            </a:prstGeom>
          </p:spPr>
        </p:pic>
        <p:sp>
          <p:nvSpPr>
            <p:cNvPr id="90" name="CaixaDeTexto 89"/>
            <p:cNvSpPr txBox="1"/>
            <p:nvPr/>
          </p:nvSpPr>
          <p:spPr>
            <a:xfrm>
              <a:off x="3767011" y="3278608"/>
              <a:ext cx="360608" cy="369332"/>
            </a:xfrm>
            <a:prstGeom prst="rect">
              <a:avLst/>
            </a:prstGeom>
            <a:noFill/>
          </p:spPr>
          <p:txBody>
            <a:bodyPr wrap="square" rtlCol="0">
              <a:spAutoFit/>
            </a:bodyPr>
            <a:lstStyle/>
            <a:p>
              <a:r>
                <a:rPr lang="en-US" b="1" dirty="0" smtClean="0">
                  <a:solidFill>
                    <a:srgbClr val="C00000"/>
                  </a:solidFill>
                  <a:effectLst>
                    <a:outerShdw blurRad="38100" dist="38100" dir="2700000" algn="tl">
                      <a:srgbClr val="000000">
                        <a:alpha val="43137"/>
                      </a:srgbClr>
                    </a:outerShdw>
                  </a:effectLst>
                </a:rPr>
                <a:t>3</a:t>
              </a:r>
              <a:endParaRPr lang="pt-BR" b="1" dirty="0">
                <a:solidFill>
                  <a:srgbClr val="C00000"/>
                </a:solidFill>
                <a:effectLst>
                  <a:outerShdw blurRad="38100" dist="38100" dir="2700000" algn="tl">
                    <a:srgbClr val="000000">
                      <a:alpha val="43137"/>
                    </a:srgbClr>
                  </a:outerShdw>
                </a:effectLst>
              </a:endParaRPr>
            </a:p>
          </p:txBody>
        </p:sp>
      </p:grpSp>
      <p:grpSp>
        <p:nvGrpSpPr>
          <p:cNvPr id="91" name="Grupo 90"/>
          <p:cNvGrpSpPr/>
          <p:nvPr/>
        </p:nvGrpSpPr>
        <p:grpSpPr>
          <a:xfrm>
            <a:off x="6165396" y="2412383"/>
            <a:ext cx="379805" cy="624254"/>
            <a:chOff x="3759085" y="3090078"/>
            <a:chExt cx="379805" cy="624254"/>
          </a:xfrm>
        </p:grpSpPr>
        <p:pic>
          <p:nvPicPr>
            <p:cNvPr id="92" name="Imagem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085" y="3090078"/>
              <a:ext cx="379805" cy="624254"/>
            </a:xfrm>
            <a:prstGeom prst="rect">
              <a:avLst/>
            </a:prstGeom>
          </p:spPr>
        </p:pic>
        <p:sp>
          <p:nvSpPr>
            <p:cNvPr id="93" name="CaixaDeTexto 92"/>
            <p:cNvSpPr txBox="1"/>
            <p:nvPr/>
          </p:nvSpPr>
          <p:spPr>
            <a:xfrm>
              <a:off x="3767011" y="3278608"/>
              <a:ext cx="360608" cy="369332"/>
            </a:xfrm>
            <a:prstGeom prst="rect">
              <a:avLst/>
            </a:prstGeom>
            <a:noFill/>
          </p:spPr>
          <p:txBody>
            <a:bodyPr wrap="square" rtlCol="0">
              <a:spAutoFit/>
            </a:bodyPr>
            <a:lstStyle/>
            <a:p>
              <a:r>
                <a:rPr lang="en-US" b="1" dirty="0" smtClean="0">
                  <a:solidFill>
                    <a:srgbClr val="C00000"/>
                  </a:solidFill>
                  <a:effectLst>
                    <a:outerShdw blurRad="38100" dist="38100" dir="2700000" algn="tl">
                      <a:srgbClr val="000000">
                        <a:alpha val="43137"/>
                      </a:srgbClr>
                    </a:outerShdw>
                  </a:effectLst>
                </a:rPr>
                <a:t>4</a:t>
              </a:r>
              <a:endParaRPr lang="pt-BR" b="1" dirty="0">
                <a:solidFill>
                  <a:srgbClr val="C00000"/>
                </a:solidFill>
                <a:effectLst>
                  <a:outerShdw blurRad="38100" dist="38100" dir="2700000" algn="tl">
                    <a:srgbClr val="000000">
                      <a:alpha val="43137"/>
                    </a:srgbClr>
                  </a:outerShdw>
                </a:effectLst>
              </a:endParaRPr>
            </a:p>
          </p:txBody>
        </p:sp>
      </p:grpSp>
      <p:grpSp>
        <p:nvGrpSpPr>
          <p:cNvPr id="94" name="Grupo 93"/>
          <p:cNvGrpSpPr/>
          <p:nvPr/>
        </p:nvGrpSpPr>
        <p:grpSpPr>
          <a:xfrm>
            <a:off x="2196396" y="5315096"/>
            <a:ext cx="379805" cy="624254"/>
            <a:chOff x="3759085" y="3090078"/>
            <a:chExt cx="379805" cy="624254"/>
          </a:xfrm>
        </p:grpSpPr>
        <p:pic>
          <p:nvPicPr>
            <p:cNvPr id="95" name="Imagem 9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085" y="3090078"/>
              <a:ext cx="379805" cy="624254"/>
            </a:xfrm>
            <a:prstGeom prst="rect">
              <a:avLst/>
            </a:prstGeom>
          </p:spPr>
        </p:pic>
        <p:sp>
          <p:nvSpPr>
            <p:cNvPr id="96" name="CaixaDeTexto 95"/>
            <p:cNvSpPr txBox="1"/>
            <p:nvPr/>
          </p:nvSpPr>
          <p:spPr>
            <a:xfrm>
              <a:off x="3767011" y="3278608"/>
              <a:ext cx="360608" cy="369332"/>
            </a:xfrm>
            <a:prstGeom prst="rect">
              <a:avLst/>
            </a:prstGeom>
            <a:noFill/>
          </p:spPr>
          <p:txBody>
            <a:bodyPr wrap="square" rtlCol="0">
              <a:spAutoFit/>
            </a:bodyPr>
            <a:lstStyle/>
            <a:p>
              <a:r>
                <a:rPr lang="en-US" b="1" dirty="0" smtClean="0">
                  <a:solidFill>
                    <a:srgbClr val="C00000"/>
                  </a:solidFill>
                  <a:effectLst>
                    <a:outerShdw blurRad="38100" dist="38100" dir="2700000" algn="tl">
                      <a:srgbClr val="000000">
                        <a:alpha val="43137"/>
                      </a:srgbClr>
                    </a:outerShdw>
                  </a:effectLst>
                </a:rPr>
                <a:t>5</a:t>
              </a:r>
              <a:endParaRPr lang="pt-BR" b="1" dirty="0">
                <a:solidFill>
                  <a:srgbClr val="C00000"/>
                </a:solidFill>
                <a:effectLst>
                  <a:outerShdw blurRad="38100" dist="38100" dir="2700000" algn="tl">
                    <a:srgbClr val="000000">
                      <a:alpha val="43137"/>
                    </a:srgbClr>
                  </a:outerShdw>
                </a:effectLst>
              </a:endParaRPr>
            </a:p>
          </p:txBody>
        </p:sp>
      </p:grpSp>
      <p:grpSp>
        <p:nvGrpSpPr>
          <p:cNvPr id="97" name="Grupo 96"/>
          <p:cNvGrpSpPr/>
          <p:nvPr/>
        </p:nvGrpSpPr>
        <p:grpSpPr>
          <a:xfrm>
            <a:off x="5355768" y="5315096"/>
            <a:ext cx="379805" cy="624254"/>
            <a:chOff x="3759085" y="3090078"/>
            <a:chExt cx="379805" cy="624254"/>
          </a:xfrm>
        </p:grpSpPr>
        <p:pic>
          <p:nvPicPr>
            <p:cNvPr id="98" name="Imagem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085" y="3090078"/>
              <a:ext cx="379805" cy="624254"/>
            </a:xfrm>
            <a:prstGeom prst="rect">
              <a:avLst/>
            </a:prstGeom>
          </p:spPr>
        </p:pic>
        <p:sp>
          <p:nvSpPr>
            <p:cNvPr id="99" name="CaixaDeTexto 98"/>
            <p:cNvSpPr txBox="1"/>
            <p:nvPr/>
          </p:nvSpPr>
          <p:spPr>
            <a:xfrm>
              <a:off x="3767011" y="3278608"/>
              <a:ext cx="360608" cy="369332"/>
            </a:xfrm>
            <a:prstGeom prst="rect">
              <a:avLst/>
            </a:prstGeom>
            <a:noFill/>
          </p:spPr>
          <p:txBody>
            <a:bodyPr wrap="square" rtlCol="0">
              <a:spAutoFit/>
            </a:bodyPr>
            <a:lstStyle/>
            <a:p>
              <a:r>
                <a:rPr lang="en-US" b="1" dirty="0" smtClean="0">
                  <a:solidFill>
                    <a:srgbClr val="C00000"/>
                  </a:solidFill>
                  <a:effectLst>
                    <a:outerShdw blurRad="38100" dist="38100" dir="2700000" algn="tl">
                      <a:srgbClr val="000000">
                        <a:alpha val="43137"/>
                      </a:srgbClr>
                    </a:outerShdw>
                  </a:effectLst>
                </a:rPr>
                <a:t>6</a:t>
              </a:r>
              <a:endParaRPr lang="pt-BR" b="1" dirty="0">
                <a:solidFill>
                  <a:srgbClr val="C00000"/>
                </a:solidFill>
                <a:effectLst>
                  <a:outerShdw blurRad="38100" dist="38100" dir="2700000" algn="tl">
                    <a:srgbClr val="000000">
                      <a:alpha val="43137"/>
                    </a:srgbClr>
                  </a:outerShdw>
                </a:effectLst>
              </a:endParaRPr>
            </a:p>
          </p:txBody>
        </p:sp>
      </p:grpSp>
      <p:grpSp>
        <p:nvGrpSpPr>
          <p:cNvPr id="105" name="Grupo 104"/>
          <p:cNvGrpSpPr/>
          <p:nvPr/>
        </p:nvGrpSpPr>
        <p:grpSpPr>
          <a:xfrm>
            <a:off x="2785000" y="1628328"/>
            <a:ext cx="530718" cy="1061436"/>
            <a:chOff x="8011492" y="4368973"/>
            <a:chExt cx="530718" cy="1061436"/>
          </a:xfrm>
        </p:grpSpPr>
        <p:pic>
          <p:nvPicPr>
            <p:cNvPr id="103" name="Imagem 10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492" y="4368973"/>
              <a:ext cx="530718" cy="1061436"/>
            </a:xfrm>
            <a:prstGeom prst="rect">
              <a:avLst/>
            </a:prstGeom>
          </p:spPr>
        </p:pic>
        <p:sp>
          <p:nvSpPr>
            <p:cNvPr id="104" name="CaixaDeTexto 103"/>
            <p:cNvSpPr txBox="1"/>
            <p:nvPr/>
          </p:nvSpPr>
          <p:spPr>
            <a:xfrm>
              <a:off x="8078589" y="4879652"/>
              <a:ext cx="298388" cy="382488"/>
            </a:xfrm>
            <a:prstGeom prst="rect">
              <a:avLst/>
            </a:prstGeom>
            <a:noFill/>
          </p:spPr>
          <p:txBody>
            <a:bodyPr wrap="square" rtlCol="0">
              <a:spAutoFit/>
            </a:bodyPr>
            <a:lstStyle/>
            <a:p>
              <a:r>
                <a:rPr lang="en-US" b="1" dirty="0" smtClean="0">
                  <a:solidFill>
                    <a:srgbClr val="C00000"/>
                  </a:solidFill>
                </a:rPr>
                <a:t>7</a:t>
              </a:r>
              <a:endParaRPr lang="pt-BR" b="1" dirty="0">
                <a:solidFill>
                  <a:srgbClr val="C00000"/>
                </a:solidFill>
              </a:endParaRPr>
            </a:p>
          </p:txBody>
        </p:sp>
      </p:grpSp>
      <p:grpSp>
        <p:nvGrpSpPr>
          <p:cNvPr id="106" name="Grupo 105"/>
          <p:cNvGrpSpPr/>
          <p:nvPr/>
        </p:nvGrpSpPr>
        <p:grpSpPr>
          <a:xfrm>
            <a:off x="4586176" y="1628328"/>
            <a:ext cx="530718" cy="1061436"/>
            <a:chOff x="8011492" y="4368973"/>
            <a:chExt cx="530718" cy="1061436"/>
          </a:xfrm>
        </p:grpSpPr>
        <p:pic>
          <p:nvPicPr>
            <p:cNvPr id="107" name="Imagem 1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492" y="4368973"/>
              <a:ext cx="530718" cy="1061436"/>
            </a:xfrm>
            <a:prstGeom prst="rect">
              <a:avLst/>
            </a:prstGeom>
          </p:spPr>
        </p:pic>
        <p:sp>
          <p:nvSpPr>
            <p:cNvPr id="108" name="CaixaDeTexto 107"/>
            <p:cNvSpPr txBox="1"/>
            <p:nvPr/>
          </p:nvSpPr>
          <p:spPr>
            <a:xfrm>
              <a:off x="8078589" y="4879652"/>
              <a:ext cx="298388" cy="382488"/>
            </a:xfrm>
            <a:prstGeom prst="rect">
              <a:avLst/>
            </a:prstGeom>
            <a:noFill/>
          </p:spPr>
          <p:txBody>
            <a:bodyPr wrap="square" rtlCol="0">
              <a:spAutoFit/>
            </a:bodyPr>
            <a:lstStyle/>
            <a:p>
              <a:r>
                <a:rPr lang="en-US" b="1" dirty="0" smtClean="0">
                  <a:solidFill>
                    <a:srgbClr val="C00000"/>
                  </a:solidFill>
                </a:rPr>
                <a:t>8</a:t>
              </a:r>
              <a:endParaRPr lang="pt-BR" b="1" dirty="0">
                <a:solidFill>
                  <a:srgbClr val="C00000"/>
                </a:solidFill>
              </a:endParaRPr>
            </a:p>
          </p:txBody>
        </p:sp>
      </p:grpSp>
      <p:grpSp>
        <p:nvGrpSpPr>
          <p:cNvPr id="109" name="Grupo 108"/>
          <p:cNvGrpSpPr/>
          <p:nvPr/>
        </p:nvGrpSpPr>
        <p:grpSpPr>
          <a:xfrm>
            <a:off x="2227821" y="3383660"/>
            <a:ext cx="530718" cy="1061436"/>
            <a:chOff x="8011492" y="4368973"/>
            <a:chExt cx="530718" cy="1061436"/>
          </a:xfrm>
        </p:grpSpPr>
        <p:pic>
          <p:nvPicPr>
            <p:cNvPr id="110" name="Imagem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492" y="4368973"/>
              <a:ext cx="530718" cy="1061436"/>
            </a:xfrm>
            <a:prstGeom prst="rect">
              <a:avLst/>
            </a:prstGeom>
          </p:spPr>
        </p:pic>
        <p:sp>
          <p:nvSpPr>
            <p:cNvPr id="111" name="CaixaDeTexto 110"/>
            <p:cNvSpPr txBox="1"/>
            <p:nvPr/>
          </p:nvSpPr>
          <p:spPr>
            <a:xfrm>
              <a:off x="8078589" y="4879652"/>
              <a:ext cx="298388" cy="382488"/>
            </a:xfrm>
            <a:prstGeom prst="rect">
              <a:avLst/>
            </a:prstGeom>
            <a:noFill/>
          </p:spPr>
          <p:txBody>
            <a:bodyPr wrap="square" rtlCol="0">
              <a:spAutoFit/>
            </a:bodyPr>
            <a:lstStyle/>
            <a:p>
              <a:r>
                <a:rPr lang="en-US" b="1" dirty="0" smtClean="0">
                  <a:solidFill>
                    <a:srgbClr val="C00000"/>
                  </a:solidFill>
                </a:rPr>
                <a:t>9</a:t>
              </a:r>
              <a:endParaRPr lang="pt-BR" b="1" dirty="0">
                <a:solidFill>
                  <a:srgbClr val="C00000"/>
                </a:solidFill>
              </a:endParaRPr>
            </a:p>
          </p:txBody>
        </p:sp>
      </p:grpSp>
      <p:grpSp>
        <p:nvGrpSpPr>
          <p:cNvPr id="112" name="Grupo 111"/>
          <p:cNvGrpSpPr/>
          <p:nvPr/>
        </p:nvGrpSpPr>
        <p:grpSpPr>
          <a:xfrm>
            <a:off x="5208609" y="3385756"/>
            <a:ext cx="530718" cy="1061436"/>
            <a:chOff x="8011492" y="4368973"/>
            <a:chExt cx="530718" cy="1061436"/>
          </a:xfrm>
        </p:grpSpPr>
        <p:pic>
          <p:nvPicPr>
            <p:cNvPr id="113" name="Imagem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492" y="4368973"/>
              <a:ext cx="530718" cy="1061436"/>
            </a:xfrm>
            <a:prstGeom prst="rect">
              <a:avLst/>
            </a:prstGeom>
          </p:spPr>
        </p:pic>
        <p:sp>
          <p:nvSpPr>
            <p:cNvPr id="114" name="CaixaDeTexto 113"/>
            <p:cNvSpPr txBox="1"/>
            <p:nvPr/>
          </p:nvSpPr>
          <p:spPr>
            <a:xfrm>
              <a:off x="8011492" y="4881331"/>
              <a:ext cx="443315" cy="369332"/>
            </a:xfrm>
            <a:prstGeom prst="rect">
              <a:avLst/>
            </a:prstGeom>
            <a:noFill/>
          </p:spPr>
          <p:txBody>
            <a:bodyPr wrap="square" rtlCol="0">
              <a:spAutoFit/>
            </a:bodyPr>
            <a:lstStyle/>
            <a:p>
              <a:r>
                <a:rPr lang="en-US" b="1" dirty="0" smtClean="0">
                  <a:solidFill>
                    <a:srgbClr val="C00000"/>
                  </a:solidFill>
                </a:rPr>
                <a:t>10</a:t>
              </a:r>
              <a:endParaRPr lang="pt-BR" b="1" dirty="0">
                <a:solidFill>
                  <a:srgbClr val="C00000"/>
                </a:solidFill>
              </a:endParaRPr>
            </a:p>
          </p:txBody>
        </p:sp>
      </p:grpSp>
      <p:grpSp>
        <p:nvGrpSpPr>
          <p:cNvPr id="117" name="Grupo 116"/>
          <p:cNvGrpSpPr/>
          <p:nvPr/>
        </p:nvGrpSpPr>
        <p:grpSpPr>
          <a:xfrm>
            <a:off x="3763772" y="4515503"/>
            <a:ext cx="530718" cy="1061436"/>
            <a:chOff x="8011492" y="4368973"/>
            <a:chExt cx="530718" cy="1061436"/>
          </a:xfrm>
        </p:grpSpPr>
        <p:pic>
          <p:nvPicPr>
            <p:cNvPr id="118" name="Imagem 1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1492" y="4368973"/>
              <a:ext cx="530718" cy="1061436"/>
            </a:xfrm>
            <a:prstGeom prst="rect">
              <a:avLst/>
            </a:prstGeom>
          </p:spPr>
        </p:pic>
        <p:sp>
          <p:nvSpPr>
            <p:cNvPr id="119" name="CaixaDeTexto 118"/>
            <p:cNvSpPr txBox="1"/>
            <p:nvPr/>
          </p:nvSpPr>
          <p:spPr>
            <a:xfrm>
              <a:off x="8011492" y="4881331"/>
              <a:ext cx="443315" cy="369332"/>
            </a:xfrm>
            <a:prstGeom prst="rect">
              <a:avLst/>
            </a:prstGeom>
            <a:noFill/>
          </p:spPr>
          <p:txBody>
            <a:bodyPr wrap="square" rtlCol="0">
              <a:spAutoFit/>
            </a:bodyPr>
            <a:lstStyle/>
            <a:p>
              <a:r>
                <a:rPr lang="en-US" b="1" dirty="0" smtClean="0">
                  <a:solidFill>
                    <a:srgbClr val="C00000"/>
                  </a:solidFill>
                </a:rPr>
                <a:t>11</a:t>
              </a:r>
              <a:endParaRPr lang="pt-BR" b="1" dirty="0">
                <a:solidFill>
                  <a:srgbClr val="C00000"/>
                </a:solidFill>
              </a:endParaRPr>
            </a:p>
          </p:txBody>
        </p:sp>
      </p:grpSp>
      <p:pic>
        <p:nvPicPr>
          <p:cNvPr id="120" name="Imagem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1377" y="429408"/>
            <a:ext cx="225702" cy="836501"/>
          </a:xfrm>
          <a:prstGeom prst="rect">
            <a:avLst/>
          </a:prstGeom>
        </p:spPr>
      </p:pic>
      <p:pic>
        <p:nvPicPr>
          <p:cNvPr id="122" name="Imagem 1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0582" y="343222"/>
            <a:ext cx="225702" cy="836501"/>
          </a:xfrm>
          <a:prstGeom prst="rect">
            <a:avLst/>
          </a:prstGeom>
        </p:spPr>
      </p:pic>
      <p:pic>
        <p:nvPicPr>
          <p:cNvPr id="123" name="Imagem 1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913" y="2389035"/>
            <a:ext cx="225702" cy="836501"/>
          </a:xfrm>
          <a:prstGeom prst="rect">
            <a:avLst/>
          </a:prstGeom>
        </p:spPr>
      </p:pic>
      <p:pic>
        <p:nvPicPr>
          <p:cNvPr id="124" name="Imagem 1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5680" y="2389035"/>
            <a:ext cx="225702" cy="836501"/>
          </a:xfrm>
          <a:prstGeom prst="rect">
            <a:avLst/>
          </a:prstGeom>
        </p:spPr>
      </p:pic>
      <p:pic>
        <p:nvPicPr>
          <p:cNvPr id="125" name="Imagem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45" y="4789923"/>
            <a:ext cx="225702" cy="836501"/>
          </a:xfrm>
          <a:prstGeom prst="rect">
            <a:avLst/>
          </a:prstGeom>
        </p:spPr>
      </p:pic>
      <p:pic>
        <p:nvPicPr>
          <p:cNvPr id="126" name="Imagem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9692" y="4789922"/>
            <a:ext cx="225702" cy="836501"/>
          </a:xfrm>
          <a:prstGeom prst="rect">
            <a:avLst/>
          </a:prstGeom>
        </p:spPr>
      </p:pic>
      <p:pic>
        <p:nvPicPr>
          <p:cNvPr id="127" name="Imagem 1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1769" y="5954239"/>
            <a:ext cx="225702" cy="836501"/>
          </a:xfrm>
          <a:prstGeom prst="rect">
            <a:avLst/>
          </a:prstGeom>
        </p:spPr>
      </p:pic>
      <p:sp>
        <p:nvSpPr>
          <p:cNvPr id="128" name="CaixaDeTexto 127"/>
          <p:cNvSpPr txBox="1"/>
          <p:nvPr/>
        </p:nvSpPr>
        <p:spPr>
          <a:xfrm>
            <a:off x="2139124" y="782828"/>
            <a:ext cx="172757" cy="369332"/>
          </a:xfrm>
          <a:prstGeom prst="rect">
            <a:avLst/>
          </a:prstGeom>
          <a:noFill/>
        </p:spPr>
        <p:txBody>
          <a:bodyPr wrap="square" rtlCol="0">
            <a:spAutoFit/>
          </a:bodyPr>
          <a:lstStyle/>
          <a:p>
            <a:r>
              <a:rPr lang="en-US" b="1" dirty="0" smtClean="0">
                <a:solidFill>
                  <a:srgbClr val="0000CC"/>
                </a:solidFill>
              </a:rPr>
              <a:t>1</a:t>
            </a:r>
            <a:endParaRPr lang="pt-BR" b="1" dirty="0">
              <a:solidFill>
                <a:srgbClr val="0000CC"/>
              </a:solidFill>
            </a:endParaRPr>
          </a:p>
        </p:txBody>
      </p:sp>
      <p:sp>
        <p:nvSpPr>
          <p:cNvPr id="129" name="CaixaDeTexto 128"/>
          <p:cNvSpPr txBox="1"/>
          <p:nvPr/>
        </p:nvSpPr>
        <p:spPr>
          <a:xfrm>
            <a:off x="5370366" y="690230"/>
            <a:ext cx="172757" cy="369332"/>
          </a:xfrm>
          <a:prstGeom prst="rect">
            <a:avLst/>
          </a:prstGeom>
          <a:noFill/>
        </p:spPr>
        <p:txBody>
          <a:bodyPr wrap="square" rtlCol="0">
            <a:spAutoFit/>
          </a:bodyPr>
          <a:lstStyle/>
          <a:p>
            <a:r>
              <a:rPr lang="en-US" b="1" dirty="0" smtClean="0">
                <a:solidFill>
                  <a:srgbClr val="0000CC"/>
                </a:solidFill>
              </a:rPr>
              <a:t>2</a:t>
            </a:r>
            <a:endParaRPr lang="pt-BR" b="1" dirty="0">
              <a:solidFill>
                <a:srgbClr val="0000CC"/>
              </a:solidFill>
            </a:endParaRPr>
          </a:p>
        </p:txBody>
      </p:sp>
      <p:sp>
        <p:nvSpPr>
          <p:cNvPr id="130" name="CaixaDeTexto 129"/>
          <p:cNvSpPr txBox="1"/>
          <p:nvPr/>
        </p:nvSpPr>
        <p:spPr>
          <a:xfrm>
            <a:off x="565755" y="2776907"/>
            <a:ext cx="172757" cy="369332"/>
          </a:xfrm>
          <a:prstGeom prst="rect">
            <a:avLst/>
          </a:prstGeom>
          <a:noFill/>
        </p:spPr>
        <p:txBody>
          <a:bodyPr wrap="square" rtlCol="0">
            <a:spAutoFit/>
          </a:bodyPr>
          <a:lstStyle/>
          <a:p>
            <a:r>
              <a:rPr lang="en-US" b="1" dirty="0" smtClean="0">
                <a:solidFill>
                  <a:srgbClr val="0000CC"/>
                </a:solidFill>
              </a:rPr>
              <a:t>7</a:t>
            </a:r>
            <a:endParaRPr lang="pt-BR" b="1" dirty="0">
              <a:solidFill>
                <a:srgbClr val="0000CC"/>
              </a:solidFill>
            </a:endParaRPr>
          </a:p>
        </p:txBody>
      </p:sp>
      <p:sp>
        <p:nvSpPr>
          <p:cNvPr id="131" name="CaixaDeTexto 130"/>
          <p:cNvSpPr txBox="1"/>
          <p:nvPr/>
        </p:nvSpPr>
        <p:spPr>
          <a:xfrm>
            <a:off x="7211254" y="2764028"/>
            <a:ext cx="172757" cy="369332"/>
          </a:xfrm>
          <a:prstGeom prst="rect">
            <a:avLst/>
          </a:prstGeom>
          <a:noFill/>
        </p:spPr>
        <p:txBody>
          <a:bodyPr wrap="square" rtlCol="0">
            <a:spAutoFit/>
          </a:bodyPr>
          <a:lstStyle/>
          <a:p>
            <a:r>
              <a:rPr lang="en-US" b="1" dirty="0" smtClean="0">
                <a:solidFill>
                  <a:srgbClr val="0000CC"/>
                </a:solidFill>
              </a:rPr>
              <a:t>3</a:t>
            </a:r>
            <a:endParaRPr lang="pt-BR" b="1" dirty="0">
              <a:solidFill>
                <a:srgbClr val="0000CC"/>
              </a:solidFill>
            </a:endParaRPr>
          </a:p>
        </p:txBody>
      </p:sp>
      <p:sp>
        <p:nvSpPr>
          <p:cNvPr id="132" name="CaixaDeTexto 131"/>
          <p:cNvSpPr txBox="1"/>
          <p:nvPr/>
        </p:nvSpPr>
        <p:spPr>
          <a:xfrm>
            <a:off x="7045360" y="5134915"/>
            <a:ext cx="172757" cy="369332"/>
          </a:xfrm>
          <a:prstGeom prst="rect">
            <a:avLst/>
          </a:prstGeom>
          <a:noFill/>
        </p:spPr>
        <p:txBody>
          <a:bodyPr wrap="square" rtlCol="0">
            <a:spAutoFit/>
          </a:bodyPr>
          <a:lstStyle/>
          <a:p>
            <a:r>
              <a:rPr lang="en-US" b="1" dirty="0">
                <a:solidFill>
                  <a:srgbClr val="0000CC"/>
                </a:solidFill>
              </a:rPr>
              <a:t>4</a:t>
            </a:r>
            <a:endParaRPr lang="pt-BR" b="1" dirty="0">
              <a:solidFill>
                <a:srgbClr val="0000CC"/>
              </a:solidFill>
            </a:endParaRPr>
          </a:p>
        </p:txBody>
      </p:sp>
      <p:sp>
        <p:nvSpPr>
          <p:cNvPr id="133" name="CaixaDeTexto 132"/>
          <p:cNvSpPr txBox="1"/>
          <p:nvPr/>
        </p:nvSpPr>
        <p:spPr>
          <a:xfrm>
            <a:off x="3834202" y="6242672"/>
            <a:ext cx="172757" cy="369332"/>
          </a:xfrm>
          <a:prstGeom prst="rect">
            <a:avLst/>
          </a:prstGeom>
          <a:noFill/>
        </p:spPr>
        <p:txBody>
          <a:bodyPr wrap="square" rtlCol="0">
            <a:spAutoFit/>
          </a:bodyPr>
          <a:lstStyle/>
          <a:p>
            <a:r>
              <a:rPr lang="en-US" b="1" dirty="0" smtClean="0">
                <a:solidFill>
                  <a:srgbClr val="0000CC"/>
                </a:solidFill>
              </a:rPr>
              <a:t>5</a:t>
            </a:r>
            <a:endParaRPr lang="pt-BR" b="1" dirty="0">
              <a:solidFill>
                <a:srgbClr val="0000CC"/>
              </a:solidFill>
            </a:endParaRPr>
          </a:p>
        </p:txBody>
      </p:sp>
      <p:sp>
        <p:nvSpPr>
          <p:cNvPr id="134" name="CaixaDeTexto 133"/>
          <p:cNvSpPr txBox="1"/>
          <p:nvPr/>
        </p:nvSpPr>
        <p:spPr>
          <a:xfrm>
            <a:off x="707426" y="5145013"/>
            <a:ext cx="172757" cy="369332"/>
          </a:xfrm>
          <a:prstGeom prst="rect">
            <a:avLst/>
          </a:prstGeom>
          <a:noFill/>
        </p:spPr>
        <p:txBody>
          <a:bodyPr wrap="square" rtlCol="0">
            <a:spAutoFit/>
          </a:bodyPr>
          <a:lstStyle/>
          <a:p>
            <a:r>
              <a:rPr lang="en-US" b="1" dirty="0" smtClean="0">
                <a:solidFill>
                  <a:srgbClr val="0000CC"/>
                </a:solidFill>
              </a:rPr>
              <a:t>6</a:t>
            </a:r>
            <a:endParaRPr lang="pt-BR" b="1" dirty="0">
              <a:solidFill>
                <a:srgbClr val="0000CC"/>
              </a:solidFill>
            </a:endParaRPr>
          </a:p>
        </p:txBody>
      </p:sp>
      <p:sp>
        <p:nvSpPr>
          <p:cNvPr id="139" name="CaixaDeTexto 138"/>
          <p:cNvSpPr txBox="1"/>
          <p:nvPr/>
        </p:nvSpPr>
        <p:spPr>
          <a:xfrm>
            <a:off x="7393692" y="5937776"/>
            <a:ext cx="1585765" cy="738664"/>
          </a:xfrm>
          <a:prstGeom prst="rect">
            <a:avLst/>
          </a:prstGeom>
          <a:noFill/>
          <a:ln w="38100">
            <a:solidFill>
              <a:srgbClr val="C00000"/>
            </a:solidFill>
          </a:ln>
        </p:spPr>
        <p:txBody>
          <a:bodyPr wrap="square" rtlCol="0">
            <a:spAutoFit/>
          </a:bodyPr>
          <a:lstStyle/>
          <a:p>
            <a:pPr algn="ctr"/>
            <a:r>
              <a:rPr lang="en-US" sz="1400" dirty="0" smtClean="0">
                <a:solidFill>
                  <a:srgbClr val="C00000"/>
                </a:solidFill>
                <a:latin typeface="Comic Sans MS" panose="030F0702030302020204" pitchFamily="66" charset="0"/>
              </a:rPr>
              <a:t>Oferenda em um campo aberto, para </a:t>
            </a:r>
            <a:r>
              <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rPr>
              <a:t>OXALÁ.</a:t>
            </a:r>
            <a:endParaRPr lang="pt-BR"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p:txBody>
      </p:sp>
      <p:sp>
        <p:nvSpPr>
          <p:cNvPr id="68" name="CaixaDeTexto 67"/>
          <p:cNvSpPr txBox="1"/>
          <p:nvPr/>
        </p:nvSpPr>
        <p:spPr>
          <a:xfrm>
            <a:off x="1750" y="469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Tree>
    <p:extLst>
      <p:ext uri="{BB962C8B-B14F-4D97-AF65-F5344CB8AC3E}">
        <p14:creationId xmlns:p14="http://schemas.microsoft.com/office/powerpoint/2010/main" val="1991780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54547" y="12879"/>
            <a:ext cx="8706117" cy="6771084"/>
          </a:xfrm>
          <a:prstGeom prst="rect">
            <a:avLst/>
          </a:prstGeom>
          <a:noFill/>
        </p:spPr>
        <p:txBody>
          <a:bodyPr wrap="square" rtlCol="0">
            <a:spAutoFit/>
          </a:bodyPr>
          <a:lstStyle/>
          <a:p>
            <a:r>
              <a:rPr lang="en-US" sz="2800" b="1" u="sng" dirty="0" smtClean="0">
                <a:solidFill>
                  <a:srgbClr val="C00000"/>
                </a:solidFill>
                <a:effectLst>
                  <a:outerShdw blurRad="38100" dist="38100" dir="2700000" algn="tl">
                    <a:srgbClr val="000000">
                      <a:alpha val="43137"/>
                    </a:srgbClr>
                  </a:outerShdw>
                </a:effectLst>
                <a:latin typeface="Comic Sans MS" panose="030F0702030302020204" pitchFamily="66" charset="0"/>
              </a:rPr>
              <a:t>Prece para o Pai Oxalá</a:t>
            </a:r>
            <a:r>
              <a:rPr lang="en-US" sz="2800" b="1" dirty="0" smtClean="0">
                <a:solidFill>
                  <a:srgbClr val="C00000"/>
                </a:solidFill>
                <a:effectLst>
                  <a:outerShdw blurRad="38100" dist="38100" dir="2700000" algn="tl">
                    <a:srgbClr val="000000">
                      <a:alpha val="43137"/>
                    </a:srgbClr>
                  </a:outerShdw>
                </a:effectLst>
                <a:latin typeface="Comic Sans MS" panose="030F0702030302020204" pitchFamily="66" charset="0"/>
              </a:rPr>
              <a:t>:</a:t>
            </a: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smtClean="0">
              <a:solidFill>
                <a:srgbClr val="C00000"/>
              </a:solidFill>
              <a:effectLst>
                <a:outerShdw blurRad="38100" dist="38100" dir="2700000" algn="tl">
                  <a:srgbClr val="000000">
                    <a:alpha val="43137"/>
                  </a:srgbClr>
                </a:outerShdw>
              </a:effectLst>
              <a:latin typeface="Comic Sans MS" panose="030F0702030302020204" pitchFamily="66" charset="0"/>
            </a:endParaRPr>
          </a:p>
          <a:p>
            <a:endParaRPr lang="en-US" sz="1400" b="1" dirty="0">
              <a:solidFill>
                <a:srgbClr val="C00000"/>
              </a:solidFill>
              <a:effectLst>
                <a:outerShdw blurRad="38100" dist="38100" dir="2700000" algn="tl">
                  <a:srgbClr val="000000">
                    <a:alpha val="43137"/>
                  </a:srgbClr>
                </a:outerShdw>
              </a:effectLst>
              <a:latin typeface="Comic Sans MS" panose="030F0702030302020204" pitchFamily="66" charset="0"/>
            </a:endParaRP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Divino Criador OLORUM,</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invoco a presença da vibração de OXALÁ, em meu chakra da coroa, a fim de me conectar e firmar a minha fé.</a:t>
            </a:r>
          </a:p>
          <a:p>
            <a:endParaRPr lang="en-US" sz="1200" dirty="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Meu pai Oxalá, vibra em cada partícula dos meus corpos, físico e periespirituais;</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Fortalece a minha fé;</a:t>
            </a: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Oportuniza a minha coragem de enfrentar o que não posso transformar</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a:t>
            </a:r>
          </a:p>
          <a:p>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Me ensina a amar o próximo, como a mim mesmo</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a:t>
            </a:r>
            <a:endParaRPr lang="en-US" dirty="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Disciplina meus pensamentos</a:t>
            </a:r>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 </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e minhas palavras;</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Me faz aprender a agir com Benevolência, Indulgência e Perdão;</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Limpa meu coração, me tornando uma melhor pessoa e um melhor medium.</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Me faz um instrumento da sua paz.</a:t>
            </a:r>
          </a:p>
          <a:p>
            <a:endParaRPr lang="en-US" sz="1200" dirty="0">
              <a:solidFill>
                <a:srgbClr val="0000CC"/>
              </a:solidFill>
              <a:effectLst>
                <a:outerShdw blurRad="38100" dist="38100" dir="2700000" algn="tl">
                  <a:srgbClr val="000000">
                    <a:alpha val="43137"/>
                  </a:srgbClr>
                </a:outerShdw>
              </a:effectLst>
              <a:latin typeface="Comic Sans MS" panose="030F0702030302020204" pitchFamily="66" charset="0"/>
            </a:endParaRP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Aceita a energia dessa oferenda, revertendo-a em luz para o meu caminhar;</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Firme aqui suas forças, me conectando a sua vibração toda vez que eu O invocar;</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Me protege, me ampare, e  me </a:t>
            </a:r>
            <a:r>
              <a:rPr lang="en-US" dirty="0">
                <a:solidFill>
                  <a:srgbClr val="0000CC"/>
                </a:solidFill>
                <a:effectLst>
                  <a:outerShdw blurRad="38100" dist="38100" dir="2700000" algn="tl">
                    <a:srgbClr val="000000">
                      <a:alpha val="43137"/>
                    </a:srgbClr>
                  </a:outerShdw>
                </a:effectLst>
                <a:latin typeface="Comic Sans MS" panose="030F0702030302020204" pitchFamily="66" charset="0"/>
              </a:rPr>
              <a:t>o</a:t>
            </a:r>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riente. Que assim seja, e assim é …</a:t>
            </a:r>
          </a:p>
          <a:p>
            <a:r>
              <a:rPr lang="en-US" dirty="0" smtClean="0">
                <a:solidFill>
                  <a:srgbClr val="0000CC"/>
                </a:solidFill>
                <a:effectLst>
                  <a:outerShdw blurRad="38100" dist="38100" dir="2700000" algn="tl">
                    <a:srgbClr val="000000">
                      <a:alpha val="43137"/>
                    </a:srgbClr>
                  </a:outerShdw>
                </a:effectLst>
                <a:latin typeface="Comic Sans MS" panose="030F0702030302020204" pitchFamily="66" charset="0"/>
              </a:rPr>
              <a:t>Com as Graças e as Bencãos do nosso Pai OLORUM.</a:t>
            </a:r>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016" y="539414"/>
            <a:ext cx="1036751" cy="1535928"/>
          </a:xfrm>
          <a:prstGeom prst="rect">
            <a:avLst/>
          </a:prstGeom>
        </p:spPr>
      </p:pic>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0235" y="539415"/>
            <a:ext cx="1033599" cy="1535928"/>
          </a:xfrm>
          <a:prstGeom prst="rect">
            <a:avLst/>
          </a:prstGeom>
        </p:spPr>
      </p:pic>
      <p:sp>
        <p:nvSpPr>
          <p:cNvPr id="5" name="CaixaDeTexto 4"/>
          <p:cNvSpPr txBox="1"/>
          <p:nvPr/>
        </p:nvSpPr>
        <p:spPr>
          <a:xfrm>
            <a:off x="5280338" y="373487"/>
            <a:ext cx="3580327" cy="1477328"/>
          </a:xfrm>
          <a:prstGeom prst="rect">
            <a:avLst/>
          </a:prstGeom>
          <a:noFill/>
          <a:ln w="28575">
            <a:solidFill>
              <a:srgbClr val="C00000"/>
            </a:solidFill>
          </a:ln>
        </p:spPr>
        <p:txBody>
          <a:bodyPr wrap="square" rtlCol="0">
            <a:spAutoFit/>
          </a:bodyPr>
          <a:lstStyle/>
          <a:p>
            <a:pPr algn="ctr"/>
            <a:r>
              <a:rPr lang="en-US" dirty="0" smtClean="0">
                <a:solidFill>
                  <a:srgbClr val="C00000"/>
                </a:solidFill>
                <a:latin typeface="Comic Sans MS" panose="030F0702030302020204" pitchFamily="66" charset="0"/>
              </a:rPr>
              <a:t>Antes de realizar a prece, respirar profundamente, meditar, e criar ideoplastia de uma irradiação de luz branca, percorrendo todos os chakras.</a:t>
            </a:r>
            <a:endParaRPr lang="pt-BR" dirty="0">
              <a:solidFill>
                <a:srgbClr val="C00000"/>
              </a:solidFill>
              <a:latin typeface="Comic Sans MS" panose="030F0702030302020204" pitchFamily="66" charset="0"/>
            </a:endParaRPr>
          </a:p>
        </p:txBody>
      </p:sp>
      <p:sp>
        <p:nvSpPr>
          <p:cNvPr id="6" name="CaixaDeTexto 5"/>
          <p:cNvSpPr txBox="1"/>
          <p:nvPr/>
        </p:nvSpPr>
        <p:spPr>
          <a:xfrm>
            <a:off x="7765961" y="6506041"/>
            <a:ext cx="1378039" cy="261610"/>
          </a:xfrm>
          <a:prstGeom prst="rect">
            <a:avLst/>
          </a:prstGeom>
          <a:noFill/>
        </p:spPr>
        <p:txBody>
          <a:bodyPr wrap="square" rtlCol="0">
            <a:spAutoFit/>
          </a:bodyPr>
          <a:lstStyle/>
          <a:p>
            <a:pPr algn="ctr"/>
            <a:r>
              <a:rPr lang="en-US" sz="1100" b="1" dirty="0" smtClean="0">
                <a:solidFill>
                  <a:srgbClr val="C00000"/>
                </a:solidFill>
              </a:rPr>
              <a:t>Por Marco Bechara</a:t>
            </a:r>
            <a:endParaRPr lang="pt-BR" sz="1100" b="1" dirty="0">
              <a:solidFill>
                <a:srgbClr val="C00000"/>
              </a:solidFill>
            </a:endParaRPr>
          </a:p>
        </p:txBody>
      </p:sp>
      <p:sp>
        <p:nvSpPr>
          <p:cNvPr id="7" name="Retângulo 6"/>
          <p:cNvSpPr/>
          <p:nvPr/>
        </p:nvSpPr>
        <p:spPr>
          <a:xfrm>
            <a:off x="0" y="0"/>
            <a:ext cx="9144000" cy="6858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31820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875</TotalTime>
  <Words>2006</Words>
  <Application>Microsoft Office PowerPoint</Application>
  <PresentationFormat>Apresentação na tela (4:3)</PresentationFormat>
  <Paragraphs>231</Paragraphs>
  <Slides>16</Slides>
  <Notes>0</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16</vt:i4>
      </vt:variant>
    </vt:vector>
  </HeadingPairs>
  <TitlesOfParts>
    <vt:vector size="23" baseType="lpstr">
      <vt:lpstr>Arial</vt:lpstr>
      <vt:lpstr>Calibri</vt:lpstr>
      <vt:lpstr>Calibri Light</vt:lpstr>
      <vt:lpstr>Comic Sans MS</vt:lpstr>
      <vt:lpstr>Wingdings</vt:lpstr>
      <vt:lpstr>Tema do Office</vt:lpstr>
      <vt:lpstr>Image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Marco Bechara</dc:creator>
  <cp:lastModifiedBy>Marco Bechara</cp:lastModifiedBy>
  <cp:revision>91</cp:revision>
  <dcterms:created xsi:type="dcterms:W3CDTF">2018-08-27T15:10:13Z</dcterms:created>
  <dcterms:modified xsi:type="dcterms:W3CDTF">2018-11-12T19:36:10Z</dcterms:modified>
</cp:coreProperties>
</file>