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58" r:id="rId4"/>
    <p:sldId id="259" r:id="rId5"/>
    <p:sldId id="260" r:id="rId6"/>
    <p:sldId id="261" r:id="rId7"/>
    <p:sldId id="262" r:id="rId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721" autoAdjust="0"/>
    <p:restoredTop sz="94660"/>
  </p:normalViewPr>
  <p:slideViewPr>
    <p:cSldViewPr snapToGrid="0">
      <p:cViewPr varScale="1">
        <p:scale>
          <a:sx n="74" d="100"/>
          <a:sy n="74" d="100"/>
        </p:scale>
        <p:origin x="1782"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BR" smtClean="0"/>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4D91449E-F412-45C5-A1D9-EC3CF6231C8E}" type="datetimeFigureOut">
              <a:rPr lang="pt-BR" smtClean="0"/>
              <a:t>12/11/2018</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4B26D96C-FD00-48B6-A10B-CA49F807A78E}" type="slidenum">
              <a:rPr lang="pt-BR" smtClean="0"/>
              <a:t>‹nº›</a:t>
            </a:fld>
            <a:endParaRPr lang="pt-BR" dirty="0"/>
          </a:p>
        </p:txBody>
      </p:sp>
    </p:spTree>
    <p:extLst>
      <p:ext uri="{BB962C8B-B14F-4D97-AF65-F5344CB8AC3E}">
        <p14:creationId xmlns:p14="http://schemas.microsoft.com/office/powerpoint/2010/main" val="265829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D91449E-F412-45C5-A1D9-EC3CF6231C8E}" type="datetimeFigureOut">
              <a:rPr lang="pt-BR" smtClean="0"/>
              <a:t>12/11/2018</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4B26D96C-FD00-48B6-A10B-CA49F807A78E}" type="slidenum">
              <a:rPr lang="pt-BR" smtClean="0"/>
              <a:t>‹nº›</a:t>
            </a:fld>
            <a:endParaRPr lang="pt-BR" dirty="0"/>
          </a:p>
        </p:txBody>
      </p:sp>
    </p:spTree>
    <p:extLst>
      <p:ext uri="{BB962C8B-B14F-4D97-AF65-F5344CB8AC3E}">
        <p14:creationId xmlns:p14="http://schemas.microsoft.com/office/powerpoint/2010/main" val="157880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D91449E-F412-45C5-A1D9-EC3CF6231C8E}" type="datetimeFigureOut">
              <a:rPr lang="pt-BR" smtClean="0"/>
              <a:t>12/11/2018</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4B26D96C-FD00-48B6-A10B-CA49F807A78E}" type="slidenum">
              <a:rPr lang="pt-BR" smtClean="0"/>
              <a:t>‹nº›</a:t>
            </a:fld>
            <a:endParaRPr lang="pt-BR" dirty="0"/>
          </a:p>
        </p:txBody>
      </p:sp>
    </p:spTree>
    <p:extLst>
      <p:ext uri="{BB962C8B-B14F-4D97-AF65-F5344CB8AC3E}">
        <p14:creationId xmlns:p14="http://schemas.microsoft.com/office/powerpoint/2010/main" val="278573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D91449E-F412-45C5-A1D9-EC3CF6231C8E}" type="datetimeFigureOut">
              <a:rPr lang="pt-BR" smtClean="0"/>
              <a:t>12/11/2018</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4B26D96C-FD00-48B6-A10B-CA49F807A78E}" type="slidenum">
              <a:rPr lang="pt-BR" smtClean="0"/>
              <a:t>‹nº›</a:t>
            </a:fld>
            <a:endParaRPr lang="pt-BR" dirty="0"/>
          </a:p>
        </p:txBody>
      </p:sp>
    </p:spTree>
    <p:extLst>
      <p:ext uri="{BB962C8B-B14F-4D97-AF65-F5344CB8AC3E}">
        <p14:creationId xmlns:p14="http://schemas.microsoft.com/office/powerpoint/2010/main" val="126388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BR" smtClean="0"/>
              <a:t>Clique para editar o título mestre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4D91449E-F412-45C5-A1D9-EC3CF6231C8E}" type="datetimeFigureOut">
              <a:rPr lang="pt-BR" smtClean="0"/>
              <a:t>12/11/2018</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4B26D96C-FD00-48B6-A10B-CA49F807A78E}" type="slidenum">
              <a:rPr lang="pt-BR" smtClean="0"/>
              <a:t>‹nº›</a:t>
            </a:fld>
            <a:endParaRPr lang="pt-BR" dirty="0"/>
          </a:p>
        </p:txBody>
      </p:sp>
    </p:spTree>
    <p:extLst>
      <p:ext uri="{BB962C8B-B14F-4D97-AF65-F5344CB8AC3E}">
        <p14:creationId xmlns:p14="http://schemas.microsoft.com/office/powerpoint/2010/main" val="178755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4D91449E-F412-45C5-A1D9-EC3CF6231C8E}" type="datetimeFigureOut">
              <a:rPr lang="pt-BR" smtClean="0"/>
              <a:t>12/11/2018</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4B26D96C-FD00-48B6-A10B-CA49F807A78E}" type="slidenum">
              <a:rPr lang="pt-BR" smtClean="0"/>
              <a:t>‹nº›</a:t>
            </a:fld>
            <a:endParaRPr lang="pt-BR" dirty="0"/>
          </a:p>
        </p:txBody>
      </p:sp>
    </p:spTree>
    <p:extLst>
      <p:ext uri="{BB962C8B-B14F-4D97-AF65-F5344CB8AC3E}">
        <p14:creationId xmlns:p14="http://schemas.microsoft.com/office/powerpoint/2010/main" val="173311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4D91449E-F412-45C5-A1D9-EC3CF6231C8E}" type="datetimeFigureOut">
              <a:rPr lang="pt-BR" smtClean="0"/>
              <a:t>12/11/2018</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4B26D96C-FD00-48B6-A10B-CA49F807A78E}" type="slidenum">
              <a:rPr lang="pt-BR" smtClean="0"/>
              <a:t>‹nº›</a:t>
            </a:fld>
            <a:endParaRPr lang="pt-BR" dirty="0"/>
          </a:p>
        </p:txBody>
      </p:sp>
    </p:spTree>
    <p:extLst>
      <p:ext uri="{BB962C8B-B14F-4D97-AF65-F5344CB8AC3E}">
        <p14:creationId xmlns:p14="http://schemas.microsoft.com/office/powerpoint/2010/main" val="39563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4D91449E-F412-45C5-A1D9-EC3CF6231C8E}" type="datetimeFigureOut">
              <a:rPr lang="pt-BR" smtClean="0"/>
              <a:t>12/11/2018</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4B26D96C-FD00-48B6-A10B-CA49F807A78E}" type="slidenum">
              <a:rPr lang="pt-BR" smtClean="0"/>
              <a:t>‹nº›</a:t>
            </a:fld>
            <a:endParaRPr lang="pt-BR" dirty="0"/>
          </a:p>
        </p:txBody>
      </p:sp>
    </p:spTree>
    <p:extLst>
      <p:ext uri="{BB962C8B-B14F-4D97-AF65-F5344CB8AC3E}">
        <p14:creationId xmlns:p14="http://schemas.microsoft.com/office/powerpoint/2010/main" val="2345449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1449E-F412-45C5-A1D9-EC3CF6231C8E}" type="datetimeFigureOut">
              <a:rPr lang="pt-BR" smtClean="0"/>
              <a:t>12/11/2018</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4B26D96C-FD00-48B6-A10B-CA49F807A78E}" type="slidenum">
              <a:rPr lang="pt-BR" smtClean="0"/>
              <a:t>‹nº›</a:t>
            </a:fld>
            <a:endParaRPr lang="pt-BR" dirty="0"/>
          </a:p>
        </p:txBody>
      </p:sp>
    </p:spTree>
    <p:extLst>
      <p:ext uri="{BB962C8B-B14F-4D97-AF65-F5344CB8AC3E}">
        <p14:creationId xmlns:p14="http://schemas.microsoft.com/office/powerpoint/2010/main" val="332401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D91449E-F412-45C5-A1D9-EC3CF6231C8E}" type="datetimeFigureOut">
              <a:rPr lang="pt-BR" smtClean="0"/>
              <a:t>12/11/2018</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4B26D96C-FD00-48B6-A10B-CA49F807A78E}" type="slidenum">
              <a:rPr lang="pt-BR" smtClean="0"/>
              <a:t>‹nº›</a:t>
            </a:fld>
            <a:endParaRPr lang="pt-BR" dirty="0"/>
          </a:p>
        </p:txBody>
      </p:sp>
    </p:spTree>
    <p:extLst>
      <p:ext uri="{BB962C8B-B14F-4D97-AF65-F5344CB8AC3E}">
        <p14:creationId xmlns:p14="http://schemas.microsoft.com/office/powerpoint/2010/main" val="2384854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D91449E-F412-45C5-A1D9-EC3CF6231C8E}" type="datetimeFigureOut">
              <a:rPr lang="pt-BR" smtClean="0"/>
              <a:t>12/11/2018</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4B26D96C-FD00-48B6-A10B-CA49F807A78E}" type="slidenum">
              <a:rPr lang="pt-BR" smtClean="0"/>
              <a:t>‹nº›</a:t>
            </a:fld>
            <a:endParaRPr lang="pt-BR" dirty="0"/>
          </a:p>
        </p:txBody>
      </p:sp>
    </p:spTree>
    <p:extLst>
      <p:ext uri="{BB962C8B-B14F-4D97-AF65-F5344CB8AC3E}">
        <p14:creationId xmlns:p14="http://schemas.microsoft.com/office/powerpoint/2010/main" val="223103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1449E-F412-45C5-A1D9-EC3CF6231C8E}" type="datetimeFigureOut">
              <a:rPr lang="pt-BR" smtClean="0"/>
              <a:t>12/11/2018</a:t>
            </a:fld>
            <a:endParaRPr lang="pt-BR"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6D96C-FD00-48B6-A10B-CA49F807A78E}" type="slidenum">
              <a:rPr lang="pt-BR" smtClean="0"/>
              <a:t>‹nº›</a:t>
            </a:fld>
            <a:endParaRPr lang="pt-BR" dirty="0"/>
          </a:p>
        </p:txBody>
      </p:sp>
    </p:spTree>
    <p:extLst>
      <p:ext uri="{BB962C8B-B14F-4D97-AF65-F5344CB8AC3E}">
        <p14:creationId xmlns:p14="http://schemas.microsoft.com/office/powerpoint/2010/main" val="312879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0" y="0"/>
            <a:ext cx="9144000" cy="6858000"/>
          </a:xfrm>
          <a:prstGeom prst="rect">
            <a:avLst/>
          </a:prstGeom>
          <a:solidFill>
            <a:schemeClr val="bg2">
              <a:lumMod val="9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p:cNvSpPr txBox="1"/>
          <p:nvPr/>
        </p:nvSpPr>
        <p:spPr>
          <a:xfrm>
            <a:off x="528032" y="212502"/>
            <a:ext cx="8165206" cy="1569660"/>
          </a:xfrm>
          <a:prstGeom prst="rect">
            <a:avLst/>
          </a:prstGeom>
          <a:noFill/>
        </p:spPr>
        <p:txBody>
          <a:bodyPr wrap="square" rtlCol="0">
            <a:spAutoFit/>
          </a:bodyPr>
          <a:lstStyle/>
          <a:p>
            <a:pPr algn="ctr"/>
            <a:r>
              <a:rPr lang="en-US" sz="4800" b="1" dirty="0" smtClean="0">
                <a:solidFill>
                  <a:srgbClr val="C00000"/>
                </a:solidFill>
                <a:effectLst>
                  <a:outerShdw blurRad="38100" dist="38100" dir="2700000" algn="tl">
                    <a:srgbClr val="000000">
                      <a:alpha val="43137"/>
                    </a:srgbClr>
                  </a:outerShdw>
                </a:effectLst>
                <a:latin typeface="Comic Sans MS" panose="030F0702030302020204" pitchFamily="66" charset="0"/>
              </a:rPr>
              <a:t>Entidades e Médiuns que trabalham na Umbanda</a:t>
            </a:r>
          </a:p>
        </p:txBody>
      </p:sp>
      <p:sp>
        <p:nvSpPr>
          <p:cNvPr id="6" name="CaixaDeTexto 5"/>
          <p:cNvSpPr txBox="1"/>
          <p:nvPr/>
        </p:nvSpPr>
        <p:spPr>
          <a:xfrm>
            <a:off x="470079" y="5747124"/>
            <a:ext cx="8203842" cy="969496"/>
          </a:xfrm>
          <a:prstGeom prst="rect">
            <a:avLst/>
          </a:prstGeom>
          <a:noFill/>
        </p:spPr>
        <p:txBody>
          <a:bodyPr wrap="square"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solidFill>
                  <a:srgbClr val="C00000"/>
                </a:solidFill>
                <a:latin typeface="Comic Sans MS" panose="030F0702030302020204" pitchFamily="66" charset="0"/>
              </a:rPr>
              <a:t>Por</a:t>
            </a:r>
          </a:p>
          <a:p>
            <a:pPr algn="ctr"/>
            <a:endParaRPr lang="en-US" sz="900" b="1" dirty="0">
              <a:solidFill>
                <a:srgbClr val="C00000"/>
              </a:solidFill>
              <a:latin typeface="Comic Sans MS" panose="030F0702030302020204" pitchFamily="66" charset="0"/>
            </a:endParaRPr>
          </a:p>
          <a:p>
            <a:pPr algn="ctr"/>
            <a:r>
              <a:rPr lang="en-US" sz="2400" b="1" dirty="0" smtClean="0">
                <a:solidFill>
                  <a:srgbClr val="C00000"/>
                </a:solidFill>
                <a:latin typeface="Comic Sans MS" panose="030F0702030302020204" pitchFamily="66" charset="0"/>
              </a:rPr>
              <a:t>Marco Bechara</a:t>
            </a:r>
            <a:endParaRPr lang="pt-BR" sz="2400" b="1" dirty="0">
              <a:solidFill>
                <a:srgbClr val="C00000"/>
              </a:solidFill>
              <a:latin typeface="Comic Sans MS" panose="030F0702030302020204" pitchFamily="66"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803" y="1995937"/>
            <a:ext cx="3656393" cy="3556022"/>
          </a:xfrm>
          <a:prstGeom prst="rect">
            <a:avLst/>
          </a:prstGeom>
        </p:spPr>
      </p:pic>
    </p:spTree>
    <p:extLst>
      <p:ext uri="{BB962C8B-B14F-4D97-AF65-F5344CB8AC3E}">
        <p14:creationId xmlns:p14="http://schemas.microsoft.com/office/powerpoint/2010/main" val="3897862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93183" y="44624"/>
            <a:ext cx="8950817" cy="6863417"/>
          </a:xfrm>
          <a:prstGeom prst="rect">
            <a:avLst/>
          </a:prstGeom>
          <a:noFill/>
        </p:spPr>
        <p:txBody>
          <a:bodyPr wrap="square" rtlCol="0">
            <a:spAutoFit/>
          </a:bodyPr>
          <a:lstStyle/>
          <a:p>
            <a:r>
              <a:rPr lang="pt-BR" sz="2400" b="1" u="sng" dirty="0" smtClean="0">
                <a:solidFill>
                  <a:srgbClr val="C00000"/>
                </a:solidFill>
                <a:effectLst>
                  <a:outerShdw blurRad="38100" dist="38100" dir="2700000" algn="tl">
                    <a:srgbClr val="000000">
                      <a:alpha val="43137"/>
                    </a:srgbClr>
                  </a:outerShdw>
                </a:effectLst>
                <a:latin typeface="Comic Sans MS" pitchFamily="66" charset="0"/>
              </a:rPr>
              <a:t>Entidades que trabalham na UMBANDA:</a:t>
            </a:r>
          </a:p>
          <a:p>
            <a:endParaRPr lang="pt-BR" sz="1200" dirty="0" smtClean="0">
              <a:latin typeface="Comic Sans MS" pitchFamily="66" charset="0"/>
            </a:endParaRPr>
          </a:p>
          <a:p>
            <a:r>
              <a:rPr lang="pt-BR" sz="1900" u="sng" dirty="0" smtClean="0">
                <a:solidFill>
                  <a:srgbClr val="0000CC"/>
                </a:solidFill>
                <a:latin typeface="Comic Sans MS" pitchFamily="66" charset="0"/>
              </a:rPr>
              <a:t>Caboclos, Preto-velhos, Exus, Pombagiras, Ciganos, Orientais, Povo de rua, e muitas outras entidades que se apresentam com essas “roupagens fluídicas</a:t>
            </a:r>
            <a:r>
              <a:rPr lang="pt-BR" sz="1900" dirty="0" smtClean="0">
                <a:solidFill>
                  <a:srgbClr val="0000CC"/>
                </a:solidFill>
                <a:latin typeface="Comic Sans MS" pitchFamily="66" charset="0"/>
              </a:rPr>
              <a:t>”, </a:t>
            </a:r>
            <a:r>
              <a:rPr lang="pt-BR" sz="1900" dirty="0" smtClean="0">
                <a:latin typeface="Comic Sans MS" pitchFamily="66" charset="0"/>
              </a:rPr>
              <a:t>são trabalhadores na UMBANDA, onde não existem preconceitos de nenhuma espécie! A única exigência que se faz, é que: a entidade, tendo permissão, apresente-se com a intenção verdadeira, em trabalhar com amor, na caridade! </a:t>
            </a:r>
            <a:endParaRPr lang="pt-BR" sz="1900" dirty="0">
              <a:latin typeface="Comic Sans MS" pitchFamily="66" charset="0"/>
            </a:endParaRPr>
          </a:p>
          <a:p>
            <a:endParaRPr lang="pt-BR" sz="1200" dirty="0" smtClean="0">
              <a:latin typeface="Comic Sans MS" pitchFamily="66" charset="0"/>
            </a:endParaRPr>
          </a:p>
          <a:p>
            <a:r>
              <a:rPr lang="pt-BR" sz="1900" dirty="0" smtClean="0">
                <a:latin typeface="Comic Sans MS" pitchFamily="66" charset="0"/>
              </a:rPr>
              <a:t>Várias entidades que se apresentam com essas “roupagens fluídicas”, nominadas como: “Caboclo Tal”, “Exu Tal”, “Cigano(a) Tal”, “Pai Tal”, “Vovó Tal”, e muitos outros nomes, que </a:t>
            </a:r>
            <a:r>
              <a:rPr lang="pt-BR" sz="1900" u="sng" dirty="0" smtClean="0">
                <a:solidFill>
                  <a:srgbClr val="0000CC"/>
                </a:solidFill>
                <a:latin typeface="Comic Sans MS" pitchFamily="66" charset="0"/>
              </a:rPr>
              <a:t>na realidade representam um coletivo de trabalhadores que vibram na mesma sintonia</a:t>
            </a:r>
            <a:r>
              <a:rPr lang="pt-BR" sz="1900" dirty="0" smtClean="0">
                <a:latin typeface="Comic Sans MS" pitchFamily="66" charset="0"/>
              </a:rPr>
              <a:t>, já foram, em encarnações pretéritas: profetas, filósofos, médicos, monges, padres, freiras, escravos,... homens de bem que entenderam a necessidade do trabalho, enquanto desencarnados....e até mesmo Espíritos muito evoluídos, que nunca encarnaram no planeta Terra, e que se apresentam com essas formas simples e humildes, a fim de evitar o personalismo e o culto a títulos, que de nada valem na dimensão espiritual!</a:t>
            </a:r>
          </a:p>
          <a:p>
            <a:endParaRPr lang="pt-BR" sz="1200" dirty="0">
              <a:latin typeface="Comic Sans MS" pitchFamily="66" charset="0"/>
            </a:endParaRPr>
          </a:p>
          <a:p>
            <a:r>
              <a:rPr lang="pt-BR" sz="1900" dirty="0" smtClean="0">
                <a:latin typeface="Comic Sans MS" pitchFamily="66" charset="0"/>
              </a:rPr>
              <a:t>Para quem não entende ou não crê em nossas afirmações anteriores, </a:t>
            </a:r>
            <a:r>
              <a:rPr lang="pt-BR" sz="1900" u="sng" dirty="0" smtClean="0">
                <a:solidFill>
                  <a:srgbClr val="0000CC"/>
                </a:solidFill>
                <a:latin typeface="Comic Sans MS" pitchFamily="66" charset="0"/>
              </a:rPr>
              <a:t>recomendo a leitura do “Livro dos Médiuns” (Kardec), em seu cap.24</a:t>
            </a:r>
            <a:r>
              <a:rPr lang="pt-BR" sz="1900" dirty="0" smtClean="0">
                <a:latin typeface="Comic Sans MS" pitchFamily="66" charset="0"/>
              </a:rPr>
              <a:t>, que trata sobre a identidade dos espíritos, a roupagem fluídica com que se apresentam, e ainda o nome que damos a eles! Vejamos alguns ensinamentos que abrangem as questões 255 a 268, do referido livro: </a:t>
            </a:r>
            <a:endParaRPr lang="pt-BR" sz="1900" dirty="0">
              <a:latin typeface="Comic Sans MS" pitchFamily="66" charset="0"/>
            </a:endParaRPr>
          </a:p>
        </p:txBody>
      </p:sp>
      <p:sp>
        <p:nvSpPr>
          <p:cNvPr id="3" name="CaixaDeTexto 2"/>
          <p:cNvSpPr txBox="1"/>
          <p:nvPr/>
        </p:nvSpPr>
        <p:spPr>
          <a:xfrm>
            <a:off x="7765961" y="6596194"/>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268795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24758"/>
            <a:ext cx="8748464" cy="3016210"/>
          </a:xfrm>
          <a:prstGeom prst="rect">
            <a:avLst/>
          </a:prstGeom>
          <a:noFill/>
        </p:spPr>
        <p:txBody>
          <a:bodyPr wrap="square" rtlCol="0">
            <a:spAutoFit/>
          </a:bodyPr>
          <a:lstStyle/>
          <a:p>
            <a:r>
              <a:rPr lang="pt-BR" sz="1850" i="1" dirty="0" smtClean="0">
                <a:solidFill>
                  <a:srgbClr val="0000CC"/>
                </a:solidFill>
                <a:latin typeface="Comic Sans MS" pitchFamily="66" charset="0"/>
              </a:rPr>
              <a:t>“[...] </a:t>
            </a:r>
            <a:r>
              <a:rPr lang="pt-BR" sz="1850" i="1" u="sng" dirty="0" smtClean="0">
                <a:solidFill>
                  <a:srgbClr val="0000CC"/>
                </a:solidFill>
                <a:latin typeface="Comic Sans MS" pitchFamily="66" charset="0"/>
              </a:rPr>
              <a:t>a questão do nome é secundária</a:t>
            </a:r>
            <a:r>
              <a:rPr lang="pt-BR" sz="1850" i="1" dirty="0" smtClean="0">
                <a:solidFill>
                  <a:srgbClr val="0000CC"/>
                </a:solidFill>
                <a:latin typeface="Comic Sans MS" pitchFamily="66" charset="0"/>
              </a:rPr>
              <a:t>, podendo o nome ser considerado como simples indício da classe que o Espírito ocupa na escala espírita [...] os melhores Espíritos podem se substituir uns aos outros sem que isso tenha consequência. Os Espíritos superiores formam, por assim dizer, um todo coletivo, do qual as individualidades, nos são, com poucas exceções, completamente desconhecidas. O que nos interessa não é sua pessoa, mas o seu ensinamento; ora, do momento em que o ensinamento é bom, pouco importa de quem o dá se chame Pedro ou Paulo; é julgado pela sua qualidade e não pela sua insígnia. Se um vinho é mau, não será o seu rótulo que o tornará melhor [...]” </a:t>
            </a:r>
            <a:r>
              <a:rPr lang="pt-BR" sz="1850" b="1" dirty="0" smtClean="0"/>
              <a:t>(item 256)</a:t>
            </a:r>
            <a:endParaRPr lang="pt-BR" sz="1850" b="1" dirty="0"/>
          </a:p>
        </p:txBody>
      </p:sp>
      <p:sp>
        <p:nvSpPr>
          <p:cNvPr id="3" name="CaixaDeTexto 2"/>
          <p:cNvSpPr txBox="1"/>
          <p:nvPr/>
        </p:nvSpPr>
        <p:spPr>
          <a:xfrm>
            <a:off x="251520" y="3140675"/>
            <a:ext cx="8892480" cy="1800493"/>
          </a:xfrm>
          <a:prstGeom prst="rect">
            <a:avLst/>
          </a:prstGeom>
          <a:noFill/>
        </p:spPr>
        <p:txBody>
          <a:bodyPr wrap="square" rtlCol="0">
            <a:spAutoFit/>
          </a:bodyPr>
          <a:lstStyle/>
          <a:p>
            <a:r>
              <a:rPr lang="pt-BR" sz="1850" i="1" dirty="0" smtClean="0">
                <a:solidFill>
                  <a:srgbClr val="0000CC"/>
                </a:solidFill>
                <a:latin typeface="Comic Sans MS" pitchFamily="66" charset="0"/>
              </a:rPr>
              <a:t>“ Julgam-se os Espíritos como se julgam os homens, pela sua linguagem [...] deve-se considerá-los como correspondentes que jamais foram vistos, e se perguntar o que se pensaria do saber, do caráter de um homem que dissesse ou escrevesse semelhantes coisas [...] </a:t>
            </a:r>
            <a:r>
              <a:rPr lang="pt-BR" sz="1850" i="1" u="sng" dirty="0" smtClean="0">
                <a:solidFill>
                  <a:srgbClr val="0000CC"/>
                </a:solidFill>
                <a:latin typeface="Comic Sans MS" pitchFamily="66" charset="0"/>
              </a:rPr>
              <a:t>a linguagem dos Espíritos está sempre em razão do seu grau de elevação</a:t>
            </a:r>
            <a:r>
              <a:rPr lang="pt-BR" sz="1850" i="1" dirty="0" smtClean="0">
                <a:solidFill>
                  <a:srgbClr val="0000CC"/>
                </a:solidFill>
                <a:latin typeface="Comic Sans MS" pitchFamily="66" charset="0"/>
              </a:rPr>
              <a:t> [...]”  </a:t>
            </a:r>
            <a:r>
              <a:rPr lang="pt-BR" sz="1850" b="1" dirty="0" smtClean="0"/>
              <a:t>(item 263) </a:t>
            </a:r>
            <a:r>
              <a:rPr lang="pt-BR" sz="1850" dirty="0" smtClean="0">
                <a:solidFill>
                  <a:srgbClr val="C00000"/>
                </a:solidFill>
              </a:rPr>
              <a:t>– </a:t>
            </a:r>
            <a:r>
              <a:rPr lang="pt-BR" sz="1850" u="sng" dirty="0" smtClean="0">
                <a:solidFill>
                  <a:srgbClr val="C00000"/>
                </a:solidFill>
              </a:rPr>
              <a:t>Nota</a:t>
            </a:r>
            <a:r>
              <a:rPr lang="pt-BR" sz="1850" dirty="0" smtClean="0">
                <a:solidFill>
                  <a:srgbClr val="C00000"/>
                </a:solidFill>
              </a:rPr>
              <a:t>: Essa “linguagem” citada, diz respeito ao “teor / valor” da comunicação, e não a forma como é dita!</a:t>
            </a:r>
          </a:p>
        </p:txBody>
      </p:sp>
      <p:sp>
        <p:nvSpPr>
          <p:cNvPr id="4" name="CaixaDeTexto 3"/>
          <p:cNvSpPr txBox="1"/>
          <p:nvPr/>
        </p:nvSpPr>
        <p:spPr>
          <a:xfrm>
            <a:off x="179512" y="4999528"/>
            <a:ext cx="8892480" cy="661720"/>
          </a:xfrm>
          <a:prstGeom prst="rect">
            <a:avLst/>
          </a:prstGeom>
          <a:noFill/>
        </p:spPr>
        <p:txBody>
          <a:bodyPr wrap="square" rtlCol="0">
            <a:spAutoFit/>
          </a:bodyPr>
          <a:lstStyle/>
          <a:p>
            <a:r>
              <a:rPr lang="pt-BR" sz="1850" i="1" dirty="0" smtClean="0">
                <a:solidFill>
                  <a:srgbClr val="0000CC"/>
                </a:solidFill>
                <a:latin typeface="Comic Sans MS" pitchFamily="66" charset="0"/>
              </a:rPr>
              <a:t>“ [...] concluir-se-á que tudo o que, na linguagem dos Espíritos, </a:t>
            </a:r>
            <a:r>
              <a:rPr lang="pt-BR" sz="1850" i="1" u="sng" dirty="0" smtClean="0">
                <a:solidFill>
                  <a:srgbClr val="0000CC"/>
                </a:solidFill>
                <a:latin typeface="Comic Sans MS" pitchFamily="66" charset="0"/>
              </a:rPr>
              <a:t>revele uma falta de bondade e de benevolência não pode emanar de um bom Espírito</a:t>
            </a:r>
            <a:r>
              <a:rPr lang="pt-BR" sz="1850" i="1" dirty="0" smtClean="0">
                <a:solidFill>
                  <a:srgbClr val="0000CC"/>
                </a:solidFill>
                <a:latin typeface="Comic Sans MS" pitchFamily="66" charset="0"/>
              </a:rPr>
              <a:t>”  </a:t>
            </a:r>
            <a:r>
              <a:rPr lang="pt-BR" sz="1850" b="1" dirty="0" smtClean="0"/>
              <a:t>(item 264)</a:t>
            </a:r>
          </a:p>
        </p:txBody>
      </p:sp>
      <p:sp>
        <p:nvSpPr>
          <p:cNvPr id="5" name="CaixaDeTexto 4"/>
          <p:cNvSpPr txBox="1"/>
          <p:nvPr/>
        </p:nvSpPr>
        <p:spPr>
          <a:xfrm>
            <a:off x="144016" y="5843880"/>
            <a:ext cx="8892480" cy="969496"/>
          </a:xfrm>
          <a:prstGeom prst="rect">
            <a:avLst/>
          </a:prstGeom>
          <a:noFill/>
        </p:spPr>
        <p:txBody>
          <a:bodyPr wrap="square" rtlCol="0">
            <a:spAutoFit/>
          </a:bodyPr>
          <a:lstStyle/>
          <a:p>
            <a:r>
              <a:rPr lang="pt-BR" sz="1850" i="1" dirty="0" smtClean="0">
                <a:solidFill>
                  <a:srgbClr val="0000CC"/>
                </a:solidFill>
                <a:latin typeface="Comic Sans MS" pitchFamily="66" charset="0"/>
              </a:rPr>
              <a:t>“ [...] </a:t>
            </a:r>
            <a:r>
              <a:rPr lang="pt-BR" sz="1850" i="1" u="sng" dirty="0" smtClean="0">
                <a:solidFill>
                  <a:srgbClr val="0000CC"/>
                </a:solidFill>
                <a:latin typeface="Comic Sans MS" pitchFamily="66" charset="0"/>
              </a:rPr>
              <a:t>Um Espírito pode ser bom, benevolente, e ter conhecimentos limitados</a:t>
            </a:r>
            <a:r>
              <a:rPr lang="pt-BR" sz="1850" i="1" dirty="0" smtClean="0">
                <a:solidFill>
                  <a:srgbClr val="0000CC"/>
                </a:solidFill>
                <a:latin typeface="Comic Sans MS" pitchFamily="66" charset="0"/>
              </a:rPr>
              <a:t>, ao passo que um Espírito inteligente, e instruído pode ser muito inferior em moralidade”  </a:t>
            </a:r>
            <a:r>
              <a:rPr lang="pt-BR" sz="1850" b="1" dirty="0" smtClean="0"/>
              <a:t>(item 265)</a:t>
            </a:r>
          </a:p>
        </p:txBody>
      </p:sp>
      <p:sp>
        <p:nvSpPr>
          <p:cNvPr id="6" name="CaixaDeTexto 5"/>
          <p:cNvSpPr txBox="1"/>
          <p:nvPr/>
        </p:nvSpPr>
        <p:spPr>
          <a:xfrm>
            <a:off x="7765961" y="6596194"/>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316390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2" y="116632"/>
            <a:ext cx="8964488" cy="1800493"/>
          </a:xfrm>
          <a:prstGeom prst="rect">
            <a:avLst/>
          </a:prstGeom>
          <a:noFill/>
        </p:spPr>
        <p:txBody>
          <a:bodyPr wrap="square" rtlCol="0">
            <a:spAutoFit/>
          </a:bodyPr>
          <a:lstStyle/>
          <a:p>
            <a:r>
              <a:rPr lang="pt-BR" sz="1850" i="1" dirty="0" smtClean="0">
                <a:solidFill>
                  <a:srgbClr val="0000CC"/>
                </a:solidFill>
                <a:latin typeface="Comic Sans MS" pitchFamily="66" charset="0"/>
              </a:rPr>
              <a:t>“</a:t>
            </a:r>
            <a:r>
              <a:rPr lang="pt-BR" sz="1850" i="1" u="sng" dirty="0" smtClean="0">
                <a:solidFill>
                  <a:srgbClr val="0000CC"/>
                </a:solidFill>
                <a:latin typeface="Comic Sans MS" pitchFamily="66" charset="0"/>
              </a:rPr>
              <a:t>Os espíritos superiores</a:t>
            </a:r>
            <a:r>
              <a:rPr lang="pt-BR" sz="1850" i="1" dirty="0" smtClean="0">
                <a:solidFill>
                  <a:srgbClr val="0000CC"/>
                </a:solidFill>
                <a:latin typeface="Comic Sans MS" pitchFamily="66" charset="0"/>
              </a:rPr>
              <a:t> ... dizem tudo com simplicidade e modéstia, não se gabam jamais, não exibem seu saber nem sua posição entre os outros [...] a linguagem dos Espíritos elevados é sempre idêntica, </a:t>
            </a:r>
            <a:r>
              <a:rPr lang="pt-BR" sz="1850" i="1" u="sng" dirty="0" smtClean="0">
                <a:solidFill>
                  <a:srgbClr val="0000CC"/>
                </a:solidFill>
                <a:latin typeface="Comic Sans MS" pitchFamily="66" charset="0"/>
              </a:rPr>
              <a:t>senão quanto a forma, pelo menos quanto ao fundo</a:t>
            </a:r>
            <a:r>
              <a:rPr lang="pt-BR" sz="1850" i="1" dirty="0" smtClean="0">
                <a:solidFill>
                  <a:srgbClr val="0000CC"/>
                </a:solidFill>
                <a:latin typeface="Comic Sans MS" pitchFamily="66" charset="0"/>
              </a:rPr>
              <a:t>. Os pensamentos são os mesmos, quaisquer que sejam o tempo e o lugar [...] não serão contraditórios [...] sem prolixidade [...] gracejo, frequentemente, é fino e picante, mas jamais é trivial [...]”  </a:t>
            </a:r>
            <a:r>
              <a:rPr lang="pt-BR" b="1" dirty="0" smtClean="0"/>
              <a:t>(sub-itens, do item 267)</a:t>
            </a:r>
            <a:endParaRPr lang="pt-BR" b="1" dirty="0"/>
          </a:p>
        </p:txBody>
      </p:sp>
      <p:sp>
        <p:nvSpPr>
          <p:cNvPr id="3" name="CaixaDeTexto 2"/>
          <p:cNvSpPr txBox="1"/>
          <p:nvPr/>
        </p:nvSpPr>
        <p:spPr>
          <a:xfrm>
            <a:off x="179512" y="1988840"/>
            <a:ext cx="8964488" cy="1800493"/>
          </a:xfrm>
          <a:prstGeom prst="rect">
            <a:avLst/>
          </a:prstGeom>
          <a:noFill/>
        </p:spPr>
        <p:txBody>
          <a:bodyPr wrap="square" rtlCol="0">
            <a:spAutoFit/>
          </a:bodyPr>
          <a:lstStyle/>
          <a:p>
            <a:r>
              <a:rPr lang="pt-BR" sz="1850" i="1" dirty="0" smtClean="0">
                <a:solidFill>
                  <a:srgbClr val="0000CC"/>
                </a:solidFill>
                <a:latin typeface="Comic Sans MS" pitchFamily="66" charset="0"/>
              </a:rPr>
              <a:t>“</a:t>
            </a:r>
            <a:r>
              <a:rPr lang="pt-BR" sz="1850" i="1" u="sng" dirty="0" smtClean="0">
                <a:solidFill>
                  <a:srgbClr val="0000CC"/>
                </a:solidFill>
                <a:latin typeface="Comic Sans MS" pitchFamily="66" charset="0"/>
              </a:rPr>
              <a:t>Os bons Espíritos</a:t>
            </a:r>
            <a:r>
              <a:rPr lang="pt-BR" sz="1850" i="1" dirty="0" smtClean="0">
                <a:solidFill>
                  <a:srgbClr val="0000CC"/>
                </a:solidFill>
                <a:latin typeface="Comic Sans MS" pitchFamily="66" charset="0"/>
              </a:rPr>
              <a:t> não dizem senão o que sabem; calam-se ou confessam sua ignorância sobre o que não sabem [...] não precisam jamais as datas [...] jamais ordenam ou ameaçam [...] não lisonjeiam; aprovam quando se faz o bem, mas sempre com reservas [...] são muito escrupulosos sobre as atitudes que podem aconselhar [...] procuram suavizar os erros e pregam a indulgência [...] não prescrevem senão o bem”  </a:t>
            </a:r>
            <a:r>
              <a:rPr lang="pt-BR" b="1" dirty="0" smtClean="0"/>
              <a:t>(sub-itens, do item 267)</a:t>
            </a:r>
            <a:endParaRPr lang="pt-BR" b="1" dirty="0"/>
          </a:p>
        </p:txBody>
      </p:sp>
      <p:sp>
        <p:nvSpPr>
          <p:cNvPr id="4" name="CaixaDeTexto 3"/>
          <p:cNvSpPr txBox="1"/>
          <p:nvPr/>
        </p:nvSpPr>
        <p:spPr>
          <a:xfrm>
            <a:off x="179512" y="4005064"/>
            <a:ext cx="8856984" cy="2723823"/>
          </a:xfrm>
          <a:prstGeom prst="rect">
            <a:avLst/>
          </a:prstGeom>
          <a:noFill/>
        </p:spPr>
        <p:txBody>
          <a:bodyPr wrap="square" rtlCol="0">
            <a:spAutoFit/>
          </a:bodyPr>
          <a:lstStyle/>
          <a:p>
            <a:r>
              <a:rPr lang="pt-BR" sz="1900" dirty="0" smtClean="0">
                <a:latin typeface="Comic Sans MS" pitchFamily="66" charset="0"/>
              </a:rPr>
              <a:t>Portanto, caros leitores interessados em assuntos espiritualistas, não se esqueçam que </a:t>
            </a:r>
            <a:r>
              <a:rPr lang="pt-BR" sz="1900" u="sng" dirty="0" smtClean="0">
                <a:solidFill>
                  <a:srgbClr val="C00000"/>
                </a:solidFill>
                <a:latin typeface="Comic Sans MS" pitchFamily="66" charset="0"/>
              </a:rPr>
              <a:t>a mediunidade totalmente inconsciente, segundo Ramatis, já não ocorre há algumas décadas, em nosso planeta</a:t>
            </a:r>
            <a:r>
              <a:rPr lang="pt-BR" sz="1900" dirty="0" smtClean="0">
                <a:latin typeface="Comic Sans MS" pitchFamily="66" charset="0"/>
              </a:rPr>
              <a:t>! Logo, quando ouvirem as falas, consultas ou orientações, de “entidades espirituais”, em uma “</a:t>
            </a:r>
            <a:r>
              <a:rPr lang="pt-BR" sz="1900" b="1" u="sng" dirty="0" smtClean="0">
                <a:latin typeface="Comic Sans MS" pitchFamily="66" charset="0"/>
              </a:rPr>
              <a:t>Casa séria</a:t>
            </a:r>
            <a:r>
              <a:rPr lang="pt-BR" sz="1900" dirty="0" smtClean="0">
                <a:latin typeface="Comic Sans MS" pitchFamily="66" charset="0"/>
              </a:rPr>
              <a:t>”, que não corroborem com os ensinamentos, muito bem definidos no Livro dos Médiuns,...desconfiem...pois o que estará acontecendo, é você estar ouvindo um Espírito que se acha mais do que é, ou Espírito que não se pode identificar como “bom”, ou ainda,  o médium dando seu julgamento de valor, caracterizando simplesmente: MISTICISMO ou FRAUDE ! </a:t>
            </a:r>
            <a:endParaRPr lang="pt-BR" sz="1900" dirty="0">
              <a:latin typeface="Comic Sans MS" pitchFamily="66" charset="0"/>
            </a:endParaRPr>
          </a:p>
        </p:txBody>
      </p:sp>
      <p:sp>
        <p:nvSpPr>
          <p:cNvPr id="5" name="CaixaDeTexto 4"/>
          <p:cNvSpPr txBox="1"/>
          <p:nvPr/>
        </p:nvSpPr>
        <p:spPr>
          <a:xfrm>
            <a:off x="7765961" y="6596194"/>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361808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95536" y="116632"/>
            <a:ext cx="8280920" cy="461665"/>
          </a:xfrm>
          <a:prstGeom prst="rect">
            <a:avLst/>
          </a:prstGeom>
          <a:noFill/>
        </p:spPr>
        <p:txBody>
          <a:bodyPr wrap="square" rtlCol="0">
            <a:spAutoFit/>
          </a:bodyPr>
          <a:lstStyle/>
          <a:p>
            <a:r>
              <a:rPr lang="pt-BR" sz="2400" b="1" u="sng" dirty="0" smtClean="0">
                <a:solidFill>
                  <a:srgbClr val="C00000"/>
                </a:solidFill>
                <a:effectLst>
                  <a:outerShdw blurRad="38100" dist="38100" dir="2700000" algn="tl">
                    <a:srgbClr val="000000">
                      <a:alpha val="43137"/>
                    </a:srgbClr>
                  </a:outerShdw>
                </a:effectLst>
                <a:latin typeface="Comic Sans MS" pitchFamily="66" charset="0"/>
              </a:rPr>
              <a:t>Médiuns: Configuração astral e cuidados a tomar</a:t>
            </a:r>
            <a:r>
              <a:rPr lang="pt-BR" sz="2400" b="1" dirty="0" smtClean="0">
                <a:solidFill>
                  <a:srgbClr val="C00000"/>
                </a:solidFill>
                <a:effectLst>
                  <a:outerShdw blurRad="38100" dist="38100" dir="2700000" algn="tl">
                    <a:srgbClr val="000000">
                      <a:alpha val="43137"/>
                    </a:srgbClr>
                  </a:outerShdw>
                </a:effectLst>
                <a:latin typeface="Comic Sans MS" pitchFamily="66" charset="0"/>
              </a:rPr>
              <a:t>!</a:t>
            </a:r>
            <a:endParaRPr lang="pt-BR" sz="2400" b="1" dirty="0">
              <a:solidFill>
                <a:srgbClr val="C00000"/>
              </a:solidFill>
              <a:effectLst>
                <a:outerShdw blurRad="38100" dist="38100" dir="2700000" algn="tl">
                  <a:srgbClr val="000000">
                    <a:alpha val="43137"/>
                  </a:srgbClr>
                </a:outerShdw>
              </a:effectLst>
              <a:latin typeface="Comic Sans MS" pitchFamily="66" charset="0"/>
            </a:endParaRPr>
          </a:p>
        </p:txBody>
      </p:sp>
      <p:sp>
        <p:nvSpPr>
          <p:cNvPr id="5" name="CaixaDeTexto 4"/>
          <p:cNvSpPr txBox="1"/>
          <p:nvPr/>
        </p:nvSpPr>
        <p:spPr>
          <a:xfrm>
            <a:off x="395536" y="616034"/>
            <a:ext cx="8748464" cy="5909310"/>
          </a:xfrm>
          <a:prstGeom prst="rect">
            <a:avLst/>
          </a:prstGeom>
          <a:noFill/>
        </p:spPr>
        <p:txBody>
          <a:bodyPr wrap="square" rtlCol="0">
            <a:spAutoFit/>
          </a:bodyPr>
          <a:lstStyle/>
          <a:p>
            <a:r>
              <a:rPr lang="pt-BR" dirty="0" smtClean="0">
                <a:latin typeface="Comic Sans MS" pitchFamily="66" charset="0"/>
              </a:rPr>
              <a:t>Em uma “obra” cada trabalhador tem função específica, conforme suas competências e possibilidades! Não é diferente na “Obra de nosso Pai Maior”! </a:t>
            </a:r>
          </a:p>
          <a:p>
            <a:r>
              <a:rPr lang="pt-BR" dirty="0" smtClean="0">
                <a:latin typeface="Comic Sans MS" pitchFamily="66" charset="0"/>
              </a:rPr>
              <a:t>Os médiuns são os “trabalhadores da Obra”, que antes de encarnarem, tiveram o devido preparo em seus órgãos do corpo sutil, a fim de permitir se comunicarem e agirem com a presença dos “trabalhadores” desencarnados (mentor e guias).</a:t>
            </a:r>
          </a:p>
          <a:p>
            <a:endParaRPr lang="pt-BR" sz="1200" dirty="0" smtClean="0">
              <a:latin typeface="Comic Sans MS" pitchFamily="66" charset="0"/>
            </a:endParaRPr>
          </a:p>
          <a:p>
            <a:r>
              <a:rPr lang="pt-BR" dirty="0" smtClean="0">
                <a:latin typeface="Comic Sans MS" pitchFamily="66" charset="0"/>
              </a:rPr>
              <a:t>Mediunidade é uma condição orgânica! Onde, dependendo do tipo de mediunidade um ou mais chakras tem em  seus correspondentes (glândula endócrina e plexo nervoso) o devido preparo pelos geneticistas da Espiritualidade superior.</a:t>
            </a:r>
          </a:p>
          <a:p>
            <a:endParaRPr lang="pt-BR" sz="1200" dirty="0" smtClean="0">
              <a:latin typeface="Comic Sans MS" pitchFamily="66" charset="0"/>
            </a:endParaRPr>
          </a:p>
          <a:p>
            <a:r>
              <a:rPr lang="pt-BR" dirty="0" smtClean="0">
                <a:latin typeface="Comic Sans MS" pitchFamily="66" charset="0"/>
              </a:rPr>
              <a:t>Sabemos que todos nós, encarnados, somos mais ou menos médiuns! E conforme constamos no </a:t>
            </a:r>
            <a:r>
              <a:rPr lang="pt-BR" b="1" dirty="0" smtClean="0">
                <a:solidFill>
                  <a:srgbClr val="C00000"/>
                </a:solidFill>
                <a:effectLst>
                  <a:outerShdw blurRad="38100" dist="38100" dir="2700000" algn="tl">
                    <a:srgbClr val="000000">
                      <a:alpha val="43137"/>
                    </a:srgbClr>
                  </a:outerShdw>
                </a:effectLst>
                <a:latin typeface="Comic Sans MS" pitchFamily="66" charset="0"/>
              </a:rPr>
              <a:t>E</a:t>
            </a:r>
            <a:r>
              <a:rPr lang="pt-BR" dirty="0" smtClean="0">
                <a:latin typeface="Comic Sans MS" pitchFamily="66" charset="0"/>
              </a:rPr>
              <a:t>vangelho </a:t>
            </a:r>
            <a:r>
              <a:rPr lang="pt-BR" b="1" dirty="0" smtClean="0">
                <a:solidFill>
                  <a:srgbClr val="C00000"/>
                </a:solidFill>
                <a:effectLst>
                  <a:outerShdw blurRad="38100" dist="38100" dir="2700000" algn="tl">
                    <a:srgbClr val="000000">
                      <a:alpha val="43137"/>
                    </a:srgbClr>
                  </a:outerShdw>
                </a:effectLst>
                <a:latin typeface="Comic Sans MS" pitchFamily="66" charset="0"/>
              </a:rPr>
              <a:t>S</a:t>
            </a:r>
            <a:r>
              <a:rPr lang="pt-BR" dirty="0" smtClean="0">
                <a:latin typeface="Comic Sans MS" pitchFamily="66" charset="0"/>
              </a:rPr>
              <a:t>egundo o </a:t>
            </a:r>
            <a:r>
              <a:rPr lang="pt-BR" b="1" dirty="0" smtClean="0">
                <a:solidFill>
                  <a:srgbClr val="C00000"/>
                </a:solidFill>
                <a:effectLst>
                  <a:outerShdw blurRad="38100" dist="38100" dir="2700000" algn="tl">
                    <a:srgbClr val="000000">
                      <a:alpha val="43137"/>
                    </a:srgbClr>
                  </a:outerShdw>
                </a:effectLst>
                <a:latin typeface="Comic Sans MS" pitchFamily="66" charset="0"/>
              </a:rPr>
              <a:t>E</a:t>
            </a:r>
            <a:r>
              <a:rPr lang="pt-BR" dirty="0" smtClean="0">
                <a:latin typeface="Comic Sans MS" pitchFamily="66" charset="0"/>
              </a:rPr>
              <a:t>spiritismo, Cap.24, item 12: </a:t>
            </a:r>
            <a:r>
              <a:rPr lang="pt-BR" i="1" dirty="0" smtClean="0">
                <a:solidFill>
                  <a:srgbClr val="0000CC"/>
                </a:solidFill>
                <a:latin typeface="Comic Sans MS" pitchFamily="66" charset="0"/>
              </a:rPr>
              <a:t>“[...] A mediunidade não implica necessariamente as relações habituais com os Espíritos superiores.[...] O bom médium não é, portanto, aquele que tem facilidade de comunicação, mas o que é simpático aos Bons Espíritos, e só por Eles é assistido.[..]”.</a:t>
            </a:r>
          </a:p>
          <a:p>
            <a:endParaRPr lang="pt-BR" sz="1200" i="1" dirty="0" smtClean="0">
              <a:solidFill>
                <a:srgbClr val="0000CC"/>
              </a:solidFill>
              <a:latin typeface="Comic Sans MS" pitchFamily="66" charset="0"/>
            </a:endParaRPr>
          </a:p>
          <a:p>
            <a:r>
              <a:rPr lang="pt-BR" dirty="0" smtClean="0">
                <a:latin typeface="Comic Sans MS" pitchFamily="66" charset="0"/>
              </a:rPr>
              <a:t>Também sabemos que: </a:t>
            </a:r>
            <a:r>
              <a:rPr lang="pt-BR" i="1" dirty="0" smtClean="0">
                <a:solidFill>
                  <a:srgbClr val="0000CC"/>
                </a:solidFill>
                <a:latin typeface="Comic Sans MS" pitchFamily="66" charset="0"/>
                <a:cs typeface="Arial" charset="0"/>
              </a:rPr>
              <a:t>“A mente permanece na base de todos os fenômenos mediúnicos”. </a:t>
            </a:r>
            <a:r>
              <a:rPr lang="pt-BR" i="1" dirty="0" smtClean="0">
                <a:latin typeface="Comic Sans MS" pitchFamily="66" charset="0"/>
                <a:cs typeface="Arial" charset="0"/>
              </a:rPr>
              <a:t>(</a:t>
            </a:r>
            <a:r>
              <a:rPr lang="pt-BR" b="1" dirty="0" smtClean="0">
                <a:solidFill>
                  <a:srgbClr val="C00000"/>
                </a:solidFill>
                <a:latin typeface="Comic Sans MS" pitchFamily="66" charset="0"/>
                <a:cs typeface="Arial" charset="0"/>
              </a:rPr>
              <a:t>André Luiz</a:t>
            </a:r>
            <a:r>
              <a:rPr lang="pt-BR" dirty="0" smtClean="0">
                <a:latin typeface="Comic Sans MS" pitchFamily="66" charset="0"/>
                <a:cs typeface="Arial" charset="0"/>
              </a:rPr>
              <a:t>, por F.C.Xavier: </a:t>
            </a:r>
            <a:r>
              <a:rPr lang="pt-BR" b="1" dirty="0" smtClean="0">
                <a:latin typeface="Comic Sans MS" pitchFamily="66" charset="0"/>
                <a:cs typeface="Arial" charset="0"/>
              </a:rPr>
              <a:t>Nos Domínios da Mediunidade</a:t>
            </a:r>
            <a:r>
              <a:rPr lang="pt-BR" dirty="0" smtClean="0">
                <a:latin typeface="Comic Sans MS" pitchFamily="66" charset="0"/>
                <a:cs typeface="Arial" charset="0"/>
              </a:rPr>
              <a:t> - cap.1, p. 15-16).</a:t>
            </a:r>
            <a:r>
              <a:rPr lang="pt-BR" sz="1600" dirty="0" smtClean="0">
                <a:latin typeface="Comic Sans MS" pitchFamily="66" charset="0"/>
                <a:cs typeface="Arial" charset="0"/>
              </a:rPr>
              <a:t> </a:t>
            </a:r>
            <a:r>
              <a:rPr lang="pt-BR" dirty="0" smtClean="0">
                <a:latin typeface="Comic Sans MS" pitchFamily="66" charset="0"/>
                <a:cs typeface="Arial" charset="0"/>
              </a:rPr>
              <a:t>E que a comunicação entre o Espírito comunicante e o médium, ocorre devido a </a:t>
            </a:r>
            <a:r>
              <a:rPr lang="pt-BR" dirty="0" smtClean="0">
                <a:latin typeface="Comic Sans MS" pitchFamily="66" charset="0"/>
              </a:rPr>
              <a:t>afinidade fluídica e a expansão dos periespíritos, do Espírito e do médium, oportunizando a interação entre os “chakras”, de ambos!</a:t>
            </a:r>
          </a:p>
        </p:txBody>
      </p:sp>
      <p:sp>
        <p:nvSpPr>
          <p:cNvPr id="6" name="CaixaDeTexto 5"/>
          <p:cNvSpPr txBox="1"/>
          <p:nvPr/>
        </p:nvSpPr>
        <p:spPr>
          <a:xfrm>
            <a:off x="7765961" y="6596194"/>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2305225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18941" y="98488"/>
            <a:ext cx="8847786" cy="6555641"/>
          </a:xfrm>
          <a:prstGeom prst="rect">
            <a:avLst/>
          </a:prstGeom>
          <a:noFill/>
        </p:spPr>
        <p:txBody>
          <a:bodyPr wrap="square" rtlCol="0">
            <a:spAutoFit/>
          </a:bodyPr>
          <a:lstStyle/>
          <a:p>
            <a:r>
              <a:rPr lang="pt-BR" dirty="0" smtClean="0">
                <a:latin typeface="Comic Sans MS" pitchFamily="66" charset="0"/>
              </a:rPr>
              <a:t>Também sabemos que Mediunidade não é doença, porém </a:t>
            </a:r>
            <a:r>
              <a:rPr lang="pt-BR" b="1" u="sng" dirty="0" smtClean="0">
                <a:latin typeface="Comic Sans MS" pitchFamily="66" charset="0"/>
              </a:rPr>
              <a:t>sua prática conduz SIM a fadiga, que necessita de repouso</a:t>
            </a:r>
            <a:r>
              <a:rPr lang="pt-BR" dirty="0" smtClean="0">
                <a:latin typeface="Comic Sans MS" pitchFamily="66" charset="0"/>
              </a:rPr>
              <a:t>! Vejamos abaixo os sintomas observados, em pesquisa, pelo </a:t>
            </a:r>
            <a:r>
              <a:rPr lang="pt-BR" dirty="0" smtClean="0">
                <a:solidFill>
                  <a:srgbClr val="C00000"/>
                </a:solidFill>
                <a:latin typeface="Comic Sans MS" pitchFamily="66" charset="0"/>
              </a:rPr>
              <a:t>médico neurocientista Sérgio Felipe:  </a:t>
            </a:r>
            <a:r>
              <a:rPr lang="pt-BR" i="1" dirty="0" smtClean="0">
                <a:solidFill>
                  <a:srgbClr val="0000CC"/>
                </a:solidFill>
                <a:latin typeface="Comic Sans MS" pitchFamily="66" charset="0"/>
              </a:rPr>
              <a:t>“[...] Uma interferência espiritual provoca uma reação orgânica. Por exemplo, quando uma pessoa entra no estado de transe, nos estados de incorporação, obsessão ou possessão, a pessoa tem reações orgânicas muito peculiares [...] </a:t>
            </a:r>
            <a:r>
              <a:rPr lang="pt-BR" b="1" i="1" u="sng" dirty="0" smtClean="0">
                <a:solidFill>
                  <a:srgbClr val="0000CC"/>
                </a:solidFill>
                <a:latin typeface="Comic Sans MS" pitchFamily="66" charset="0"/>
              </a:rPr>
              <a:t>No caso das incorporações </a:t>
            </a:r>
            <a:r>
              <a:rPr lang="pt-BR" i="1" dirty="0" smtClean="0">
                <a:solidFill>
                  <a:srgbClr val="0000CC"/>
                </a:solidFill>
                <a:latin typeface="Comic Sans MS" pitchFamily="66" charset="0"/>
              </a:rPr>
              <a:t>verificamos: aumento da pressão arterial sistólica;  aumento do fluxo sanguíneo na cabeça; aceleração cardíaca; aumento do fluxo renal; diminuição da taxa de glicose (hipoglicemias); </a:t>
            </a:r>
            <a:r>
              <a:rPr lang="pt-BR" b="1" i="1" u="sng" dirty="0" smtClean="0">
                <a:solidFill>
                  <a:srgbClr val="0000CC"/>
                </a:solidFill>
                <a:latin typeface="Comic Sans MS" pitchFamily="66" charset="0"/>
              </a:rPr>
              <a:t>Já nos casos de obsessão</a:t>
            </a:r>
            <a:r>
              <a:rPr lang="pt-BR" b="1" i="1" dirty="0" smtClean="0">
                <a:solidFill>
                  <a:srgbClr val="0000CC"/>
                </a:solidFill>
                <a:latin typeface="Comic Sans MS" pitchFamily="66" charset="0"/>
              </a:rPr>
              <a:t> </a:t>
            </a:r>
            <a:r>
              <a:rPr lang="pt-BR" i="1" dirty="0" smtClean="0">
                <a:solidFill>
                  <a:srgbClr val="0000CC"/>
                </a:solidFill>
                <a:latin typeface="Comic Sans MS" pitchFamily="66" charset="0"/>
              </a:rPr>
              <a:t>verifica-se alterações epileptiformes (crises parecidas com epilepsia) ou alterações de comportamento, caminhando para o transtorno bipolar; moléstias autoimunes; etc.[...]”</a:t>
            </a:r>
          </a:p>
          <a:p>
            <a:endParaRPr lang="pt-BR" sz="1200" i="1" dirty="0">
              <a:solidFill>
                <a:srgbClr val="0000CC"/>
              </a:solidFill>
              <a:latin typeface="Comic Sans MS" pitchFamily="66" charset="0"/>
            </a:endParaRPr>
          </a:p>
          <a:p>
            <a:r>
              <a:rPr lang="pt-BR" dirty="0" smtClean="0">
                <a:latin typeface="Comic Sans MS" pitchFamily="66" charset="0"/>
              </a:rPr>
              <a:t>Considerando as informações anteriores, temos que admitir que cabe ao médium ser prudente e consciente para casos de abstenção de vícios, e até moderação de seu trabalho mediúnico. Lembremo-nos que ao nos disponibilizarmos para o trabalho, estaremos acionando nosso organismo e sistemas do corpo físico e sutil, para oportunizar a interação com a Espiritualidade. Logo, temos que estar em equilíbrio físico e moral para sermos bons medianeiros!</a:t>
            </a:r>
            <a:endParaRPr lang="pt-BR" i="1" dirty="0" smtClean="0">
              <a:solidFill>
                <a:srgbClr val="0000CC"/>
              </a:solidFill>
              <a:latin typeface="Comic Sans MS" pitchFamily="66" charset="0"/>
            </a:endParaRPr>
          </a:p>
          <a:p>
            <a:endParaRPr lang="pt-BR" sz="1200" dirty="0" smtClean="0">
              <a:solidFill>
                <a:srgbClr val="C00000"/>
              </a:solidFill>
              <a:latin typeface="Comic Sans MS" pitchFamily="66" charset="0"/>
            </a:endParaRPr>
          </a:p>
          <a:p>
            <a:r>
              <a:rPr lang="pt-BR" u="sng" dirty="0" smtClean="0">
                <a:latin typeface="Comic Sans MS" pitchFamily="66" charset="0"/>
              </a:rPr>
              <a:t>Resumindo</a:t>
            </a:r>
            <a:r>
              <a:rPr lang="pt-BR" dirty="0" smtClean="0">
                <a:latin typeface="Comic Sans MS" pitchFamily="66" charset="0"/>
              </a:rPr>
              <a:t>: Médium compromissado com a tarefa mediúnica tem que colocar em prática a sua “reforma íntima”, e fazer valer a orientação do </a:t>
            </a:r>
            <a:r>
              <a:rPr lang="pt-BR" dirty="0" smtClean="0">
                <a:solidFill>
                  <a:srgbClr val="C00000"/>
                </a:solidFill>
                <a:latin typeface="Comic Sans MS" pitchFamily="66" charset="0"/>
              </a:rPr>
              <a:t>Espírito Verdade</a:t>
            </a:r>
            <a:r>
              <a:rPr lang="pt-BR" dirty="0" smtClean="0">
                <a:latin typeface="Comic Sans MS" pitchFamily="66" charset="0"/>
              </a:rPr>
              <a:t>: </a:t>
            </a:r>
            <a:r>
              <a:rPr lang="pt-BR" i="1" dirty="0" smtClean="0">
                <a:solidFill>
                  <a:srgbClr val="0000CC"/>
                </a:solidFill>
                <a:latin typeface="Comic Sans MS" pitchFamily="66" charset="0"/>
              </a:rPr>
              <a:t>“Amai-vos e Instruí-vos”</a:t>
            </a:r>
            <a:r>
              <a:rPr lang="pt-BR" dirty="0" smtClean="0">
                <a:latin typeface="Comic Sans MS" pitchFamily="66" charset="0"/>
              </a:rPr>
              <a:t>,</a:t>
            </a:r>
            <a:r>
              <a:rPr lang="pt-BR" i="1" dirty="0" smtClean="0">
                <a:solidFill>
                  <a:srgbClr val="0000CC"/>
                </a:solidFill>
                <a:latin typeface="Comic Sans MS" pitchFamily="66" charset="0"/>
              </a:rPr>
              <a:t> </a:t>
            </a:r>
            <a:r>
              <a:rPr lang="pt-BR" dirty="0" smtClean="0">
                <a:latin typeface="Comic Sans MS" pitchFamily="66" charset="0"/>
              </a:rPr>
              <a:t>a fim de facilitar o contato da Espiritualidade maior, que sempre tem que fazer “descenso energético”, para trabalhar conosco.... Isso é a base para a chamada “mediunidade de parceria”, por </a:t>
            </a:r>
            <a:r>
              <a:rPr lang="pt-BR" dirty="0" smtClean="0">
                <a:solidFill>
                  <a:srgbClr val="C00000"/>
                </a:solidFill>
                <a:latin typeface="Comic Sans MS" pitchFamily="66" charset="0"/>
              </a:rPr>
              <a:t>Maria Modesto Cravo</a:t>
            </a:r>
            <a:r>
              <a:rPr lang="pt-BR" dirty="0" smtClean="0">
                <a:latin typeface="Comic Sans MS" pitchFamily="66" charset="0"/>
              </a:rPr>
              <a:t>!</a:t>
            </a:r>
          </a:p>
        </p:txBody>
      </p:sp>
      <p:sp>
        <p:nvSpPr>
          <p:cNvPr id="3" name="CaixaDeTexto 2"/>
          <p:cNvSpPr txBox="1"/>
          <p:nvPr/>
        </p:nvSpPr>
        <p:spPr>
          <a:xfrm>
            <a:off x="7765961" y="6609073"/>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322671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2" y="116632"/>
            <a:ext cx="8964488" cy="6740307"/>
          </a:xfrm>
          <a:prstGeom prst="rect">
            <a:avLst/>
          </a:prstGeom>
          <a:noFill/>
        </p:spPr>
        <p:txBody>
          <a:bodyPr wrap="square" rtlCol="0">
            <a:spAutoFit/>
          </a:bodyPr>
          <a:lstStyle/>
          <a:p>
            <a:r>
              <a:rPr lang="pt-BR" dirty="0" smtClean="0">
                <a:latin typeface="Comic Sans MS" pitchFamily="66" charset="0"/>
              </a:rPr>
              <a:t>Quando consideramos os “médiuns de Umbanda”, além dos preparos, trabalhos e cuidados já citados anteriormente, temos que considerar, as orientações de </a:t>
            </a:r>
            <a:r>
              <a:rPr lang="pt-BR" dirty="0" smtClean="0">
                <a:solidFill>
                  <a:srgbClr val="C00000"/>
                </a:solidFill>
                <a:latin typeface="Comic Sans MS" pitchFamily="66" charset="0"/>
              </a:rPr>
              <a:t>Ramatis</a:t>
            </a:r>
            <a:r>
              <a:rPr lang="pt-BR" dirty="0" smtClean="0">
                <a:latin typeface="Comic Sans MS" pitchFamily="66" charset="0"/>
              </a:rPr>
              <a:t>, no livro “</a:t>
            </a:r>
            <a:r>
              <a:rPr lang="pt-BR" b="1" dirty="0" smtClean="0">
                <a:latin typeface="Comic Sans MS" pitchFamily="66" charset="0"/>
              </a:rPr>
              <a:t>Jardim dos Orixás</a:t>
            </a:r>
            <a:r>
              <a:rPr lang="pt-BR" dirty="0" smtClean="0">
                <a:latin typeface="Comic Sans MS" pitchFamily="66" charset="0"/>
              </a:rPr>
              <a:t>”, pag. 103 e 104</a:t>
            </a:r>
            <a:r>
              <a:rPr lang="pt-BR" i="1" dirty="0" smtClean="0">
                <a:solidFill>
                  <a:srgbClr val="0000CC"/>
                </a:solidFill>
                <a:latin typeface="Comic Sans MS" pitchFamily="66" charset="0"/>
              </a:rPr>
              <a:t>: “[...] </a:t>
            </a:r>
            <a:r>
              <a:rPr lang="pt-BR" i="1" u="sng" dirty="0" smtClean="0">
                <a:solidFill>
                  <a:srgbClr val="0000CC"/>
                </a:solidFill>
                <a:latin typeface="Comic Sans MS" pitchFamily="66" charset="0"/>
              </a:rPr>
              <a:t>os médiuns umbandistas atuam com mais desenvoltura no Umbral inferior</a:t>
            </a:r>
            <a:r>
              <a:rPr lang="pt-BR" i="1" dirty="0" smtClean="0">
                <a:solidFill>
                  <a:srgbClr val="0000CC"/>
                </a:solidFill>
                <a:latin typeface="Comic Sans MS" pitchFamily="66" charset="0"/>
              </a:rPr>
              <a:t>, ao mesmo tempo que se lhes impõe enorme exigência de elasticidade mediúnica para atuarem em várias frequências, em grandes e baixas amplitudes de ondas eletromagnéticas, desde o preto-velho que os influencia numa faixa mental até as catarses que liberam a quota de energia necessária para os socorros nas faixas que o trabalho socorrista requer. Sendo assim, é comum os aparelhos que servem ao lado de cá se ressentirem energeticamente de tempo em tempo, </a:t>
            </a:r>
            <a:r>
              <a:rPr lang="pt-BR" i="1" u="sng" dirty="0" smtClean="0">
                <a:solidFill>
                  <a:srgbClr val="0000CC"/>
                </a:solidFill>
                <a:latin typeface="Comic Sans MS" pitchFamily="66" charset="0"/>
              </a:rPr>
              <a:t>o que justifica os ‘amacis’ e assentamentos vibratórios realizados com ervas previamente maceradas</a:t>
            </a:r>
            <a:r>
              <a:rPr lang="pt-BR" i="1" dirty="0" smtClean="0">
                <a:solidFill>
                  <a:srgbClr val="0000CC"/>
                </a:solidFill>
                <a:latin typeface="Comic Sans MS" pitchFamily="66" charset="0"/>
              </a:rPr>
              <a:t>, com certa regularidade, para a perfeita renovação sintônica com os Guias e Protetores [...] a fim de melhorar a qualidade retransmissora do canal de comunicação com o lado de cá.[...] As ervas utilizadas e as iniciações junto aos locais vibrados da natureza da Terra têm por finalidade a renovação energética, o alinhamento dos chacras e a adequação do fluxo vibratório destes, nos diversos corpos sutis, aos chacras dos Guias e Protetores de cada médium, que também os possuem, tanto no corpo astral quanto nos seus corpos mentais. Evidencie-se que há uma espécie de junção nestes vórtices vibratórios, entre dimensões e frequências diferentes, o que requer imenso rebaixamentos das entidades comunicantes, exigindo da parte dos encarnados elevação moral e harmonia como maneira de aumentar o tônus vibratório a ponto dos chacras se ‘encaixarem’.[...] Não são quaisquer ervas, usadas aleatoriamente.[...] </a:t>
            </a:r>
            <a:r>
              <a:rPr lang="pt-BR" i="1" u="sng" dirty="0" smtClean="0">
                <a:solidFill>
                  <a:srgbClr val="0000CC"/>
                </a:solidFill>
                <a:latin typeface="Comic Sans MS" pitchFamily="66" charset="0"/>
              </a:rPr>
              <a:t>É fundamental que as ervas estejam alinhadas vibratoriamente com a astrologia e com os Orixás que influenciam os médiuns</a:t>
            </a:r>
            <a:r>
              <a:rPr lang="pt-BR" i="1" dirty="0" smtClean="0">
                <a:solidFill>
                  <a:srgbClr val="0000CC"/>
                </a:solidFill>
                <a:latin typeface="Comic Sans MS" pitchFamily="66" charset="0"/>
              </a:rPr>
              <a:t> [...]”</a:t>
            </a:r>
            <a:endParaRPr lang="pt-BR" i="1" dirty="0">
              <a:solidFill>
                <a:srgbClr val="0000CC"/>
              </a:solidFill>
              <a:latin typeface="Comic Sans MS" pitchFamily="66" charset="0"/>
            </a:endParaRPr>
          </a:p>
        </p:txBody>
      </p:sp>
      <p:sp>
        <p:nvSpPr>
          <p:cNvPr id="3" name="CaixaDeTexto 2"/>
          <p:cNvSpPr txBox="1"/>
          <p:nvPr/>
        </p:nvSpPr>
        <p:spPr>
          <a:xfrm>
            <a:off x="7778840" y="6596194"/>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84133933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1767</Words>
  <Application>Microsoft Office PowerPoint</Application>
  <PresentationFormat>Apresentação na tela (4:3)</PresentationFormat>
  <Paragraphs>39</Paragraphs>
  <Slides>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Arial</vt:lpstr>
      <vt:lpstr>Calibri</vt:lpstr>
      <vt:lpstr>Calibri Light</vt:lpstr>
      <vt:lpstr>Comic Sans MS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Marco Bechara</dc:creator>
  <cp:lastModifiedBy>Marco Bechara</cp:lastModifiedBy>
  <cp:revision>7</cp:revision>
  <dcterms:created xsi:type="dcterms:W3CDTF">2018-09-27T20:35:48Z</dcterms:created>
  <dcterms:modified xsi:type="dcterms:W3CDTF">2018-11-12T19:36:58Z</dcterms:modified>
</cp:coreProperties>
</file>