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D40-0074-4CDB-A836-992B942C362F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285-ACF1-4875-B03C-B48D6FEEA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56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D40-0074-4CDB-A836-992B942C362F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285-ACF1-4875-B03C-B48D6FEEA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7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D40-0074-4CDB-A836-992B942C362F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285-ACF1-4875-B03C-B48D6FEEA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1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D40-0074-4CDB-A836-992B942C362F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285-ACF1-4875-B03C-B48D6FEEA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9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D40-0074-4CDB-A836-992B942C362F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285-ACF1-4875-B03C-B48D6FEEA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27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D40-0074-4CDB-A836-992B942C362F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285-ACF1-4875-B03C-B48D6FEEA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09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D40-0074-4CDB-A836-992B942C362F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285-ACF1-4875-B03C-B48D6FEEA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79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D40-0074-4CDB-A836-992B942C362F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285-ACF1-4875-B03C-B48D6FEEA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19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D40-0074-4CDB-A836-992B942C362F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285-ACF1-4875-B03C-B48D6FEEA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78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D40-0074-4CDB-A836-992B942C362F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285-ACF1-4875-B03C-B48D6FEEA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60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D40-0074-4CDB-A836-992B942C362F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285-ACF1-4875-B03C-B48D6FEEA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05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FD40-0074-4CDB-A836-992B942C362F}" type="datetimeFigureOut">
              <a:rPr lang="pt-BR" smtClean="0"/>
              <a:t>12/11/2018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6285-ACF1-4875-B03C-B48D6FEEA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3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528032" y="547356"/>
            <a:ext cx="816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Fundamentos da Umbanda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70079" y="5463791"/>
            <a:ext cx="820384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Por</a:t>
            </a:r>
          </a:p>
          <a:p>
            <a:pPr algn="ctr"/>
            <a:endParaRPr lang="en-US" sz="9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Marco Bechara</a:t>
            </a:r>
            <a:endParaRPr lang="pt-BR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03" y="1712604"/>
            <a:ext cx="3656393" cy="3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77723"/>
            <a:ext cx="882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 smtClean="0">
                <a:solidFill>
                  <a:srgbClr val="C00000"/>
                </a:solidFill>
                <a:latin typeface="Comic Sans MS" pitchFamily="66" charset="0"/>
              </a:rPr>
              <a:t>Os 9 Fundamentos da UMBANDA, segundo o Caboclo das sete encruzilhadas</a:t>
            </a:r>
            <a:r>
              <a:rPr lang="pt-BR" sz="2400" b="1" dirty="0" smtClean="0">
                <a:solidFill>
                  <a:srgbClr val="C00000"/>
                </a:solidFill>
                <a:latin typeface="Comic Sans MS" pitchFamily="66" charset="0"/>
              </a:rPr>
              <a:t>:</a:t>
            </a:r>
            <a:endParaRPr lang="pt-BR" sz="24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973177"/>
            <a:ext cx="882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“</a:t>
            </a:r>
            <a:r>
              <a:rPr lang="pt-BR" sz="2000" b="1" i="1" dirty="0" smtClean="0">
                <a:solidFill>
                  <a:srgbClr val="0000CC"/>
                </a:solidFill>
                <a:latin typeface="Comic Sans MS" pitchFamily="66" charset="0"/>
              </a:rPr>
              <a:t>1.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A umbanda crê em um ser supremo, o Deus único...os sete orixás são emanações da Divindade [...]</a:t>
            </a:r>
            <a:endParaRPr lang="pt-BR" sz="2000" i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3528" y="1765265"/>
            <a:ext cx="882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rgbClr val="0000CC"/>
                </a:solidFill>
                <a:latin typeface="Comic Sans MS" pitchFamily="66" charset="0"/>
              </a:rPr>
              <a:t>2.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O propósito maior dos seres criados é a evolução... Isso se efetiva pelas vidas sucessivas: a Lei da Reencarnação [...]</a:t>
            </a:r>
            <a:endParaRPr lang="pt-BR" sz="2000" i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3528" y="2557353"/>
            <a:ext cx="882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rgbClr val="0000CC"/>
                </a:solidFill>
                <a:latin typeface="Comic Sans MS" pitchFamily="66" charset="0"/>
              </a:rPr>
              <a:t>3.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Existe uma Lei de Justiça universal, que determina a cada um colher o fruto de suas ações, conhecida como Lei do Carma [...]</a:t>
            </a:r>
            <a:endParaRPr lang="pt-BR" sz="2000" i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3528" y="3349441"/>
            <a:ext cx="882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4.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A umbanda se rege pela Lei da Fraternidade Universal: todos os seres são irmãos por terem a mesma origem, e devemos fazer a cada um aquilo que gostaríamos que fosse feito a nós [...]</a:t>
            </a:r>
            <a:endParaRPr lang="pt-BR" sz="2000" i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3528" y="4501569"/>
            <a:ext cx="882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5.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A umbanda possui identidade própria e não se confunde com outras religiões ou cultos, embora a todas respeite fraternalmente, partilhando alguns princípios com muitas delas [...]</a:t>
            </a:r>
            <a:endParaRPr lang="pt-BR" sz="2000" i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23528" y="5653697"/>
            <a:ext cx="882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6.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A umbanda está a serviço da Lei Divina e só visa o bem. Qualquer ação que não respeite o livre-arbítrio das criaturas, que implique em malefício ou prejuízo de alguém ou se utilize de magia negativa, não é umbanda [...]</a:t>
            </a:r>
            <a:endParaRPr lang="pt-BR" sz="2000" i="1" dirty="0">
              <a:solidFill>
                <a:srgbClr val="0000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0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44624"/>
            <a:ext cx="882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7.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A umbanda não realiza em qualquer hipótese o sacrifício ritualístico de animais, nem utiliza quaisquer elementos destes em ritos, oferendas ou trabalhos [...]</a:t>
            </a:r>
            <a:endParaRPr lang="pt-BR" sz="2000" i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980728"/>
            <a:ext cx="882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8.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A umbanda não preconiza a colocação de despachos ou oferendas em esquinas urbanas, e sua reverência às forças da natureza implica preservação e respeito a todos os ambientes naturais da Terra [...]</a:t>
            </a:r>
            <a:endParaRPr lang="pt-BR" sz="2000" i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3528" y="1988840"/>
            <a:ext cx="882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9.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Todo o serviço da umbanda é de caridade, jamais cobrando ou aceitando retribuição de qualquer espécie por atendimentos, consultas ou trabalhos. Quem cobra por serviço espiritual não é umbandista.[...]”</a:t>
            </a:r>
            <a:endParaRPr lang="pt-BR" sz="2000" i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2996952"/>
            <a:ext cx="8892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“[...] Como a umbanda ainda não é conhecida em toda a sua amplitude mágica, de movimentação das linhas de forças que são emanadas diretamente dos orixás, formando o Universo manifestado (mental-astral-etérico-físico), </a:t>
            </a:r>
            <a:r>
              <a:rPr lang="pt-BR" sz="2000" i="1" u="sng" dirty="0" smtClean="0">
                <a:solidFill>
                  <a:srgbClr val="0000CC"/>
                </a:solidFill>
                <a:latin typeface="Comic Sans MS" pitchFamily="66" charset="0"/>
              </a:rPr>
              <a:t>existe certo ceticismo em alguns prosélitos quanto à sua origem cósmica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. A Lei Maior Divina, a aumbandhã, rege o ritmo setenário de todo o Universo e foi exteriorizada pela primeira vez no plano astral terrícola por espíritos que vieram de Vênus e de Sírius, implantando o conhecimento uno entre filosofia, ciência e religião, e contribuindo para o planejamento reencarnatório de entidades exiladas em vosso planeta, transmigradas de outros orbes. [...]”</a:t>
            </a:r>
            <a:endParaRPr lang="pt-BR" sz="2000" i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251520" y="2996952"/>
            <a:ext cx="871296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51520" y="6093296"/>
            <a:ext cx="877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Fonte</a:t>
            </a:r>
            <a:r>
              <a:rPr lang="pt-BR" dirty="0" smtClean="0">
                <a:solidFill>
                  <a:srgbClr val="C00000"/>
                </a:solidFill>
                <a:latin typeface="Comic Sans MS" pitchFamily="66" charset="0"/>
              </a:rPr>
              <a:t>: A Missão da Umbanda, de Ramatis, pela psicografia de Norberto Peixoto. Editora do Conhecimento, pág. 109-110 e 148.</a:t>
            </a:r>
            <a:endParaRPr lang="pt-BR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3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251520" y="44624"/>
            <a:ext cx="8892480" cy="5837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 smtClean="0">
                <a:solidFill>
                  <a:srgbClr val="C00000"/>
                </a:solidFill>
                <a:latin typeface="Comic Sans MS" pitchFamily="66" charset="0"/>
              </a:rPr>
              <a:t>Entendendo e desmistificando a UMBANDA</a:t>
            </a:r>
            <a:r>
              <a:rPr lang="pt-BR" sz="2400" b="1" dirty="0" smtClean="0">
                <a:solidFill>
                  <a:srgbClr val="C00000"/>
                </a:solidFill>
                <a:latin typeface="Comic Sans MS" pitchFamily="66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endParaRPr lang="pt-BR" sz="10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dirty="0" smtClean="0">
                <a:latin typeface="Comic Sans MS" pitchFamily="66" charset="0"/>
              </a:rPr>
              <a:t> “UMBANDA” significa “Conjunto de leis Divinas! Nasceu no Brasil, quando o médium Zélio Fernandino de Moraes, com 17 anos, incorpora o Caboclo das sete encruzilhadas, durante uma sessão da Federação Espírita do Estado do Rio de Janeiro</a:t>
            </a:r>
            <a:r>
              <a:rPr lang="pt-BR" sz="1600" dirty="0" smtClean="0">
                <a:latin typeface="Comic Sans MS" pitchFamily="66" charset="0"/>
              </a:rPr>
              <a:t> (então sediada em Niterói – RJ / Brasil), </a:t>
            </a:r>
            <a:r>
              <a:rPr lang="pt-BR" sz="2000" dirty="0" smtClean="0">
                <a:latin typeface="Comic Sans MS" pitchFamily="66" charset="0"/>
              </a:rPr>
              <a:t>em 15 NOV 1908, afirmando faltar uma flor na mesa de trabalho da Federação Espírita. Essa flor era a UMBANDA!</a:t>
            </a:r>
          </a:p>
          <a:p>
            <a:pPr>
              <a:buFont typeface="Wingdings" pitchFamily="2" charset="2"/>
              <a:buChar char="q"/>
            </a:pPr>
            <a:endParaRPr lang="pt-BR" sz="12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dirty="0" smtClean="0">
                <a:latin typeface="Comic Sans MS" pitchFamily="66" charset="0"/>
              </a:rPr>
              <a:t>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“[...] A diretriz e o princípio básico da umbanda é o amor e a caridade Crística.[...]”</a:t>
            </a:r>
          </a:p>
          <a:p>
            <a:pPr>
              <a:buFont typeface="Wingdings" pitchFamily="2" charset="2"/>
              <a:buChar char="q"/>
            </a:pPr>
            <a:endParaRPr lang="pt-BR" sz="12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dirty="0" smtClean="0">
                <a:latin typeface="Comic Sans MS" pitchFamily="66" charset="0"/>
              </a:rPr>
              <a:t>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“[...] A umbanda fundamenta-se na magia e nas forças da natureza manifestadas nos planos das formas (mental e astral), representadas pelos Orixás.[...]”</a:t>
            </a:r>
          </a:p>
          <a:p>
            <a:pPr>
              <a:buFont typeface="Wingdings" pitchFamily="2" charset="2"/>
              <a:buChar char="q"/>
            </a:pPr>
            <a:endParaRPr lang="pt-BR" sz="12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dirty="0" smtClean="0">
                <a:latin typeface="Comic Sans MS" pitchFamily="66" charset="0"/>
              </a:rPr>
              <a:t>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“[...] A umbanda é produto da evolução, como tudo no Cosmo.[...]”</a:t>
            </a:r>
          </a:p>
          <a:p>
            <a:pPr>
              <a:buFont typeface="Wingdings" pitchFamily="2" charset="2"/>
              <a:buChar char="q"/>
            </a:pPr>
            <a:endParaRPr lang="pt-BR" sz="1200" i="1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 “[...] a umbanda é universal e não se limita a uma raça ou etnia [...]”</a:t>
            </a:r>
          </a:p>
          <a:p>
            <a:pPr>
              <a:buFont typeface="Wingdings" pitchFamily="2" charset="2"/>
              <a:buChar char="q"/>
            </a:pPr>
            <a:endParaRPr lang="pt-BR" sz="12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dirty="0" smtClean="0">
                <a:latin typeface="Comic Sans MS" pitchFamily="66" charset="0"/>
              </a:rPr>
              <a:t>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“[...] o novo não destrói o que já está estabelecido, apenas o amplia.[...]”</a:t>
            </a:r>
            <a:endParaRPr lang="pt-BR" sz="2000" i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67544" y="6021288"/>
            <a:ext cx="834988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C00000"/>
                </a:solidFill>
                <a:latin typeface="Comic Sans MS" pitchFamily="66" charset="0"/>
              </a:rPr>
              <a:t>Fonte</a:t>
            </a:r>
            <a:r>
              <a:rPr lang="pt-BR" dirty="0" smtClean="0">
                <a:solidFill>
                  <a:srgbClr val="C00000"/>
                </a:solidFill>
                <a:latin typeface="Comic Sans MS" pitchFamily="66" charset="0"/>
              </a:rPr>
              <a:t>: Capítulos 1 e 2 do livro “A missão da Umbanda”, pelo Espírito Ramatis, psicografada por Norberto Peixoto. Editora do conhecimento, 2006.</a:t>
            </a:r>
            <a:endParaRPr lang="pt-BR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1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520" y="111398"/>
            <a:ext cx="889248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 smtClean="0">
                <a:solidFill>
                  <a:srgbClr val="C00000"/>
                </a:solidFill>
                <a:latin typeface="Comic Sans MS" pitchFamily="66" charset="0"/>
              </a:rPr>
              <a:t>Entendendo e desmistificando o que não é a UMBANDA</a:t>
            </a:r>
            <a:r>
              <a:rPr lang="pt-BR" sz="2400" b="1" dirty="0" smtClean="0">
                <a:solidFill>
                  <a:srgbClr val="C00000"/>
                </a:solidFill>
                <a:latin typeface="Comic Sans MS" pitchFamily="66" charset="0"/>
              </a:rPr>
              <a:t>:</a:t>
            </a:r>
          </a:p>
          <a:p>
            <a:endParaRPr lang="pt-BR" sz="10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dirty="0" smtClean="0">
                <a:latin typeface="Comic Sans MS" pitchFamily="66" charset="0"/>
              </a:rPr>
              <a:t>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“[...] Umbanda não é grandiosidade de magos; é diminuição de vaidades frente às equânimes leis evolutivas;</a:t>
            </a:r>
          </a:p>
          <a:p>
            <a:pPr>
              <a:buFont typeface="Wingdings" pitchFamily="2" charset="2"/>
              <a:buChar char="q"/>
            </a:pPr>
            <a:endParaRPr lang="pt-BR" sz="10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dirty="0" smtClean="0">
                <a:latin typeface="Comic Sans MS" pitchFamily="66" charset="0"/>
              </a:rPr>
              <a:t>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Umbanda não é mistério; é simplicidade;</a:t>
            </a:r>
          </a:p>
          <a:p>
            <a:pPr>
              <a:buFont typeface="Wingdings" pitchFamily="2" charset="2"/>
              <a:buChar char="q"/>
            </a:pPr>
            <a:endParaRPr lang="pt-BR" sz="10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dirty="0" smtClean="0">
                <a:latin typeface="Comic Sans MS" pitchFamily="66" charset="0"/>
              </a:rPr>
              <a:t>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Umbanda não tem magno trono; tem toco de preto velho;</a:t>
            </a:r>
          </a:p>
          <a:p>
            <a:pPr>
              <a:buFont typeface="Wingdings" pitchFamily="2" charset="2"/>
              <a:buChar char="q"/>
            </a:pPr>
            <a:endParaRPr lang="pt-BR" sz="10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dirty="0" smtClean="0">
                <a:latin typeface="Comic Sans MS" pitchFamily="66" charset="0"/>
              </a:rPr>
              <a:t>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Umbanda não tem cetro de poder; tem balanço do caboclo;</a:t>
            </a:r>
          </a:p>
          <a:p>
            <a:pPr>
              <a:buFont typeface="Wingdings" pitchFamily="2" charset="2"/>
              <a:buChar char="q"/>
            </a:pPr>
            <a:endParaRPr lang="pt-BR" sz="1000" i="1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i="1" dirty="0" smtClean="0">
                <a:latin typeface="Comic Sans MS" pitchFamily="66" charset="0"/>
              </a:rPr>
              <a:t>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Umbanda não dá curso pago; ensina gratuitamente os segredos;</a:t>
            </a:r>
          </a:p>
          <a:p>
            <a:pPr>
              <a:buFont typeface="Wingdings" pitchFamily="2" charset="2"/>
              <a:buChar char="q"/>
            </a:pPr>
            <a:endParaRPr lang="pt-BR" sz="1000" i="1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i="1" dirty="0" smtClean="0">
                <a:latin typeface="Comic Sans MS" pitchFamily="66" charset="0"/>
              </a:rPr>
              <a:t>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Umbanda não tem pastor de rebanhos; conduz à auto-iniciação resgatando a criança divina interna de cada um;</a:t>
            </a:r>
          </a:p>
          <a:p>
            <a:pPr>
              <a:buFont typeface="Wingdings" pitchFamily="2" charset="2"/>
              <a:buChar char="q"/>
            </a:pPr>
            <a:endParaRPr lang="pt-BR" sz="1000" i="1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i="1" dirty="0" smtClean="0">
                <a:latin typeface="Comic Sans MS" pitchFamily="66" charset="0"/>
              </a:rPr>
              <a:t>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Umbanda não tem insígnia sacerdotal que exalta; sim vontade de servir o próximo que iguala;</a:t>
            </a:r>
          </a:p>
          <a:p>
            <a:pPr>
              <a:buFont typeface="Wingdings" pitchFamily="2" charset="2"/>
              <a:buChar char="q"/>
            </a:pPr>
            <a:endParaRPr lang="pt-BR" sz="1000" i="1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i="1" dirty="0" smtClean="0">
                <a:latin typeface="Comic Sans MS" pitchFamily="66" charset="0"/>
              </a:rPr>
              <a:t>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Umbanda não mata animais pelos orixás; ela é caridade e vivifica os seres na vibração de exu-guardião;</a:t>
            </a:r>
          </a:p>
          <a:p>
            <a:pPr>
              <a:buFont typeface="Wingdings" pitchFamily="2" charset="2"/>
              <a:buChar char="q"/>
            </a:pPr>
            <a:endParaRPr lang="pt-BR" sz="1000" i="1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pt-BR" sz="2000" i="1" dirty="0" smtClean="0">
                <a:latin typeface="Comic Sans MS" pitchFamily="66" charset="0"/>
              </a:rPr>
              <a:t> </a:t>
            </a:r>
            <a:r>
              <a:rPr lang="pt-BR" sz="2000" i="1" dirty="0" smtClean="0">
                <a:solidFill>
                  <a:srgbClr val="0000CC"/>
                </a:solidFill>
                <a:latin typeface="Comic Sans MS" pitchFamily="66" charset="0"/>
              </a:rPr>
              <a:t>Umbanda só tem um maioral, Jesus, o Mestre dos mestres [...]”</a:t>
            </a:r>
            <a:endParaRPr lang="pt-BR" sz="2000" i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6021288"/>
            <a:ext cx="820891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C00000"/>
                </a:solidFill>
                <a:latin typeface="Comic Sans MS" pitchFamily="66" charset="0"/>
              </a:rPr>
              <a:t>Fonte</a:t>
            </a:r>
            <a:r>
              <a:rPr lang="pt-BR" dirty="0" smtClean="0">
                <a:solidFill>
                  <a:srgbClr val="C00000"/>
                </a:solidFill>
                <a:latin typeface="Comic Sans MS" pitchFamily="66" charset="0"/>
              </a:rPr>
              <a:t>: Preâmbulo do livro “A missão da Umbanda”, pelo Espírito Ramatis, psicografada por Norberto Peixoto. Editora do conhecimento, 2006.</a:t>
            </a:r>
            <a:endParaRPr lang="pt-BR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51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820</Words>
  <Application>Microsoft Office PowerPoint</Application>
  <PresentationFormat>Apresentação na tela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Bechara</dc:creator>
  <cp:lastModifiedBy>Marco Bechara</cp:lastModifiedBy>
  <cp:revision>3</cp:revision>
  <dcterms:created xsi:type="dcterms:W3CDTF">2018-09-27T20:33:31Z</dcterms:created>
  <dcterms:modified xsi:type="dcterms:W3CDTF">2018-11-12T19:37:28Z</dcterms:modified>
</cp:coreProperties>
</file>