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6" r:id="rId3"/>
    <p:sldId id="257" r:id="rId4"/>
    <p:sldId id="258" r:id="rId5"/>
    <p:sldId id="259" r:id="rId6"/>
    <p:sldId id="260" r:id="rId7"/>
    <p:sldId id="261" r:id="rId8"/>
    <p:sldId id="268" r:id="rId9"/>
    <p:sldId id="262" r:id="rId10"/>
    <p:sldId id="263" r:id="rId11"/>
    <p:sldId id="264" r:id="rId12"/>
    <p:sldId id="265" r:id="rId13"/>
    <p:sldId id="266" r:id="rId14"/>
    <p:sldId id="267" r:id="rId15"/>
    <p:sldId id="269" r:id="rId16"/>
    <p:sldId id="270" r:id="rId17"/>
    <p:sldId id="271" r:id="rId18"/>
    <p:sldId id="272" r:id="rId19"/>
    <p:sldId id="273" r:id="rId20"/>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74" d="100"/>
          <a:sy n="74" d="100"/>
        </p:scale>
        <p:origin x="1782" y="72"/>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354262B5-430D-48DB-B226-F19B5F4E5A11}" type="datetimeFigureOut">
              <a:rPr lang="pt-BR" smtClean="0"/>
              <a:t>12/11/2018</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6A4C6ED9-9C33-4614-993E-100F21769665}" type="slidenum">
              <a:rPr lang="pt-BR" smtClean="0"/>
              <a:t>‹nº›</a:t>
            </a:fld>
            <a:endParaRPr lang="pt-BR" dirty="0"/>
          </a:p>
        </p:txBody>
      </p:sp>
    </p:spTree>
    <p:extLst>
      <p:ext uri="{BB962C8B-B14F-4D97-AF65-F5344CB8AC3E}">
        <p14:creationId xmlns:p14="http://schemas.microsoft.com/office/powerpoint/2010/main" val="608794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54262B5-430D-48DB-B226-F19B5F4E5A11}" type="datetimeFigureOut">
              <a:rPr lang="pt-BR" smtClean="0"/>
              <a:t>12/11/2018</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6A4C6ED9-9C33-4614-993E-100F21769665}" type="slidenum">
              <a:rPr lang="pt-BR" smtClean="0"/>
              <a:t>‹nº›</a:t>
            </a:fld>
            <a:endParaRPr lang="pt-BR" dirty="0"/>
          </a:p>
        </p:txBody>
      </p:sp>
    </p:spTree>
    <p:extLst>
      <p:ext uri="{BB962C8B-B14F-4D97-AF65-F5344CB8AC3E}">
        <p14:creationId xmlns:p14="http://schemas.microsoft.com/office/powerpoint/2010/main" val="1324318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54262B5-430D-48DB-B226-F19B5F4E5A11}" type="datetimeFigureOut">
              <a:rPr lang="pt-BR" smtClean="0"/>
              <a:t>12/11/2018</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6A4C6ED9-9C33-4614-993E-100F21769665}" type="slidenum">
              <a:rPr lang="pt-BR" smtClean="0"/>
              <a:t>‹nº›</a:t>
            </a:fld>
            <a:endParaRPr lang="pt-BR" dirty="0"/>
          </a:p>
        </p:txBody>
      </p:sp>
    </p:spTree>
    <p:extLst>
      <p:ext uri="{BB962C8B-B14F-4D97-AF65-F5344CB8AC3E}">
        <p14:creationId xmlns:p14="http://schemas.microsoft.com/office/powerpoint/2010/main" val="2922620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54262B5-430D-48DB-B226-F19B5F4E5A11}" type="datetimeFigureOut">
              <a:rPr lang="pt-BR" smtClean="0"/>
              <a:t>12/11/2018</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6A4C6ED9-9C33-4614-993E-100F21769665}" type="slidenum">
              <a:rPr lang="pt-BR" smtClean="0"/>
              <a:t>‹nº›</a:t>
            </a:fld>
            <a:endParaRPr lang="pt-BR" dirty="0"/>
          </a:p>
        </p:txBody>
      </p:sp>
    </p:spTree>
    <p:extLst>
      <p:ext uri="{BB962C8B-B14F-4D97-AF65-F5344CB8AC3E}">
        <p14:creationId xmlns:p14="http://schemas.microsoft.com/office/powerpoint/2010/main" val="537328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354262B5-430D-48DB-B226-F19B5F4E5A11}" type="datetimeFigureOut">
              <a:rPr lang="pt-BR" smtClean="0"/>
              <a:t>12/11/2018</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6A4C6ED9-9C33-4614-993E-100F21769665}" type="slidenum">
              <a:rPr lang="pt-BR" smtClean="0"/>
              <a:t>‹nº›</a:t>
            </a:fld>
            <a:endParaRPr lang="pt-BR" dirty="0"/>
          </a:p>
        </p:txBody>
      </p:sp>
    </p:spTree>
    <p:extLst>
      <p:ext uri="{BB962C8B-B14F-4D97-AF65-F5344CB8AC3E}">
        <p14:creationId xmlns:p14="http://schemas.microsoft.com/office/powerpoint/2010/main" val="2606049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354262B5-430D-48DB-B226-F19B5F4E5A11}" type="datetimeFigureOut">
              <a:rPr lang="pt-BR" smtClean="0"/>
              <a:t>12/11/2018</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6A4C6ED9-9C33-4614-993E-100F21769665}" type="slidenum">
              <a:rPr lang="pt-BR" smtClean="0"/>
              <a:t>‹nº›</a:t>
            </a:fld>
            <a:endParaRPr lang="pt-BR" dirty="0"/>
          </a:p>
        </p:txBody>
      </p:sp>
    </p:spTree>
    <p:extLst>
      <p:ext uri="{BB962C8B-B14F-4D97-AF65-F5344CB8AC3E}">
        <p14:creationId xmlns:p14="http://schemas.microsoft.com/office/powerpoint/2010/main" val="428056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354262B5-430D-48DB-B226-F19B5F4E5A11}" type="datetimeFigureOut">
              <a:rPr lang="pt-BR" smtClean="0"/>
              <a:t>12/11/2018</a:t>
            </a:fld>
            <a:endParaRPr lang="pt-BR" dirty="0"/>
          </a:p>
        </p:txBody>
      </p:sp>
      <p:sp>
        <p:nvSpPr>
          <p:cNvPr id="8" name="Espaço Reservado para Rodapé 7"/>
          <p:cNvSpPr>
            <a:spLocks noGrp="1"/>
          </p:cNvSpPr>
          <p:nvPr>
            <p:ph type="ftr" sz="quarter" idx="11"/>
          </p:nvPr>
        </p:nvSpPr>
        <p:spPr/>
        <p:txBody>
          <a:bodyPr/>
          <a:lstStyle/>
          <a:p>
            <a:endParaRPr lang="pt-BR" dirty="0"/>
          </a:p>
        </p:txBody>
      </p:sp>
      <p:sp>
        <p:nvSpPr>
          <p:cNvPr id="9" name="Espaço Reservado para Número de Slide 8"/>
          <p:cNvSpPr>
            <a:spLocks noGrp="1"/>
          </p:cNvSpPr>
          <p:nvPr>
            <p:ph type="sldNum" sz="quarter" idx="12"/>
          </p:nvPr>
        </p:nvSpPr>
        <p:spPr/>
        <p:txBody>
          <a:bodyPr/>
          <a:lstStyle/>
          <a:p>
            <a:fld id="{6A4C6ED9-9C33-4614-993E-100F21769665}" type="slidenum">
              <a:rPr lang="pt-BR" smtClean="0"/>
              <a:t>‹nº›</a:t>
            </a:fld>
            <a:endParaRPr lang="pt-BR" dirty="0"/>
          </a:p>
        </p:txBody>
      </p:sp>
    </p:spTree>
    <p:extLst>
      <p:ext uri="{BB962C8B-B14F-4D97-AF65-F5344CB8AC3E}">
        <p14:creationId xmlns:p14="http://schemas.microsoft.com/office/powerpoint/2010/main" val="1396819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354262B5-430D-48DB-B226-F19B5F4E5A11}" type="datetimeFigureOut">
              <a:rPr lang="pt-BR" smtClean="0"/>
              <a:t>12/11/2018</a:t>
            </a:fld>
            <a:endParaRPr lang="pt-BR" dirty="0"/>
          </a:p>
        </p:txBody>
      </p:sp>
      <p:sp>
        <p:nvSpPr>
          <p:cNvPr id="4" name="Espaço Reservado para Rodapé 3"/>
          <p:cNvSpPr>
            <a:spLocks noGrp="1"/>
          </p:cNvSpPr>
          <p:nvPr>
            <p:ph type="ftr" sz="quarter" idx="11"/>
          </p:nvPr>
        </p:nvSpPr>
        <p:spPr/>
        <p:txBody>
          <a:bodyPr/>
          <a:lstStyle/>
          <a:p>
            <a:endParaRPr lang="pt-BR" dirty="0"/>
          </a:p>
        </p:txBody>
      </p:sp>
      <p:sp>
        <p:nvSpPr>
          <p:cNvPr id="5" name="Espaço Reservado para Número de Slide 4"/>
          <p:cNvSpPr>
            <a:spLocks noGrp="1"/>
          </p:cNvSpPr>
          <p:nvPr>
            <p:ph type="sldNum" sz="quarter" idx="12"/>
          </p:nvPr>
        </p:nvSpPr>
        <p:spPr/>
        <p:txBody>
          <a:bodyPr/>
          <a:lstStyle/>
          <a:p>
            <a:fld id="{6A4C6ED9-9C33-4614-993E-100F21769665}" type="slidenum">
              <a:rPr lang="pt-BR" smtClean="0"/>
              <a:t>‹nº›</a:t>
            </a:fld>
            <a:endParaRPr lang="pt-BR" dirty="0"/>
          </a:p>
        </p:txBody>
      </p:sp>
    </p:spTree>
    <p:extLst>
      <p:ext uri="{BB962C8B-B14F-4D97-AF65-F5344CB8AC3E}">
        <p14:creationId xmlns:p14="http://schemas.microsoft.com/office/powerpoint/2010/main" val="2698125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354262B5-430D-48DB-B226-F19B5F4E5A11}" type="datetimeFigureOut">
              <a:rPr lang="pt-BR" smtClean="0"/>
              <a:t>12/11/2018</a:t>
            </a:fld>
            <a:endParaRPr lang="pt-BR" dirty="0"/>
          </a:p>
        </p:txBody>
      </p:sp>
      <p:sp>
        <p:nvSpPr>
          <p:cNvPr id="3" name="Espaço Reservado para Rodapé 2"/>
          <p:cNvSpPr>
            <a:spLocks noGrp="1"/>
          </p:cNvSpPr>
          <p:nvPr>
            <p:ph type="ftr" sz="quarter" idx="11"/>
          </p:nvPr>
        </p:nvSpPr>
        <p:spPr/>
        <p:txBody>
          <a:bodyPr/>
          <a:lstStyle/>
          <a:p>
            <a:endParaRPr lang="pt-BR" dirty="0"/>
          </a:p>
        </p:txBody>
      </p:sp>
      <p:sp>
        <p:nvSpPr>
          <p:cNvPr id="4" name="Espaço Reservado para Número de Slide 3"/>
          <p:cNvSpPr>
            <a:spLocks noGrp="1"/>
          </p:cNvSpPr>
          <p:nvPr>
            <p:ph type="sldNum" sz="quarter" idx="12"/>
          </p:nvPr>
        </p:nvSpPr>
        <p:spPr/>
        <p:txBody>
          <a:bodyPr/>
          <a:lstStyle/>
          <a:p>
            <a:fld id="{6A4C6ED9-9C33-4614-993E-100F21769665}" type="slidenum">
              <a:rPr lang="pt-BR" smtClean="0"/>
              <a:t>‹nº›</a:t>
            </a:fld>
            <a:endParaRPr lang="pt-BR" dirty="0"/>
          </a:p>
        </p:txBody>
      </p:sp>
    </p:spTree>
    <p:extLst>
      <p:ext uri="{BB962C8B-B14F-4D97-AF65-F5344CB8AC3E}">
        <p14:creationId xmlns:p14="http://schemas.microsoft.com/office/powerpoint/2010/main" val="625768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354262B5-430D-48DB-B226-F19B5F4E5A11}" type="datetimeFigureOut">
              <a:rPr lang="pt-BR" smtClean="0"/>
              <a:t>12/11/2018</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6A4C6ED9-9C33-4614-993E-100F21769665}" type="slidenum">
              <a:rPr lang="pt-BR" smtClean="0"/>
              <a:t>‹nº›</a:t>
            </a:fld>
            <a:endParaRPr lang="pt-BR" dirty="0"/>
          </a:p>
        </p:txBody>
      </p:sp>
    </p:spTree>
    <p:extLst>
      <p:ext uri="{BB962C8B-B14F-4D97-AF65-F5344CB8AC3E}">
        <p14:creationId xmlns:p14="http://schemas.microsoft.com/office/powerpoint/2010/main" val="1859442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354262B5-430D-48DB-B226-F19B5F4E5A11}" type="datetimeFigureOut">
              <a:rPr lang="pt-BR" smtClean="0"/>
              <a:t>12/11/2018</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6A4C6ED9-9C33-4614-993E-100F21769665}" type="slidenum">
              <a:rPr lang="pt-BR" smtClean="0"/>
              <a:t>‹nº›</a:t>
            </a:fld>
            <a:endParaRPr lang="pt-BR" dirty="0"/>
          </a:p>
        </p:txBody>
      </p:sp>
    </p:spTree>
    <p:extLst>
      <p:ext uri="{BB962C8B-B14F-4D97-AF65-F5344CB8AC3E}">
        <p14:creationId xmlns:p14="http://schemas.microsoft.com/office/powerpoint/2010/main" val="4070195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4262B5-430D-48DB-B226-F19B5F4E5A11}" type="datetimeFigureOut">
              <a:rPr lang="pt-BR" smtClean="0"/>
              <a:t>12/11/2018</a:t>
            </a:fld>
            <a:endParaRPr lang="pt-BR" dirty="0"/>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4C6ED9-9C33-4614-993E-100F21769665}" type="slidenum">
              <a:rPr lang="pt-BR" smtClean="0"/>
              <a:t>‹nº›</a:t>
            </a:fld>
            <a:endParaRPr lang="pt-BR" dirty="0"/>
          </a:p>
        </p:txBody>
      </p:sp>
    </p:spTree>
    <p:extLst>
      <p:ext uri="{BB962C8B-B14F-4D97-AF65-F5344CB8AC3E}">
        <p14:creationId xmlns:p14="http://schemas.microsoft.com/office/powerpoint/2010/main" val="4113151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0" y="0"/>
            <a:ext cx="9144000" cy="6858000"/>
          </a:xfrm>
          <a:prstGeom prst="rect">
            <a:avLst/>
          </a:prstGeom>
          <a:solidFill>
            <a:schemeClr val="bg2">
              <a:lumMod val="9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 name="CaixaDeTexto 1"/>
          <p:cNvSpPr txBox="1"/>
          <p:nvPr/>
        </p:nvSpPr>
        <p:spPr>
          <a:xfrm>
            <a:off x="528032" y="404664"/>
            <a:ext cx="8165206" cy="830997"/>
          </a:xfrm>
          <a:prstGeom prst="rect">
            <a:avLst/>
          </a:prstGeom>
          <a:noFill/>
        </p:spPr>
        <p:txBody>
          <a:bodyPr wrap="square" rtlCol="0">
            <a:spAutoFit/>
          </a:bodyPr>
          <a:lstStyle/>
          <a:p>
            <a:pPr algn="ctr"/>
            <a:r>
              <a:rPr lang="en-US" sz="4800" b="1" dirty="0" smtClean="0">
                <a:solidFill>
                  <a:srgbClr val="C00000"/>
                </a:solidFill>
                <a:effectLst>
                  <a:outerShdw blurRad="38100" dist="38100" dir="2700000" algn="tl">
                    <a:srgbClr val="000000">
                      <a:alpha val="43137"/>
                    </a:srgbClr>
                  </a:outerShdw>
                </a:effectLst>
                <a:latin typeface="Comic Sans MS" panose="030F0702030302020204" pitchFamily="66" charset="0"/>
              </a:rPr>
              <a:t>Magia, Bruxaria e Feitiços</a:t>
            </a:r>
          </a:p>
        </p:txBody>
      </p:sp>
      <p:sp>
        <p:nvSpPr>
          <p:cNvPr id="6" name="CaixaDeTexto 5"/>
          <p:cNvSpPr txBox="1"/>
          <p:nvPr/>
        </p:nvSpPr>
        <p:spPr>
          <a:xfrm>
            <a:off x="470079" y="5699864"/>
            <a:ext cx="8203842" cy="969496"/>
          </a:xfrm>
          <a:prstGeom prst="rect">
            <a:avLst/>
          </a:prstGeom>
          <a:noFill/>
        </p:spPr>
        <p:txBody>
          <a:bodyPr wrap="square" rtlCol="0">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smtClean="0">
                <a:solidFill>
                  <a:srgbClr val="C00000"/>
                </a:solidFill>
                <a:latin typeface="Comic Sans MS" panose="030F0702030302020204" pitchFamily="66" charset="0"/>
              </a:rPr>
              <a:t>Por</a:t>
            </a:r>
          </a:p>
          <a:p>
            <a:pPr algn="ctr"/>
            <a:endParaRPr lang="en-US" sz="900" b="1" dirty="0">
              <a:solidFill>
                <a:srgbClr val="C00000"/>
              </a:solidFill>
              <a:latin typeface="Comic Sans MS" panose="030F0702030302020204" pitchFamily="66" charset="0"/>
            </a:endParaRPr>
          </a:p>
          <a:p>
            <a:pPr algn="ctr"/>
            <a:r>
              <a:rPr lang="en-US" sz="2400" b="1" dirty="0" smtClean="0">
                <a:solidFill>
                  <a:srgbClr val="C00000"/>
                </a:solidFill>
                <a:latin typeface="Comic Sans MS" panose="030F0702030302020204" pitchFamily="66" charset="0"/>
              </a:rPr>
              <a:t>Marco Bechara</a:t>
            </a:r>
            <a:endParaRPr lang="pt-BR" sz="2400" b="1" dirty="0">
              <a:solidFill>
                <a:srgbClr val="C00000"/>
              </a:solidFill>
              <a:latin typeface="Comic Sans MS" panose="030F0702030302020204" pitchFamily="66" charset="0"/>
            </a:endParaRPr>
          </a:p>
        </p:txBody>
      </p:sp>
      <p:pic>
        <p:nvPicPr>
          <p:cNvPr id="7" name="Image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1582945"/>
            <a:ext cx="4032447" cy="3921754"/>
          </a:xfrm>
          <a:prstGeom prst="rect">
            <a:avLst/>
          </a:prstGeom>
        </p:spPr>
      </p:pic>
    </p:spTree>
    <p:extLst>
      <p:ext uri="{BB962C8B-B14F-4D97-AF65-F5344CB8AC3E}">
        <p14:creationId xmlns:p14="http://schemas.microsoft.com/office/powerpoint/2010/main" val="29807111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179512" y="180791"/>
            <a:ext cx="8964488" cy="6632585"/>
          </a:xfrm>
          <a:prstGeom prst="rect">
            <a:avLst/>
          </a:prstGeom>
        </p:spPr>
        <p:txBody>
          <a:bodyPr wrap="square">
            <a:spAutoFit/>
          </a:bodyPr>
          <a:lstStyle/>
          <a:p>
            <a:pPr marL="285750" indent="-285750">
              <a:buFontTx/>
              <a:buChar char="-"/>
            </a:pPr>
            <a:r>
              <a:rPr lang="pt-BR" sz="1700" dirty="0" smtClean="0">
                <a:latin typeface="Comic Sans MS" pitchFamily="66" charset="0"/>
              </a:rPr>
              <a:t>São Cipriano – O Bruxo (capa preta);</a:t>
            </a:r>
          </a:p>
          <a:p>
            <a:pPr marL="285750" indent="-285750">
              <a:buFontTx/>
              <a:buChar char="-"/>
            </a:pPr>
            <a:r>
              <a:rPr lang="pt-BR" sz="1700" dirty="0" smtClean="0">
                <a:latin typeface="Comic Sans MS" pitchFamily="66" charset="0"/>
              </a:rPr>
              <a:t>Clavícula de Salomão – As chaves da magia cerimonial;</a:t>
            </a:r>
          </a:p>
          <a:p>
            <a:pPr marL="285750" indent="-285750">
              <a:buFontTx/>
              <a:buChar char="-"/>
            </a:pPr>
            <a:r>
              <a:rPr lang="pt-BR" sz="1700" dirty="0" smtClean="0">
                <a:latin typeface="Comic Sans MS" pitchFamily="66" charset="0"/>
              </a:rPr>
              <a:t>A Magia de Aleister Crowley – Lon Milo Duquete;</a:t>
            </a:r>
          </a:p>
          <a:p>
            <a:pPr marL="285750" indent="-285750">
              <a:buFontTx/>
              <a:buChar char="-"/>
            </a:pPr>
            <a:r>
              <a:rPr lang="pt-BR" sz="1700" dirty="0" smtClean="0">
                <a:latin typeface="Comic Sans MS" pitchFamily="66" charset="0"/>
              </a:rPr>
              <a:t>A Doutrina Secreta (6 volumes) – Helena  P. Blavatsky;</a:t>
            </a:r>
          </a:p>
          <a:p>
            <a:pPr marL="285750" indent="-285750">
              <a:buFontTx/>
              <a:buChar char="-"/>
            </a:pPr>
            <a:r>
              <a:rPr lang="pt-BR" sz="1700" dirty="0" smtClean="0">
                <a:latin typeface="Comic Sans MS" pitchFamily="66" charset="0"/>
              </a:rPr>
              <a:t>Isis sem Véu (4 volumes) - Helena  P. Blavatsky;</a:t>
            </a:r>
          </a:p>
          <a:p>
            <a:pPr marL="285750" indent="-285750">
              <a:buFontTx/>
              <a:buChar char="-"/>
            </a:pPr>
            <a:r>
              <a:rPr lang="pt-BR" sz="1700" dirty="0" smtClean="0">
                <a:latin typeface="Comic Sans MS" pitchFamily="66" charset="0"/>
              </a:rPr>
              <a:t>O Reino dos Deuses – Geoffrey Hodson;</a:t>
            </a:r>
          </a:p>
          <a:p>
            <a:pPr marL="285750" indent="-285750">
              <a:buFontTx/>
              <a:buChar char="-"/>
            </a:pPr>
            <a:r>
              <a:rPr lang="pt-BR" sz="1700" dirty="0" smtClean="0">
                <a:latin typeface="Comic Sans MS" pitchFamily="66" charset="0"/>
              </a:rPr>
              <a:t>O Reino dos devas e dos Espíritos da Natureza - Geoffrey Hodson;</a:t>
            </a:r>
          </a:p>
          <a:p>
            <a:pPr marL="285750" indent="-285750">
              <a:buFontTx/>
              <a:buChar char="-"/>
            </a:pPr>
            <a:r>
              <a:rPr lang="pt-BR" sz="1700" dirty="0" smtClean="0">
                <a:latin typeface="Comic Sans MS" pitchFamily="66" charset="0"/>
              </a:rPr>
              <a:t>Magia dos símbolos – Antonio Di Profio.</a:t>
            </a:r>
          </a:p>
          <a:p>
            <a:pPr marL="285750" indent="-285750">
              <a:buFontTx/>
              <a:buChar char="-"/>
            </a:pPr>
            <a:r>
              <a:rPr lang="pt-BR" sz="1700" dirty="0" smtClean="0">
                <a:latin typeface="Comic Sans MS" pitchFamily="66" charset="0"/>
              </a:rPr>
              <a:t>Anatomia Esotérica – Douglas Baker;</a:t>
            </a:r>
          </a:p>
          <a:p>
            <a:pPr marL="285750" indent="-285750">
              <a:buFontTx/>
              <a:buChar char="-"/>
            </a:pPr>
            <a:r>
              <a:rPr lang="pt-BR" sz="1700" dirty="0" smtClean="0">
                <a:latin typeface="Comic Sans MS" pitchFamily="66" charset="0"/>
              </a:rPr>
              <a:t>Anatomia Esotérica - Bruce Burger;</a:t>
            </a:r>
          </a:p>
          <a:p>
            <a:pPr marL="285750" indent="-285750">
              <a:buFontTx/>
              <a:buChar char="-"/>
            </a:pPr>
            <a:r>
              <a:rPr lang="pt-BR" sz="1700" dirty="0" smtClean="0">
                <a:latin typeface="Comic Sans MS" pitchFamily="66" charset="0"/>
              </a:rPr>
              <a:t>Ciência do Futuro – Maurice Cotterell;</a:t>
            </a:r>
          </a:p>
          <a:p>
            <a:pPr marL="285750" indent="-285750">
              <a:buFontTx/>
              <a:buChar char="-"/>
            </a:pPr>
            <a:r>
              <a:rPr lang="pt-BR" sz="1700" dirty="0" smtClean="0">
                <a:latin typeface="Comic Sans MS" pitchFamily="66" charset="0"/>
              </a:rPr>
              <a:t>Totalidade e a Ordem Implicada – David Bohm;</a:t>
            </a:r>
          </a:p>
          <a:p>
            <a:pPr marL="285750" indent="-285750">
              <a:buFontTx/>
              <a:buChar char="-"/>
            </a:pPr>
            <a:r>
              <a:rPr lang="pt-BR" sz="1700" dirty="0" smtClean="0">
                <a:latin typeface="Comic Sans MS" pitchFamily="66" charset="0"/>
              </a:rPr>
              <a:t>O Código Básico do Universo – Mássimo Citro;</a:t>
            </a:r>
          </a:p>
          <a:p>
            <a:pPr marL="285750" indent="-285750">
              <a:buFontTx/>
              <a:buChar char="-"/>
            </a:pPr>
            <a:r>
              <a:rPr lang="pt-BR" sz="1700" dirty="0" smtClean="0">
                <a:latin typeface="Comic Sans MS" pitchFamily="66" charset="0"/>
              </a:rPr>
              <a:t>Frequência Vibracional – Penney Peirce;</a:t>
            </a:r>
          </a:p>
          <a:p>
            <a:pPr marL="285750" indent="-285750">
              <a:buFontTx/>
              <a:buChar char="-"/>
            </a:pPr>
            <a:r>
              <a:rPr lang="pt-BR" sz="1700" dirty="0" smtClean="0">
                <a:latin typeface="Comic Sans MS" pitchFamily="66" charset="0"/>
              </a:rPr>
              <a:t>As Upanishads do Yoga – Carlos Alberto Tinoco;</a:t>
            </a:r>
          </a:p>
          <a:p>
            <a:pPr marL="285750" indent="-285750">
              <a:buFontTx/>
              <a:buChar char="-"/>
            </a:pPr>
            <a:r>
              <a:rPr lang="pt-BR" sz="1700" dirty="0" smtClean="0">
                <a:latin typeface="Comic Sans MS" pitchFamily="66" charset="0"/>
              </a:rPr>
              <a:t>Os Perigos Ocultos da Meditação e da Ioga – Del Pe;</a:t>
            </a:r>
          </a:p>
          <a:p>
            <a:pPr marL="285750" indent="-285750">
              <a:buFontTx/>
              <a:buChar char="-"/>
            </a:pPr>
            <a:r>
              <a:rPr lang="pt-BR" sz="1700" dirty="0" smtClean="0">
                <a:latin typeface="Comic Sans MS" pitchFamily="66" charset="0"/>
              </a:rPr>
              <a:t>Ciência Hindu-Yogue da Respiração – Yogue Ramacháraca.</a:t>
            </a:r>
          </a:p>
          <a:p>
            <a:pPr marL="285750" indent="-285750">
              <a:buFontTx/>
              <a:buChar char="-"/>
            </a:pPr>
            <a:endParaRPr lang="pt-BR" sz="1200" dirty="0">
              <a:latin typeface="Comic Sans MS" pitchFamily="66" charset="0"/>
            </a:endParaRPr>
          </a:p>
          <a:p>
            <a:r>
              <a:rPr lang="pt-BR" dirty="0">
                <a:latin typeface="Comic Sans MS" pitchFamily="66" charset="0"/>
              </a:rPr>
              <a:t>Seguem 9 slides, com algumas CITAÇÕES, que sustentam e corroboram os nossos escritos, de que: magia, bruxaria,  feitiçaria e encantamentos podem sim ocorrer, quando assistidos pelo plano espiritual, e se sabe trabalhar com correntes mentais, polarizando, despolarizando, transmutando, induzindo ou invertendo cargas elétricas dos átomos e moléculas, contidos nos objetos e nas pessoas.</a:t>
            </a:r>
          </a:p>
          <a:p>
            <a:endParaRPr lang="pt-BR" sz="800" dirty="0" smtClean="0">
              <a:latin typeface="Comic Sans MS" pitchFamily="66" charset="0"/>
            </a:endParaRPr>
          </a:p>
          <a:p>
            <a:endParaRPr lang="pt-BR" sz="800" dirty="0" smtClean="0">
              <a:latin typeface="Comic Sans MS" pitchFamily="66" charset="0"/>
            </a:endParaRPr>
          </a:p>
          <a:p>
            <a:r>
              <a:rPr lang="pt-BR" dirty="0" smtClean="0">
                <a:latin typeface="Comic Sans MS" pitchFamily="66" charset="0"/>
              </a:rPr>
              <a:t>ATMÃ NAMASTÊ e SARAVA.</a:t>
            </a:r>
          </a:p>
        </p:txBody>
      </p:sp>
      <p:sp>
        <p:nvSpPr>
          <p:cNvPr id="4" name="CaixaDeTexto 3"/>
          <p:cNvSpPr txBox="1"/>
          <p:nvPr/>
        </p:nvSpPr>
        <p:spPr>
          <a:xfrm>
            <a:off x="7778119" y="6573485"/>
            <a:ext cx="1378039" cy="261610"/>
          </a:xfrm>
          <a:prstGeom prst="rect">
            <a:avLst/>
          </a:prstGeom>
          <a:noFill/>
        </p:spPr>
        <p:txBody>
          <a:bodyPr wrap="square" rtlCol="0">
            <a:spAutoFit/>
          </a:bodyPr>
          <a:lstStyle/>
          <a:p>
            <a:pPr algn="ctr"/>
            <a:r>
              <a:rPr lang="en-US" sz="1100" b="1" dirty="0" smtClean="0">
                <a:solidFill>
                  <a:srgbClr val="C00000"/>
                </a:solidFill>
              </a:rPr>
              <a:t>Por Marco Bechara</a:t>
            </a:r>
            <a:endParaRPr lang="pt-BR" sz="1100" b="1" dirty="0">
              <a:solidFill>
                <a:srgbClr val="C00000"/>
              </a:solidFill>
            </a:endParaRPr>
          </a:p>
        </p:txBody>
      </p:sp>
    </p:spTree>
    <p:extLst>
      <p:ext uri="{BB962C8B-B14F-4D97-AF65-F5344CB8AC3E}">
        <p14:creationId xmlns:p14="http://schemas.microsoft.com/office/powerpoint/2010/main" val="4171669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95536" y="44624"/>
            <a:ext cx="8748464" cy="830997"/>
          </a:xfrm>
          <a:prstGeom prst="rect">
            <a:avLst/>
          </a:prstGeom>
        </p:spPr>
        <p:txBody>
          <a:bodyPr wrap="square">
            <a:spAutoFit/>
          </a:bodyPr>
          <a:lstStyle/>
          <a:p>
            <a:r>
              <a:rPr lang="pt-BR" sz="2400" b="1" u="sng" dirty="0">
                <a:solidFill>
                  <a:srgbClr val="C00000"/>
                </a:solidFill>
                <a:latin typeface="Comic Sans MS" pitchFamily="66" charset="0"/>
              </a:rPr>
              <a:t>Magia, bruxaria, feitiços e encantamentos, existem?                O que são? Como agem? Como podem ser evitados</a:t>
            </a:r>
            <a:r>
              <a:rPr lang="pt-BR" sz="2400" b="1" dirty="0">
                <a:solidFill>
                  <a:srgbClr val="C00000"/>
                </a:solidFill>
                <a:latin typeface="Comic Sans MS" pitchFamily="66" charset="0"/>
              </a:rPr>
              <a:t>?</a:t>
            </a:r>
          </a:p>
        </p:txBody>
      </p:sp>
      <p:sp>
        <p:nvSpPr>
          <p:cNvPr id="3" name="CaixaDeTexto 2"/>
          <p:cNvSpPr txBox="1"/>
          <p:nvPr/>
        </p:nvSpPr>
        <p:spPr>
          <a:xfrm>
            <a:off x="251520" y="980728"/>
            <a:ext cx="8892480" cy="1200329"/>
          </a:xfrm>
          <a:prstGeom prst="rect">
            <a:avLst/>
          </a:prstGeom>
          <a:noFill/>
        </p:spPr>
        <p:txBody>
          <a:bodyPr wrap="square" rtlCol="0">
            <a:spAutoFit/>
          </a:bodyPr>
          <a:lstStyle/>
          <a:p>
            <a:r>
              <a:rPr lang="pt-BR" i="1" dirty="0" smtClean="0">
                <a:solidFill>
                  <a:srgbClr val="0000CC"/>
                </a:solidFill>
                <a:latin typeface="Comic Sans MS" pitchFamily="66" charset="0"/>
              </a:rPr>
              <a:t>“[...] O pensamento, que provoca uma emissão fluídica, </a:t>
            </a:r>
            <a:r>
              <a:rPr lang="pt-BR" i="1" u="sng" dirty="0" smtClean="0">
                <a:solidFill>
                  <a:srgbClr val="0000CC"/>
                </a:solidFill>
                <a:latin typeface="Comic Sans MS" pitchFamily="66" charset="0"/>
              </a:rPr>
              <a:t>pode operar certas transformações moleculares e atômicas</a:t>
            </a:r>
            <a:r>
              <a:rPr lang="pt-BR" i="1" dirty="0" smtClean="0">
                <a:solidFill>
                  <a:srgbClr val="0000CC"/>
                </a:solidFill>
                <a:latin typeface="Comic Sans MS" pitchFamily="66" charset="0"/>
              </a:rPr>
              <a:t>, como se vêem ser produzidas sob a influência da eletricidade, da luz, ou do calor.[...]”  </a:t>
            </a:r>
            <a:r>
              <a:rPr lang="pt-BR" dirty="0" smtClean="0">
                <a:latin typeface="Comic Sans MS" pitchFamily="66" charset="0"/>
              </a:rPr>
              <a:t>(Kardec, Allan. </a:t>
            </a:r>
            <a:r>
              <a:rPr lang="pt-BR" b="1" dirty="0" smtClean="0">
                <a:latin typeface="Comic Sans MS" pitchFamily="66" charset="0"/>
              </a:rPr>
              <a:t>Revista Espírita</a:t>
            </a:r>
            <a:r>
              <a:rPr lang="pt-BR" dirty="0" smtClean="0">
                <a:latin typeface="Comic Sans MS" pitchFamily="66" charset="0"/>
              </a:rPr>
              <a:t>, setembro de 1865, pág.253)</a:t>
            </a:r>
            <a:endParaRPr lang="pt-BR" dirty="0">
              <a:latin typeface="Comic Sans MS" pitchFamily="66" charset="0"/>
            </a:endParaRPr>
          </a:p>
        </p:txBody>
      </p:sp>
      <p:sp>
        <p:nvSpPr>
          <p:cNvPr id="4" name="CaixaDeTexto 3"/>
          <p:cNvSpPr txBox="1"/>
          <p:nvPr/>
        </p:nvSpPr>
        <p:spPr>
          <a:xfrm>
            <a:off x="251520" y="2276872"/>
            <a:ext cx="8892480" cy="1200329"/>
          </a:xfrm>
          <a:prstGeom prst="rect">
            <a:avLst/>
          </a:prstGeom>
          <a:noFill/>
        </p:spPr>
        <p:txBody>
          <a:bodyPr wrap="square" rtlCol="0">
            <a:spAutoFit/>
          </a:bodyPr>
          <a:lstStyle/>
          <a:p>
            <a:r>
              <a:rPr lang="pt-BR" i="1" dirty="0" smtClean="0">
                <a:solidFill>
                  <a:srgbClr val="0000CC"/>
                </a:solidFill>
                <a:latin typeface="Comic Sans MS" pitchFamily="66" charset="0"/>
              </a:rPr>
              <a:t>“[...] A prece, que é um pensamento, </a:t>
            </a:r>
            <a:r>
              <a:rPr lang="pt-BR" i="1" u="sng" dirty="0" smtClean="0">
                <a:solidFill>
                  <a:srgbClr val="0000CC"/>
                </a:solidFill>
                <a:latin typeface="Comic Sans MS" pitchFamily="66" charset="0"/>
              </a:rPr>
              <a:t>quando fervorosa, ardente, feita com fé, produz o efeito de uma magnetização</a:t>
            </a:r>
            <a:r>
              <a:rPr lang="pt-BR" i="1" dirty="0" smtClean="0">
                <a:solidFill>
                  <a:srgbClr val="0000CC"/>
                </a:solidFill>
                <a:latin typeface="Comic Sans MS" pitchFamily="66" charset="0"/>
              </a:rPr>
              <a:t>, não só chamando o concurso dos bons Espíritos, mas dirigindo ao doente uma salutar corrente fluídica.[...]”  </a:t>
            </a:r>
            <a:r>
              <a:rPr lang="pt-BR" dirty="0" smtClean="0">
                <a:latin typeface="Comic Sans MS" pitchFamily="66" charset="0"/>
              </a:rPr>
              <a:t>(Kardec, Allan. </a:t>
            </a:r>
            <a:r>
              <a:rPr lang="pt-BR" b="1" dirty="0" smtClean="0">
                <a:latin typeface="Comic Sans MS" pitchFamily="66" charset="0"/>
              </a:rPr>
              <a:t>Revista Espírita</a:t>
            </a:r>
            <a:r>
              <a:rPr lang="pt-BR" dirty="0" smtClean="0">
                <a:latin typeface="Comic Sans MS" pitchFamily="66" charset="0"/>
              </a:rPr>
              <a:t>, setembro de 1865, pág.254)</a:t>
            </a:r>
            <a:endParaRPr lang="pt-BR" dirty="0">
              <a:latin typeface="Comic Sans MS" pitchFamily="66" charset="0"/>
            </a:endParaRPr>
          </a:p>
        </p:txBody>
      </p:sp>
      <p:sp>
        <p:nvSpPr>
          <p:cNvPr id="5" name="CaixaDeTexto 4"/>
          <p:cNvSpPr txBox="1"/>
          <p:nvPr/>
        </p:nvSpPr>
        <p:spPr>
          <a:xfrm>
            <a:off x="251520" y="3573016"/>
            <a:ext cx="8892480" cy="2862322"/>
          </a:xfrm>
          <a:prstGeom prst="rect">
            <a:avLst/>
          </a:prstGeom>
          <a:noFill/>
        </p:spPr>
        <p:txBody>
          <a:bodyPr wrap="square" rtlCol="0">
            <a:spAutoFit/>
          </a:bodyPr>
          <a:lstStyle/>
          <a:p>
            <a:r>
              <a:rPr lang="pt-BR" i="1" dirty="0" smtClean="0">
                <a:solidFill>
                  <a:srgbClr val="0000CC"/>
                </a:solidFill>
                <a:latin typeface="Comic Sans MS" pitchFamily="66" charset="0"/>
              </a:rPr>
              <a:t>“[...] As </a:t>
            </a:r>
            <a:r>
              <a:rPr lang="pt-BR" i="1" dirty="0">
                <a:solidFill>
                  <a:srgbClr val="0000CC"/>
                </a:solidFill>
                <a:latin typeface="Comic Sans MS" pitchFamily="66" charset="0"/>
              </a:rPr>
              <a:t>propriedades do fluido perispirítico dão-nos </a:t>
            </a:r>
            <a:r>
              <a:rPr lang="pt-BR" i="1" dirty="0" smtClean="0">
                <a:solidFill>
                  <a:srgbClr val="0000CC"/>
                </a:solidFill>
                <a:latin typeface="Comic Sans MS" pitchFamily="66" charset="0"/>
              </a:rPr>
              <a:t>disso uma ideia</a:t>
            </a:r>
            <a:r>
              <a:rPr lang="pt-BR" i="1" dirty="0">
                <a:solidFill>
                  <a:srgbClr val="0000CC"/>
                </a:solidFill>
                <a:latin typeface="Comic Sans MS" pitchFamily="66" charset="0"/>
              </a:rPr>
              <a:t>. Ele não é de si mesmo inteligente, pois que </a:t>
            </a:r>
            <a:r>
              <a:rPr lang="pt-BR" i="1" dirty="0" smtClean="0">
                <a:solidFill>
                  <a:srgbClr val="0000CC"/>
                </a:solidFill>
                <a:latin typeface="Comic Sans MS" pitchFamily="66" charset="0"/>
              </a:rPr>
              <a:t>é matéria</a:t>
            </a:r>
            <a:r>
              <a:rPr lang="pt-BR" i="1" dirty="0">
                <a:solidFill>
                  <a:srgbClr val="0000CC"/>
                </a:solidFill>
                <a:latin typeface="Comic Sans MS" pitchFamily="66" charset="0"/>
              </a:rPr>
              <a:t>, mas </a:t>
            </a:r>
            <a:r>
              <a:rPr lang="pt-BR" i="1" u="sng" dirty="0">
                <a:solidFill>
                  <a:srgbClr val="0000CC"/>
                </a:solidFill>
                <a:latin typeface="Comic Sans MS" pitchFamily="66" charset="0"/>
              </a:rPr>
              <a:t>serve de veículo ao pensamento, às </a:t>
            </a:r>
            <a:r>
              <a:rPr lang="pt-BR" i="1" u="sng" dirty="0" smtClean="0">
                <a:solidFill>
                  <a:srgbClr val="0000CC"/>
                </a:solidFill>
                <a:latin typeface="Comic Sans MS" pitchFamily="66" charset="0"/>
              </a:rPr>
              <a:t>sensações e </a:t>
            </a:r>
            <a:r>
              <a:rPr lang="pt-BR" i="1" u="sng" dirty="0">
                <a:solidFill>
                  <a:srgbClr val="0000CC"/>
                </a:solidFill>
                <a:latin typeface="Comic Sans MS" pitchFamily="66" charset="0"/>
              </a:rPr>
              <a:t>percepções do Espírito</a:t>
            </a:r>
            <a:r>
              <a:rPr lang="pt-BR" i="1" dirty="0">
                <a:solidFill>
                  <a:srgbClr val="0000CC"/>
                </a:solidFill>
                <a:latin typeface="Comic Sans MS" pitchFamily="66" charset="0"/>
              </a:rPr>
              <a:t>. Esse fluido não é o </a:t>
            </a:r>
            <a:r>
              <a:rPr lang="pt-BR" i="1" dirty="0" smtClean="0">
                <a:solidFill>
                  <a:srgbClr val="0000CC"/>
                </a:solidFill>
                <a:latin typeface="Comic Sans MS" pitchFamily="66" charset="0"/>
              </a:rPr>
              <a:t>pensamento do </a:t>
            </a:r>
            <a:r>
              <a:rPr lang="pt-BR" i="1" dirty="0">
                <a:solidFill>
                  <a:srgbClr val="0000CC"/>
                </a:solidFill>
                <a:latin typeface="Comic Sans MS" pitchFamily="66" charset="0"/>
              </a:rPr>
              <a:t>Espírito; é, porém, o agente e o </a:t>
            </a:r>
            <a:r>
              <a:rPr lang="pt-BR" i="1" dirty="0" smtClean="0">
                <a:solidFill>
                  <a:srgbClr val="0000CC"/>
                </a:solidFill>
                <a:latin typeface="Comic Sans MS" pitchFamily="66" charset="0"/>
              </a:rPr>
              <a:t>intermediário desse </a:t>
            </a:r>
            <a:r>
              <a:rPr lang="pt-BR" i="1" dirty="0">
                <a:solidFill>
                  <a:srgbClr val="0000CC"/>
                </a:solidFill>
                <a:latin typeface="Comic Sans MS" pitchFamily="66" charset="0"/>
              </a:rPr>
              <a:t>pensamento. Sendo quem o transmite, fica, de </a:t>
            </a:r>
            <a:r>
              <a:rPr lang="pt-BR" i="1" dirty="0" smtClean="0">
                <a:solidFill>
                  <a:srgbClr val="0000CC"/>
                </a:solidFill>
                <a:latin typeface="Comic Sans MS" pitchFamily="66" charset="0"/>
              </a:rPr>
              <a:t>certo modo</a:t>
            </a:r>
            <a:r>
              <a:rPr lang="pt-BR" i="1" dirty="0">
                <a:solidFill>
                  <a:srgbClr val="0000CC"/>
                </a:solidFill>
                <a:latin typeface="Comic Sans MS" pitchFamily="66" charset="0"/>
              </a:rPr>
              <a:t>, impregnado do pensamento transmitido. Na </a:t>
            </a:r>
            <a:r>
              <a:rPr lang="pt-BR" i="1" dirty="0" smtClean="0">
                <a:solidFill>
                  <a:srgbClr val="0000CC"/>
                </a:solidFill>
                <a:latin typeface="Comic Sans MS" pitchFamily="66" charset="0"/>
              </a:rPr>
              <a:t>impossibilidade em </a:t>
            </a:r>
            <a:r>
              <a:rPr lang="pt-BR" i="1" dirty="0">
                <a:solidFill>
                  <a:srgbClr val="0000CC"/>
                </a:solidFill>
                <a:latin typeface="Comic Sans MS" pitchFamily="66" charset="0"/>
              </a:rPr>
              <a:t>que nos achamos de o isolar, a nós nos </a:t>
            </a:r>
            <a:r>
              <a:rPr lang="pt-BR" i="1" dirty="0" smtClean="0">
                <a:solidFill>
                  <a:srgbClr val="0000CC"/>
                </a:solidFill>
                <a:latin typeface="Comic Sans MS" pitchFamily="66" charset="0"/>
              </a:rPr>
              <a:t>parece que </a:t>
            </a:r>
            <a:r>
              <a:rPr lang="pt-BR" i="1" dirty="0">
                <a:solidFill>
                  <a:srgbClr val="0000CC"/>
                </a:solidFill>
                <a:latin typeface="Comic Sans MS" pitchFamily="66" charset="0"/>
              </a:rPr>
              <a:t>ele, o pensamento, faz </a:t>
            </a:r>
            <a:r>
              <a:rPr lang="pt-BR" i="1" dirty="0" smtClean="0">
                <a:solidFill>
                  <a:srgbClr val="0000CC"/>
                </a:solidFill>
                <a:latin typeface="Comic Sans MS" pitchFamily="66" charset="0"/>
              </a:rPr>
              <a:t>corpo </a:t>
            </a:r>
            <a:r>
              <a:rPr lang="pt-BR" i="1" dirty="0">
                <a:solidFill>
                  <a:srgbClr val="0000CC"/>
                </a:solidFill>
                <a:latin typeface="Comic Sans MS" pitchFamily="66" charset="0"/>
              </a:rPr>
              <a:t>com o fluido, que </a:t>
            </a:r>
            <a:r>
              <a:rPr lang="pt-BR" i="1" dirty="0" smtClean="0">
                <a:solidFill>
                  <a:srgbClr val="0000CC"/>
                </a:solidFill>
                <a:latin typeface="Comic Sans MS" pitchFamily="66" charset="0"/>
              </a:rPr>
              <a:t>com este </a:t>
            </a:r>
            <a:r>
              <a:rPr lang="pt-BR" i="1" dirty="0">
                <a:solidFill>
                  <a:srgbClr val="0000CC"/>
                </a:solidFill>
                <a:latin typeface="Comic Sans MS" pitchFamily="66" charset="0"/>
              </a:rPr>
              <a:t>se confunde, como sucede com o som e o ar, de </a:t>
            </a:r>
            <a:r>
              <a:rPr lang="pt-BR" i="1" dirty="0" smtClean="0">
                <a:solidFill>
                  <a:srgbClr val="0000CC"/>
                </a:solidFill>
                <a:latin typeface="Comic Sans MS" pitchFamily="66" charset="0"/>
              </a:rPr>
              <a:t>maneira que </a:t>
            </a:r>
            <a:r>
              <a:rPr lang="pt-BR" i="1" dirty="0">
                <a:solidFill>
                  <a:srgbClr val="0000CC"/>
                </a:solidFill>
                <a:latin typeface="Comic Sans MS" pitchFamily="66" charset="0"/>
              </a:rPr>
              <a:t>podemos, </a:t>
            </a:r>
            <a:r>
              <a:rPr lang="pt-BR" i="1" u="sng" dirty="0">
                <a:solidFill>
                  <a:srgbClr val="0000CC"/>
                </a:solidFill>
                <a:latin typeface="Comic Sans MS" pitchFamily="66" charset="0"/>
              </a:rPr>
              <a:t>a bem dizer, materializá-lo</a:t>
            </a:r>
            <a:r>
              <a:rPr lang="pt-BR" i="1" dirty="0">
                <a:solidFill>
                  <a:srgbClr val="0000CC"/>
                </a:solidFill>
                <a:latin typeface="Comic Sans MS" pitchFamily="66" charset="0"/>
              </a:rPr>
              <a:t>. Assim </a:t>
            </a:r>
            <a:r>
              <a:rPr lang="pt-BR" i="1" dirty="0" smtClean="0">
                <a:solidFill>
                  <a:srgbClr val="0000CC"/>
                </a:solidFill>
                <a:latin typeface="Comic Sans MS" pitchFamily="66" charset="0"/>
              </a:rPr>
              <a:t>como </a:t>
            </a:r>
            <a:r>
              <a:rPr lang="pt-BR" i="1" dirty="0">
                <a:solidFill>
                  <a:srgbClr val="0000CC"/>
                </a:solidFill>
                <a:latin typeface="Comic Sans MS" pitchFamily="66" charset="0"/>
              </a:rPr>
              <a:t>dizemos que o ar se torna sonoro, poderíamos, tomando </a:t>
            </a:r>
            <a:r>
              <a:rPr lang="pt-BR" i="1" dirty="0" smtClean="0">
                <a:solidFill>
                  <a:srgbClr val="0000CC"/>
                </a:solidFill>
                <a:latin typeface="Comic Sans MS" pitchFamily="66" charset="0"/>
              </a:rPr>
              <a:t>o efeito </a:t>
            </a:r>
            <a:r>
              <a:rPr lang="pt-BR" i="1" dirty="0">
                <a:solidFill>
                  <a:srgbClr val="0000CC"/>
                </a:solidFill>
                <a:latin typeface="Comic Sans MS" pitchFamily="66" charset="0"/>
              </a:rPr>
              <a:t>pela causa, dizer que </a:t>
            </a:r>
            <a:r>
              <a:rPr lang="pt-BR" i="1" u="sng" dirty="0">
                <a:solidFill>
                  <a:srgbClr val="0000CC"/>
                </a:solidFill>
                <a:latin typeface="Comic Sans MS" pitchFamily="66" charset="0"/>
              </a:rPr>
              <a:t>o fluido se torna inteligente</a:t>
            </a:r>
            <a:r>
              <a:rPr lang="pt-BR" i="1" dirty="0" smtClean="0">
                <a:solidFill>
                  <a:srgbClr val="0000CC"/>
                </a:solidFill>
                <a:latin typeface="Comic Sans MS" pitchFamily="66" charset="0"/>
              </a:rPr>
              <a:t>.[...]”    </a:t>
            </a:r>
            <a:r>
              <a:rPr lang="pt-BR" dirty="0" smtClean="0">
                <a:latin typeface="Comic Sans MS" pitchFamily="66" charset="0"/>
              </a:rPr>
              <a:t>(</a:t>
            </a:r>
            <a:r>
              <a:rPr lang="pt-BR" dirty="0">
                <a:latin typeface="Comic Sans MS" pitchFamily="66" charset="0"/>
              </a:rPr>
              <a:t>Kardec, Allan. </a:t>
            </a:r>
            <a:r>
              <a:rPr lang="pt-BR" b="1" dirty="0" smtClean="0">
                <a:latin typeface="Comic Sans MS" pitchFamily="66" charset="0"/>
              </a:rPr>
              <a:t>A Gênese</a:t>
            </a:r>
            <a:r>
              <a:rPr lang="pt-BR" dirty="0" smtClean="0">
                <a:latin typeface="Comic Sans MS" pitchFamily="66" charset="0"/>
              </a:rPr>
              <a:t>, Cap.II, item 23)</a:t>
            </a:r>
            <a:endParaRPr lang="pt-BR" i="1" dirty="0">
              <a:solidFill>
                <a:srgbClr val="0000CC"/>
              </a:solidFill>
              <a:latin typeface="Comic Sans MS" pitchFamily="66" charset="0"/>
            </a:endParaRPr>
          </a:p>
        </p:txBody>
      </p:sp>
      <p:sp>
        <p:nvSpPr>
          <p:cNvPr id="7" name="CaixaDeTexto 6"/>
          <p:cNvSpPr txBox="1"/>
          <p:nvPr/>
        </p:nvSpPr>
        <p:spPr>
          <a:xfrm>
            <a:off x="7778119" y="6573485"/>
            <a:ext cx="1378039" cy="261610"/>
          </a:xfrm>
          <a:prstGeom prst="rect">
            <a:avLst/>
          </a:prstGeom>
          <a:noFill/>
        </p:spPr>
        <p:txBody>
          <a:bodyPr wrap="square" rtlCol="0">
            <a:spAutoFit/>
          </a:bodyPr>
          <a:lstStyle/>
          <a:p>
            <a:pPr algn="ctr"/>
            <a:r>
              <a:rPr lang="en-US" sz="1100" b="1" dirty="0" smtClean="0">
                <a:solidFill>
                  <a:srgbClr val="C00000"/>
                </a:solidFill>
              </a:rPr>
              <a:t>Por Marco Bechara</a:t>
            </a:r>
            <a:endParaRPr lang="pt-BR" sz="1100" b="1" dirty="0">
              <a:solidFill>
                <a:srgbClr val="C00000"/>
              </a:solidFill>
            </a:endParaRPr>
          </a:p>
        </p:txBody>
      </p:sp>
    </p:spTree>
    <p:extLst>
      <p:ext uri="{BB962C8B-B14F-4D97-AF65-F5344CB8AC3E}">
        <p14:creationId xmlns:p14="http://schemas.microsoft.com/office/powerpoint/2010/main" val="3744760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1520" y="260648"/>
            <a:ext cx="8892480" cy="6463308"/>
          </a:xfrm>
          <a:prstGeom prst="rect">
            <a:avLst/>
          </a:prstGeom>
          <a:noFill/>
        </p:spPr>
        <p:txBody>
          <a:bodyPr wrap="square" rtlCol="0">
            <a:spAutoFit/>
          </a:bodyPr>
          <a:lstStyle/>
          <a:p>
            <a:r>
              <a:rPr lang="pt-BR" i="1" dirty="0" smtClean="0">
                <a:solidFill>
                  <a:srgbClr val="0000CC"/>
                </a:solidFill>
                <a:latin typeface="Comic Sans MS" pitchFamily="66" charset="0"/>
              </a:rPr>
              <a:t>“[...] </a:t>
            </a:r>
            <a:r>
              <a:rPr lang="pt-BR" i="1" dirty="0">
                <a:solidFill>
                  <a:srgbClr val="0000CC"/>
                </a:solidFill>
                <a:latin typeface="Comic Sans MS" pitchFamily="66" charset="0"/>
              </a:rPr>
              <a:t>ÁTOMOS E ESPIRITOS — Para entendermos com mais segurança o problema da compensação vibratória na produção da corrente elétrica e (de outro modo) da corrente mental, lembremo-nos de </a:t>
            </a:r>
            <a:r>
              <a:rPr lang="pt-BR" i="1" dirty="0" smtClean="0">
                <a:solidFill>
                  <a:srgbClr val="0000CC"/>
                </a:solidFill>
                <a:latin typeface="Comic Sans MS" pitchFamily="66" charset="0"/>
              </a:rPr>
              <a:t>que, </a:t>
            </a:r>
            <a:r>
              <a:rPr lang="pt-BR" i="1" dirty="0">
                <a:solidFill>
                  <a:srgbClr val="0000CC"/>
                </a:solidFill>
                <a:latin typeface="Comic Sans MS" pitchFamily="66" charset="0"/>
              </a:rPr>
              <a:t>conforme a lei de Coulomb, as cargas de sinal contrário ou de força centrípeta atraem-se, </a:t>
            </a:r>
            <a:r>
              <a:rPr lang="pt-BR" i="1" dirty="0" smtClean="0">
                <a:solidFill>
                  <a:srgbClr val="0000CC"/>
                </a:solidFill>
                <a:latin typeface="Comic Sans MS" pitchFamily="66" charset="0"/>
              </a:rPr>
              <a:t>contrabalançando-se </a:t>
            </a:r>
            <a:r>
              <a:rPr lang="pt-BR" i="1" dirty="0">
                <a:solidFill>
                  <a:srgbClr val="0000CC"/>
                </a:solidFill>
                <a:latin typeface="Comic Sans MS" pitchFamily="66" charset="0"/>
              </a:rPr>
              <a:t>essa atração com a repulsão por elas experimentada, ante as cargas de sinal igual ou de força centrífuga. </a:t>
            </a:r>
            <a:endParaRPr lang="pt-BR" i="1" dirty="0" smtClean="0">
              <a:solidFill>
                <a:srgbClr val="0000CC"/>
              </a:solidFill>
              <a:latin typeface="Comic Sans MS" pitchFamily="66" charset="0"/>
            </a:endParaRPr>
          </a:p>
          <a:p>
            <a:endParaRPr lang="pt-BR" sz="1200" i="1" dirty="0">
              <a:solidFill>
                <a:srgbClr val="0000CC"/>
              </a:solidFill>
              <a:latin typeface="Comic Sans MS" pitchFamily="66" charset="0"/>
            </a:endParaRPr>
          </a:p>
          <a:p>
            <a:r>
              <a:rPr lang="pt-BR" i="1" dirty="0">
                <a:solidFill>
                  <a:srgbClr val="0000CC"/>
                </a:solidFill>
                <a:latin typeface="Comic Sans MS" pitchFamily="66" charset="0"/>
              </a:rPr>
              <a:t>A harmonia eletromecânica do sistema atômico se verifica toda vez que se encontre neutro ou, mais </a:t>
            </a:r>
            <a:r>
              <a:rPr lang="pt-BR" i="1" dirty="0" smtClean="0">
                <a:solidFill>
                  <a:srgbClr val="0000CC"/>
                </a:solidFill>
                <a:latin typeface="Comic Sans MS" pitchFamily="66" charset="0"/>
              </a:rPr>
              <a:t>propriamente</a:t>
            </a:r>
            <a:r>
              <a:rPr lang="pt-BR" i="1" dirty="0">
                <a:solidFill>
                  <a:srgbClr val="0000CC"/>
                </a:solidFill>
                <a:latin typeface="Comic Sans MS" pitchFamily="66" charset="0"/>
              </a:rPr>
              <a:t>. quando as unidades positivas ou unidades do núcleo são em número idêntico ao das negativas ou aquelas de que se </a:t>
            </a:r>
            <a:r>
              <a:rPr lang="pt-BR" i="1" dirty="0" smtClean="0">
                <a:solidFill>
                  <a:srgbClr val="0000CC"/>
                </a:solidFill>
                <a:latin typeface="Comic Sans MS" pitchFamily="66" charset="0"/>
              </a:rPr>
              <a:t>constituem </a:t>
            </a:r>
            <a:r>
              <a:rPr lang="pt-BR" i="1" dirty="0">
                <a:solidFill>
                  <a:srgbClr val="0000CC"/>
                </a:solidFill>
                <a:latin typeface="Comic Sans MS" pitchFamily="66" charset="0"/>
              </a:rPr>
              <a:t>os elétrons, estabilidade essa que decorre dos princípios de gravitação nas linhas do microcosmo. </a:t>
            </a:r>
            <a:endParaRPr lang="pt-BR" i="1" dirty="0" smtClean="0">
              <a:solidFill>
                <a:srgbClr val="0000CC"/>
              </a:solidFill>
              <a:latin typeface="Comic Sans MS" pitchFamily="66" charset="0"/>
            </a:endParaRPr>
          </a:p>
          <a:p>
            <a:endParaRPr lang="pt-BR" sz="1200" i="1" dirty="0">
              <a:solidFill>
                <a:srgbClr val="0000CC"/>
              </a:solidFill>
              <a:latin typeface="Comic Sans MS" pitchFamily="66" charset="0"/>
            </a:endParaRPr>
          </a:p>
          <a:p>
            <a:r>
              <a:rPr lang="pt-BR" i="1" dirty="0">
                <a:solidFill>
                  <a:srgbClr val="0000CC"/>
                </a:solidFill>
                <a:latin typeface="Comic Sans MS" pitchFamily="66" charset="0"/>
              </a:rPr>
              <a:t>Afirma-se, desse modo, que existe uma unidade de diferença de potencial entre dois pontos de um campo elétrico, quando a ação efetuada para </a:t>
            </a:r>
            <a:r>
              <a:rPr lang="pt-BR" i="1" dirty="0" smtClean="0">
                <a:solidFill>
                  <a:srgbClr val="0000CC"/>
                </a:solidFill>
                <a:latin typeface="Comic Sans MS" pitchFamily="66" charset="0"/>
              </a:rPr>
              <a:t>transportar </a:t>
            </a:r>
            <a:r>
              <a:rPr lang="pt-BR" i="1" dirty="0">
                <a:solidFill>
                  <a:srgbClr val="0000CC"/>
                </a:solidFill>
                <a:latin typeface="Comic Sans MS" pitchFamily="66" charset="0"/>
              </a:rPr>
              <a:t>uma unidade de carga (ou 1 coulomb), de um ponto a outro, for igual à unidade de trabalho. </a:t>
            </a:r>
            <a:endParaRPr lang="pt-BR" i="1" dirty="0" smtClean="0">
              <a:solidFill>
                <a:srgbClr val="0000CC"/>
              </a:solidFill>
              <a:latin typeface="Comic Sans MS" pitchFamily="66" charset="0"/>
            </a:endParaRPr>
          </a:p>
          <a:p>
            <a:endParaRPr lang="pt-BR" sz="1200" i="1" dirty="0">
              <a:solidFill>
                <a:srgbClr val="0000CC"/>
              </a:solidFill>
              <a:latin typeface="Comic Sans MS" pitchFamily="66" charset="0"/>
            </a:endParaRPr>
          </a:p>
          <a:p>
            <a:r>
              <a:rPr lang="pt-BR" i="1" dirty="0">
                <a:solidFill>
                  <a:srgbClr val="0000CC"/>
                </a:solidFill>
                <a:latin typeface="Comic Sans MS" pitchFamily="66" charset="0"/>
              </a:rPr>
              <a:t>Entendendo-se que os mesmos princípios predominam para as correntes de matéria mental, embora as modalidades outras de sustentação e manifestação, somos induzidos a asseverar, por analogia, que existe capacidade de afinização entre um Espírito e outro, quando a ação de plasmagem e projeção da matéria mental na entidade comunicante for, mais ou menos, igual à ação de receptividade e expressão na personalidade mediúnica. </a:t>
            </a:r>
            <a:endParaRPr lang="pt-BR" dirty="0">
              <a:latin typeface="Comic Sans MS" pitchFamily="66" charset="0"/>
            </a:endParaRPr>
          </a:p>
        </p:txBody>
      </p:sp>
      <p:sp>
        <p:nvSpPr>
          <p:cNvPr id="3" name="Seta em curva para a direita 2"/>
          <p:cNvSpPr/>
          <p:nvPr/>
        </p:nvSpPr>
        <p:spPr>
          <a:xfrm>
            <a:off x="5436096" y="6381328"/>
            <a:ext cx="504056" cy="34262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5" name="CaixaDeTexto 4"/>
          <p:cNvSpPr txBox="1"/>
          <p:nvPr/>
        </p:nvSpPr>
        <p:spPr>
          <a:xfrm>
            <a:off x="7778119" y="6573485"/>
            <a:ext cx="1378039" cy="261610"/>
          </a:xfrm>
          <a:prstGeom prst="rect">
            <a:avLst/>
          </a:prstGeom>
          <a:noFill/>
        </p:spPr>
        <p:txBody>
          <a:bodyPr wrap="square" rtlCol="0">
            <a:spAutoFit/>
          </a:bodyPr>
          <a:lstStyle/>
          <a:p>
            <a:pPr algn="ctr"/>
            <a:r>
              <a:rPr lang="en-US" sz="1100" b="1" dirty="0" smtClean="0">
                <a:solidFill>
                  <a:srgbClr val="C00000"/>
                </a:solidFill>
              </a:rPr>
              <a:t>Por Marco Bechara</a:t>
            </a:r>
            <a:endParaRPr lang="pt-BR" sz="1100" b="1" dirty="0">
              <a:solidFill>
                <a:srgbClr val="C00000"/>
              </a:solidFill>
            </a:endParaRPr>
          </a:p>
        </p:txBody>
      </p:sp>
    </p:spTree>
    <p:extLst>
      <p:ext uri="{BB962C8B-B14F-4D97-AF65-F5344CB8AC3E}">
        <p14:creationId xmlns:p14="http://schemas.microsoft.com/office/powerpoint/2010/main" val="2843976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79512" y="116632"/>
            <a:ext cx="8964488" cy="2585323"/>
          </a:xfrm>
          <a:prstGeom prst="rect">
            <a:avLst/>
          </a:prstGeom>
        </p:spPr>
        <p:txBody>
          <a:bodyPr wrap="square">
            <a:spAutoFit/>
          </a:bodyPr>
          <a:lstStyle/>
          <a:p>
            <a:r>
              <a:rPr lang="pt-BR" i="1" dirty="0" smtClean="0">
                <a:solidFill>
                  <a:srgbClr val="0000CC"/>
                </a:solidFill>
                <a:latin typeface="Comic Sans MS" pitchFamily="66" charset="0"/>
              </a:rPr>
              <a:t>“FORÇA </a:t>
            </a:r>
            <a:r>
              <a:rPr lang="pt-BR" i="1" dirty="0">
                <a:solidFill>
                  <a:srgbClr val="0000CC"/>
                </a:solidFill>
                <a:latin typeface="Comic Sans MS" pitchFamily="66" charset="0"/>
              </a:rPr>
              <a:t>ELETROMOTRIZ E FORÇA MEDIÚNICA — Compreendemos que se dispomos, em toda parte, de fontes de força eletromotriz, mediante a sábia distribuição das cargas elétricas, encontrando-as, a cada passo, na extensão da indústria e do progresso, temos igualmente variados mananciais de força mediúnica, mediante a permuta harmoniosa, consciente ou inconsciente, dos princípios ou correntes mentais, sendo possível observá-los, em nosso caminho, alimentando grandes iniciativas de socorro às necessidades humanas e de expansão cultural</a:t>
            </a:r>
            <a:r>
              <a:rPr lang="pt-BR" i="1" dirty="0" smtClean="0">
                <a:solidFill>
                  <a:srgbClr val="0000CC"/>
                </a:solidFill>
                <a:latin typeface="Comic Sans MS" pitchFamily="66" charset="0"/>
              </a:rPr>
              <a:t>.[...]”  </a:t>
            </a:r>
            <a:r>
              <a:rPr lang="pt-BR" dirty="0" smtClean="0">
                <a:latin typeface="Comic Sans MS" pitchFamily="66" charset="0"/>
              </a:rPr>
              <a:t>(Luiz, André. </a:t>
            </a:r>
            <a:r>
              <a:rPr lang="pt-BR" b="1" dirty="0" smtClean="0">
                <a:latin typeface="Comic Sans MS" pitchFamily="66" charset="0"/>
              </a:rPr>
              <a:t>Mecanismos da mediunidade</a:t>
            </a:r>
            <a:r>
              <a:rPr lang="pt-BR" dirty="0" smtClean="0">
                <a:latin typeface="Comic Sans MS" pitchFamily="66" charset="0"/>
              </a:rPr>
              <a:t>. Psicografia de Chico Xavier. Cap.5)</a:t>
            </a:r>
            <a:endParaRPr lang="pt-BR" dirty="0">
              <a:latin typeface="Comic Sans MS" pitchFamily="66" charset="0"/>
            </a:endParaRPr>
          </a:p>
        </p:txBody>
      </p:sp>
      <p:sp>
        <p:nvSpPr>
          <p:cNvPr id="3" name="Retângulo 2"/>
          <p:cNvSpPr/>
          <p:nvPr/>
        </p:nvSpPr>
        <p:spPr>
          <a:xfrm>
            <a:off x="179512" y="2811700"/>
            <a:ext cx="8964488" cy="3785652"/>
          </a:xfrm>
          <a:prstGeom prst="rect">
            <a:avLst/>
          </a:prstGeom>
        </p:spPr>
        <p:txBody>
          <a:bodyPr wrap="square">
            <a:spAutoFit/>
          </a:bodyPr>
          <a:lstStyle/>
          <a:p>
            <a:r>
              <a:rPr lang="pt-BR" i="1" dirty="0" smtClean="0">
                <a:solidFill>
                  <a:srgbClr val="0000CC"/>
                </a:solidFill>
                <a:latin typeface="Comic Sans MS" pitchFamily="66" charset="0"/>
              </a:rPr>
              <a:t>“[...] CIRCUITO ABERTO E CIRCUITO FECHADO — </a:t>
            </a:r>
            <a:r>
              <a:rPr lang="pt-BR" i="1" dirty="0">
                <a:solidFill>
                  <a:srgbClr val="0000CC"/>
                </a:solidFill>
                <a:latin typeface="Comic Sans MS" pitchFamily="66" charset="0"/>
              </a:rPr>
              <a:t>A corrente, em sentido convencional, no circuito elétrico, é expedida do </a:t>
            </a:r>
            <a:r>
              <a:rPr lang="pt-BR" i="1" dirty="0" smtClean="0">
                <a:solidFill>
                  <a:srgbClr val="0000CC"/>
                </a:solidFill>
                <a:latin typeface="Comic Sans MS" pitchFamily="66" charset="0"/>
              </a:rPr>
              <a:t>polo </a:t>
            </a:r>
            <a:r>
              <a:rPr lang="pt-BR" i="1" dirty="0">
                <a:solidFill>
                  <a:srgbClr val="0000CC"/>
                </a:solidFill>
                <a:latin typeface="Comic Sans MS" pitchFamily="66" charset="0"/>
              </a:rPr>
              <a:t>positivo do gerador, circula nos aparelhos de utilização e volta ao gerador, alcançando-lhe o </a:t>
            </a:r>
            <a:r>
              <a:rPr lang="pt-BR" i="1" dirty="0" smtClean="0">
                <a:solidFill>
                  <a:srgbClr val="0000CC"/>
                </a:solidFill>
                <a:latin typeface="Comic Sans MS" pitchFamily="66" charset="0"/>
              </a:rPr>
              <a:t>polo </a:t>
            </a:r>
            <a:r>
              <a:rPr lang="pt-BR" i="1" dirty="0">
                <a:solidFill>
                  <a:srgbClr val="0000CC"/>
                </a:solidFill>
                <a:latin typeface="Comic Sans MS" pitchFamily="66" charset="0"/>
              </a:rPr>
              <a:t>negativo, do qual passa, por intermédio do campo interno do gerador, ao </a:t>
            </a:r>
            <a:r>
              <a:rPr lang="pt-BR" i="1" dirty="0" smtClean="0">
                <a:solidFill>
                  <a:srgbClr val="0000CC"/>
                </a:solidFill>
                <a:latin typeface="Comic Sans MS" pitchFamily="66" charset="0"/>
              </a:rPr>
              <a:t>polo </a:t>
            </a:r>
            <a:r>
              <a:rPr lang="pt-BR" i="1" dirty="0">
                <a:solidFill>
                  <a:srgbClr val="0000CC"/>
                </a:solidFill>
                <a:latin typeface="Comic Sans MS" pitchFamily="66" charset="0"/>
              </a:rPr>
              <a:t>positivo, prosseguindo em seu curso. </a:t>
            </a:r>
            <a:endParaRPr lang="pt-BR" i="1" dirty="0" smtClean="0">
              <a:solidFill>
                <a:srgbClr val="0000CC"/>
              </a:solidFill>
              <a:latin typeface="Comic Sans MS" pitchFamily="66" charset="0"/>
            </a:endParaRPr>
          </a:p>
          <a:p>
            <a:endParaRPr lang="pt-BR" sz="1200" i="1" dirty="0">
              <a:solidFill>
                <a:srgbClr val="0000CC"/>
              </a:solidFill>
              <a:latin typeface="Comic Sans MS" pitchFamily="66" charset="0"/>
            </a:endParaRPr>
          </a:p>
          <a:p>
            <a:r>
              <a:rPr lang="pt-BR" i="1" dirty="0">
                <a:solidFill>
                  <a:srgbClr val="0000CC"/>
                </a:solidFill>
                <a:latin typeface="Comic Sans MS" pitchFamily="66" charset="0"/>
              </a:rPr>
              <a:t>Entretanto, para que a corrente se mantenha, é imprescindível que o interruptor de manobra se demore ligado ou, mais claramente, que o circuito esteja fechado, de vez que em regime de circuito aberto a corrente não circula. </a:t>
            </a:r>
            <a:endParaRPr lang="pt-BR" i="1" dirty="0" smtClean="0">
              <a:solidFill>
                <a:srgbClr val="0000CC"/>
              </a:solidFill>
              <a:latin typeface="Comic Sans MS" pitchFamily="66" charset="0"/>
            </a:endParaRPr>
          </a:p>
          <a:p>
            <a:endParaRPr lang="pt-BR" sz="1200" i="1" dirty="0">
              <a:solidFill>
                <a:srgbClr val="0000CC"/>
              </a:solidFill>
              <a:latin typeface="Comic Sans MS" pitchFamily="66" charset="0"/>
            </a:endParaRPr>
          </a:p>
          <a:p>
            <a:r>
              <a:rPr lang="pt-BR" i="1" dirty="0">
                <a:solidFill>
                  <a:srgbClr val="0000CC"/>
                </a:solidFill>
                <a:latin typeface="Comic Sans MS" pitchFamily="66" charset="0"/>
              </a:rPr>
              <a:t>A corrente mental no circuito mediúnico equilibra-se igualmente entre a entidade comunicante e o médium, mas, para que se lhe alimente o fluxo energético em circulação, é indispensável que o pensamento constante de aceitação ou </a:t>
            </a:r>
            <a:r>
              <a:rPr lang="pt-BR" i="1" dirty="0" smtClean="0">
                <a:solidFill>
                  <a:srgbClr val="0000CC"/>
                </a:solidFill>
                <a:latin typeface="Comic Sans MS" pitchFamily="66" charset="0"/>
              </a:rPr>
              <a:t>adesão </a:t>
            </a:r>
            <a:r>
              <a:rPr lang="pt-BR" i="1" dirty="0">
                <a:solidFill>
                  <a:srgbClr val="0000CC"/>
                </a:solidFill>
                <a:latin typeface="Comic Sans MS" pitchFamily="66" charset="0"/>
              </a:rPr>
              <a:t>do médium se mostre em equilíbrio ou, mais exatamente, é preciso que o circuito </a:t>
            </a:r>
          </a:p>
        </p:txBody>
      </p:sp>
      <p:sp>
        <p:nvSpPr>
          <p:cNvPr id="5" name="CaixaDeTexto 4"/>
          <p:cNvSpPr txBox="1"/>
          <p:nvPr/>
        </p:nvSpPr>
        <p:spPr>
          <a:xfrm>
            <a:off x="7778119" y="6573485"/>
            <a:ext cx="1378039" cy="261610"/>
          </a:xfrm>
          <a:prstGeom prst="rect">
            <a:avLst/>
          </a:prstGeom>
          <a:noFill/>
        </p:spPr>
        <p:txBody>
          <a:bodyPr wrap="square" rtlCol="0">
            <a:spAutoFit/>
          </a:bodyPr>
          <a:lstStyle/>
          <a:p>
            <a:pPr algn="ctr"/>
            <a:r>
              <a:rPr lang="en-US" sz="1100" b="1" dirty="0" smtClean="0">
                <a:solidFill>
                  <a:srgbClr val="C00000"/>
                </a:solidFill>
              </a:rPr>
              <a:t>Por Marco Bechara</a:t>
            </a:r>
            <a:endParaRPr lang="pt-BR" sz="1100" b="1" dirty="0">
              <a:solidFill>
                <a:srgbClr val="C00000"/>
              </a:solidFill>
            </a:endParaRPr>
          </a:p>
        </p:txBody>
      </p:sp>
    </p:spTree>
    <p:extLst>
      <p:ext uri="{BB962C8B-B14F-4D97-AF65-F5344CB8AC3E}">
        <p14:creationId xmlns:p14="http://schemas.microsoft.com/office/powerpoint/2010/main" val="3644507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79512" y="44624"/>
            <a:ext cx="8964488" cy="923330"/>
          </a:xfrm>
          <a:prstGeom prst="rect">
            <a:avLst/>
          </a:prstGeom>
        </p:spPr>
        <p:txBody>
          <a:bodyPr wrap="square">
            <a:spAutoFit/>
          </a:bodyPr>
          <a:lstStyle/>
          <a:p>
            <a:r>
              <a:rPr lang="pt-BR" i="1" dirty="0" smtClean="0">
                <a:solidFill>
                  <a:srgbClr val="0000CC"/>
                </a:solidFill>
                <a:latin typeface="Comic Sans MS" pitchFamily="66" charset="0"/>
              </a:rPr>
              <a:t>mediúnico </a:t>
            </a:r>
            <a:r>
              <a:rPr lang="pt-BR" i="1" dirty="0">
                <a:solidFill>
                  <a:srgbClr val="0000CC"/>
                </a:solidFill>
                <a:latin typeface="Comic Sans MS" pitchFamily="66" charset="0"/>
              </a:rPr>
              <a:t>permaneça fechado, porque em regime de circuito aberto ou desatenção a corrente de associação mental não se articula. .[...]”  </a:t>
            </a:r>
            <a:r>
              <a:rPr lang="pt-BR" dirty="0">
                <a:latin typeface="Comic Sans MS" pitchFamily="66" charset="0"/>
              </a:rPr>
              <a:t>(Luiz, André. </a:t>
            </a:r>
            <a:r>
              <a:rPr lang="pt-BR" b="1" dirty="0">
                <a:latin typeface="Comic Sans MS" pitchFamily="66" charset="0"/>
              </a:rPr>
              <a:t>Mecanismos da mediunidade</a:t>
            </a:r>
            <a:r>
              <a:rPr lang="pt-BR" dirty="0">
                <a:latin typeface="Comic Sans MS" pitchFamily="66" charset="0"/>
              </a:rPr>
              <a:t>. Psicografia de Chico Xavier. Cap.6)</a:t>
            </a:r>
          </a:p>
        </p:txBody>
      </p:sp>
      <p:sp>
        <p:nvSpPr>
          <p:cNvPr id="3" name="Retângulo 2"/>
          <p:cNvSpPr/>
          <p:nvPr/>
        </p:nvSpPr>
        <p:spPr>
          <a:xfrm>
            <a:off x="179512" y="980728"/>
            <a:ext cx="8964488" cy="2862322"/>
          </a:xfrm>
          <a:prstGeom prst="rect">
            <a:avLst/>
          </a:prstGeom>
        </p:spPr>
        <p:txBody>
          <a:bodyPr wrap="square">
            <a:spAutoFit/>
          </a:bodyPr>
          <a:lstStyle/>
          <a:p>
            <a:r>
              <a:rPr lang="pt-BR" i="1" dirty="0" smtClean="0">
                <a:solidFill>
                  <a:srgbClr val="0000CC"/>
                </a:solidFill>
                <a:latin typeface="Comic Sans MS" pitchFamily="66" charset="0"/>
              </a:rPr>
              <a:t>“[...] PARTÍCULA MENTAL - </a:t>
            </a:r>
            <a:r>
              <a:rPr lang="pt-BR" i="1" dirty="0">
                <a:solidFill>
                  <a:srgbClr val="0000CC"/>
                </a:solidFill>
                <a:latin typeface="Comic Sans MS" pitchFamily="66" charset="0"/>
              </a:rPr>
              <a:t>Em identidade de circunstâncias, apesar da diversidade dos processos, toda </a:t>
            </a:r>
            <a:r>
              <a:rPr lang="pt-BR" i="1" dirty="0" smtClean="0">
                <a:solidFill>
                  <a:srgbClr val="0000CC"/>
                </a:solidFill>
                <a:latin typeface="Comic Sans MS" pitchFamily="66" charset="0"/>
              </a:rPr>
              <a:t>partícula </a:t>
            </a:r>
            <a:r>
              <a:rPr lang="pt-BR" i="1" dirty="0">
                <a:solidFill>
                  <a:srgbClr val="0000CC"/>
                </a:solidFill>
                <a:latin typeface="Comic Sans MS" pitchFamily="66" charset="0"/>
              </a:rPr>
              <a:t>da corrente mental, nascida das emoções e desejos recônditos do Espírito, através dos fenômenos íntimos e profundos da consciência, cuja estrutura ainda não conseguimos abordar, se desloca, produzindo irradiações eletromagnéticas, cuja frequência varia conforme os estados mentais do emissor, qual acontece na chama, cujos fótons arremessados em todas as direções são constituídos por grânulos de força cujo poder se revela mais, ou menos intenso, segundo a frequência da onda em que se expressam.</a:t>
            </a:r>
            <a:r>
              <a:rPr lang="pt-BR" i="1" dirty="0" smtClean="0">
                <a:solidFill>
                  <a:srgbClr val="0000CC"/>
                </a:solidFill>
                <a:latin typeface="Comic Sans MS" pitchFamily="66" charset="0"/>
              </a:rPr>
              <a:t> </a:t>
            </a:r>
            <a:r>
              <a:rPr lang="pt-BR" dirty="0">
                <a:latin typeface="Comic Sans MS" pitchFamily="66" charset="0"/>
              </a:rPr>
              <a:t>(Luiz, André. </a:t>
            </a:r>
            <a:r>
              <a:rPr lang="pt-BR" b="1" dirty="0">
                <a:latin typeface="Comic Sans MS" pitchFamily="66" charset="0"/>
              </a:rPr>
              <a:t>Mecanismos da mediunidade</a:t>
            </a:r>
            <a:r>
              <a:rPr lang="pt-BR" dirty="0">
                <a:latin typeface="Comic Sans MS" pitchFamily="66" charset="0"/>
              </a:rPr>
              <a:t>. Psicografia de Chico Xavier. </a:t>
            </a:r>
            <a:r>
              <a:rPr lang="pt-BR" dirty="0" smtClean="0">
                <a:latin typeface="Comic Sans MS" pitchFamily="66" charset="0"/>
              </a:rPr>
              <a:t>Cap.10)</a:t>
            </a:r>
            <a:endParaRPr lang="pt-BR" i="1" dirty="0" smtClean="0">
              <a:solidFill>
                <a:srgbClr val="0000CC"/>
              </a:solidFill>
              <a:latin typeface="Comic Sans MS" pitchFamily="66" charset="0"/>
            </a:endParaRPr>
          </a:p>
        </p:txBody>
      </p:sp>
      <p:sp>
        <p:nvSpPr>
          <p:cNvPr id="5" name="CaixaDeTexto 4"/>
          <p:cNvSpPr txBox="1"/>
          <p:nvPr/>
        </p:nvSpPr>
        <p:spPr>
          <a:xfrm>
            <a:off x="179512" y="3933056"/>
            <a:ext cx="8964488" cy="2585323"/>
          </a:xfrm>
          <a:prstGeom prst="rect">
            <a:avLst/>
          </a:prstGeom>
          <a:noFill/>
        </p:spPr>
        <p:txBody>
          <a:bodyPr wrap="square" rtlCol="0">
            <a:spAutoFit/>
          </a:bodyPr>
          <a:lstStyle/>
          <a:p>
            <a:r>
              <a:rPr lang="pt-BR" dirty="0" smtClean="0">
                <a:latin typeface="Comic Sans MS" pitchFamily="66" charset="0"/>
              </a:rPr>
              <a:t>Façamos uma reflexão sobre o diálogo entre o Espírito Ângelo Inácio, Pai João e Vovó Catarina, no capítulo 8, do livro “</a:t>
            </a:r>
            <a:r>
              <a:rPr lang="pt-BR" b="1" dirty="0" smtClean="0">
                <a:latin typeface="Comic Sans MS" pitchFamily="66" charset="0"/>
              </a:rPr>
              <a:t>Aruanda</a:t>
            </a:r>
            <a:r>
              <a:rPr lang="pt-BR" dirty="0" smtClean="0">
                <a:latin typeface="Comic Sans MS" pitchFamily="66" charset="0"/>
              </a:rPr>
              <a:t>”:</a:t>
            </a:r>
          </a:p>
          <a:p>
            <a:r>
              <a:rPr lang="pt-BR" i="1" dirty="0" smtClean="0">
                <a:solidFill>
                  <a:srgbClr val="0000CC"/>
                </a:solidFill>
                <a:latin typeface="Comic Sans MS" pitchFamily="66" charset="0"/>
              </a:rPr>
              <a:t>“[...] </a:t>
            </a:r>
            <a:r>
              <a:rPr lang="pt-BR" i="1" dirty="0">
                <a:solidFill>
                  <a:srgbClr val="0000CC"/>
                </a:solidFill>
                <a:latin typeface="Comic Sans MS" pitchFamily="66" charset="0"/>
              </a:rPr>
              <a:t>Esses despachos e ebós, meus filhos, funcionam como condensadores de energia de baixíssima vibração. Representam a energia materializada, condensada ou coagulada. Ao entrar em contato vibratório com a aura da pessoa visada, esses condensadores descarregam sobre ela toda a cota de energia mórbida armazenada, causando prejuízo para o ser a que se destina. O feiticeiro ou mago negro encarnado utiliza geralmente uma fotografia, um objeto qualquer pertencente à vitima ou, caso tenha um poder maior de concentração mental, </a:t>
            </a:r>
          </a:p>
        </p:txBody>
      </p:sp>
      <p:sp>
        <p:nvSpPr>
          <p:cNvPr id="7" name="CaixaDeTexto 6"/>
          <p:cNvSpPr txBox="1"/>
          <p:nvPr/>
        </p:nvSpPr>
        <p:spPr>
          <a:xfrm>
            <a:off x="7778119" y="6573485"/>
            <a:ext cx="1378039" cy="261610"/>
          </a:xfrm>
          <a:prstGeom prst="rect">
            <a:avLst/>
          </a:prstGeom>
          <a:noFill/>
        </p:spPr>
        <p:txBody>
          <a:bodyPr wrap="square" rtlCol="0">
            <a:spAutoFit/>
          </a:bodyPr>
          <a:lstStyle/>
          <a:p>
            <a:pPr algn="ctr"/>
            <a:r>
              <a:rPr lang="en-US" sz="1100" b="1" dirty="0" smtClean="0">
                <a:solidFill>
                  <a:srgbClr val="C00000"/>
                </a:solidFill>
              </a:rPr>
              <a:t>Por Marco Bechara</a:t>
            </a:r>
            <a:endParaRPr lang="pt-BR" sz="1100" b="1" dirty="0">
              <a:solidFill>
                <a:srgbClr val="C00000"/>
              </a:solidFill>
            </a:endParaRPr>
          </a:p>
        </p:txBody>
      </p:sp>
    </p:spTree>
    <p:extLst>
      <p:ext uri="{BB962C8B-B14F-4D97-AF65-F5344CB8AC3E}">
        <p14:creationId xmlns:p14="http://schemas.microsoft.com/office/powerpoint/2010/main" val="3877001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51520" y="246702"/>
            <a:ext cx="8820472" cy="6463308"/>
          </a:xfrm>
          <a:prstGeom prst="rect">
            <a:avLst/>
          </a:prstGeom>
        </p:spPr>
        <p:txBody>
          <a:bodyPr wrap="square">
            <a:spAutoFit/>
          </a:bodyPr>
          <a:lstStyle/>
          <a:p>
            <a:r>
              <a:rPr lang="pt-BR" i="1" dirty="0">
                <a:solidFill>
                  <a:srgbClr val="0000CC"/>
                </a:solidFill>
                <a:latin typeface="Comic Sans MS" pitchFamily="66" charset="0"/>
              </a:rPr>
              <a:t>apenas visualiza sua vítima. Catalisa, nesses artefatos envolvidos no processo</a:t>
            </a:r>
          </a:p>
          <a:p>
            <a:r>
              <a:rPr lang="pt-BR" i="1" dirty="0" smtClean="0">
                <a:solidFill>
                  <a:srgbClr val="0000CC"/>
                </a:solidFill>
                <a:latin typeface="Comic Sans MS" pitchFamily="66" charset="0"/>
              </a:rPr>
              <a:t>mágico</a:t>
            </a:r>
            <a:r>
              <a:rPr lang="pt-BR" i="1" dirty="0">
                <a:solidFill>
                  <a:srgbClr val="0000CC"/>
                </a:solidFill>
                <a:latin typeface="Comic Sans MS" pitchFamily="66" charset="0"/>
              </a:rPr>
              <a:t>, toda a sua energia e vibração. Os ebós e despachos são elementos mágicos, que têm a função de orientar vibratoriamente as entidades malfeitoras do astral. São os chamados endereços vibratórios. </a:t>
            </a:r>
            <a:endParaRPr lang="pt-BR" i="1" dirty="0" smtClean="0">
              <a:solidFill>
                <a:srgbClr val="0000CC"/>
              </a:solidFill>
              <a:latin typeface="Comic Sans MS" pitchFamily="66" charset="0"/>
            </a:endParaRPr>
          </a:p>
          <a:p>
            <a:endParaRPr lang="pt-BR" sz="1200" i="1" dirty="0" smtClean="0">
              <a:solidFill>
                <a:srgbClr val="0000CC"/>
              </a:solidFill>
              <a:latin typeface="Comic Sans MS" pitchFamily="66" charset="0"/>
            </a:endParaRPr>
          </a:p>
          <a:p>
            <a:r>
              <a:rPr lang="pt-BR" i="1" dirty="0">
                <a:solidFill>
                  <a:srgbClr val="0000CC"/>
                </a:solidFill>
                <a:latin typeface="Comic Sans MS" pitchFamily="66" charset="0"/>
              </a:rPr>
              <a:t>— Mas esses </a:t>
            </a:r>
            <a:r>
              <a:rPr lang="pt-BR" i="1" dirty="0" smtClean="0">
                <a:solidFill>
                  <a:srgbClr val="0000CC"/>
                </a:solidFill>
                <a:latin typeface="Comic Sans MS" pitchFamily="66" charset="0"/>
              </a:rPr>
              <a:t>enfeitiçamentos </a:t>
            </a:r>
            <a:r>
              <a:rPr lang="pt-BR" i="1" dirty="0">
                <a:solidFill>
                  <a:srgbClr val="0000CC"/>
                </a:solidFill>
                <a:latin typeface="Comic Sans MS" pitchFamily="66" charset="0"/>
              </a:rPr>
              <a:t>têm o poder de atingir suas vítimas, prejudicá-las realmente, chegando até mesmo a matar? </a:t>
            </a:r>
            <a:endParaRPr lang="pt-BR" i="1" dirty="0" smtClean="0">
              <a:solidFill>
                <a:srgbClr val="0000CC"/>
              </a:solidFill>
              <a:latin typeface="Comic Sans MS" pitchFamily="66" charset="0"/>
            </a:endParaRPr>
          </a:p>
          <a:p>
            <a:endParaRPr lang="pt-BR" sz="1200" i="1" dirty="0">
              <a:solidFill>
                <a:srgbClr val="0000CC"/>
              </a:solidFill>
              <a:latin typeface="Comic Sans MS" pitchFamily="66" charset="0"/>
            </a:endParaRPr>
          </a:p>
          <a:p>
            <a:r>
              <a:rPr lang="pt-BR" i="1" dirty="0">
                <a:solidFill>
                  <a:srgbClr val="0000CC"/>
                </a:solidFill>
                <a:latin typeface="Comic Sans MS" pitchFamily="66" charset="0"/>
              </a:rPr>
              <a:t>— Com certeza, meus filhos — esclareceu Pai João. — Quando a pessoa a quem o encanto se destina encontra-se em situação mental aflitiva, deprimida ou sob qualquer tipo de viciação mental e emocional, é o bastante para que ofereça campo propício para a energia desencadeada pelo feitiço. O mago, seja encarnado ou desencarnado, projeta diretamente sobre o fluxo de elétrons dos objetos que manipula toda a carga mórbida: mental, emocional ou astral. Sob intenso campo de rebaixamento vibratório, despeja esse quantum energético sobre a vítima, liberando sobre ela todo o conteúdo mórbido. Convertida então em endereço vibratório, a vítima é atingida de forma certeira, como um raio</a:t>
            </a:r>
            <a:r>
              <a:rPr lang="pt-BR" i="1" dirty="0" smtClean="0">
                <a:solidFill>
                  <a:srgbClr val="0000CC"/>
                </a:solidFill>
                <a:latin typeface="Comic Sans MS" pitchFamily="66" charset="0"/>
              </a:rPr>
              <a:t>.[...]</a:t>
            </a:r>
          </a:p>
          <a:p>
            <a:endParaRPr lang="pt-BR" sz="1200" i="1" dirty="0">
              <a:solidFill>
                <a:srgbClr val="0000CC"/>
              </a:solidFill>
              <a:latin typeface="Comic Sans MS" pitchFamily="66" charset="0"/>
            </a:endParaRPr>
          </a:p>
          <a:p>
            <a:r>
              <a:rPr lang="pt-BR" i="1" dirty="0" smtClean="0">
                <a:solidFill>
                  <a:srgbClr val="0000CC"/>
                </a:solidFill>
                <a:latin typeface="Comic Sans MS" pitchFamily="66" charset="0"/>
              </a:rPr>
              <a:t>[...] Podem </a:t>
            </a:r>
            <a:r>
              <a:rPr lang="pt-BR" i="1" dirty="0">
                <a:solidFill>
                  <a:srgbClr val="0000CC"/>
                </a:solidFill>
                <a:latin typeface="Comic Sans MS" pitchFamily="66" charset="0"/>
              </a:rPr>
              <a:t>se expressar, ainda, no aparecimento de objetos materializados no sistema nervoso da vítima, estruturados em matéria astral, que passam a influir no funcionamento de sua mente e seu corpo. Caso o indivíduo esteja sintonizado com um processo de culpa qualquer, o dano será mais intenso, pois que o fluido mórbido transposto para sua aura afetará também a periferia do corpo físico, e não somente o campo mental ou psíquico. </a:t>
            </a:r>
            <a:r>
              <a:rPr lang="pt-BR" i="1" dirty="0" smtClean="0">
                <a:solidFill>
                  <a:srgbClr val="0000CC"/>
                </a:solidFill>
                <a:latin typeface="Comic Sans MS" pitchFamily="66" charset="0"/>
              </a:rPr>
              <a:t>[...]</a:t>
            </a:r>
            <a:endParaRPr lang="pt-BR" i="1" dirty="0">
              <a:solidFill>
                <a:srgbClr val="0000CC"/>
              </a:solidFill>
              <a:latin typeface="Comic Sans MS" pitchFamily="66" charset="0"/>
            </a:endParaRPr>
          </a:p>
        </p:txBody>
      </p:sp>
      <p:sp>
        <p:nvSpPr>
          <p:cNvPr id="4" name="CaixaDeTexto 3"/>
          <p:cNvSpPr txBox="1"/>
          <p:nvPr/>
        </p:nvSpPr>
        <p:spPr>
          <a:xfrm>
            <a:off x="7778119" y="6573485"/>
            <a:ext cx="1378039" cy="261610"/>
          </a:xfrm>
          <a:prstGeom prst="rect">
            <a:avLst/>
          </a:prstGeom>
          <a:noFill/>
        </p:spPr>
        <p:txBody>
          <a:bodyPr wrap="square" rtlCol="0">
            <a:spAutoFit/>
          </a:bodyPr>
          <a:lstStyle/>
          <a:p>
            <a:pPr algn="ctr"/>
            <a:r>
              <a:rPr lang="en-US" sz="1100" b="1" dirty="0" smtClean="0">
                <a:solidFill>
                  <a:srgbClr val="C00000"/>
                </a:solidFill>
              </a:rPr>
              <a:t>Por Marco Bechara</a:t>
            </a:r>
            <a:endParaRPr lang="pt-BR" sz="1100" b="1" dirty="0">
              <a:solidFill>
                <a:srgbClr val="C00000"/>
              </a:solidFill>
            </a:endParaRPr>
          </a:p>
        </p:txBody>
      </p:sp>
    </p:spTree>
    <p:extLst>
      <p:ext uri="{BB962C8B-B14F-4D97-AF65-F5344CB8AC3E}">
        <p14:creationId xmlns:p14="http://schemas.microsoft.com/office/powerpoint/2010/main" val="1478456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95536" y="278060"/>
            <a:ext cx="8676456" cy="6463308"/>
          </a:xfrm>
          <a:prstGeom prst="rect">
            <a:avLst/>
          </a:prstGeom>
          <a:noFill/>
        </p:spPr>
        <p:txBody>
          <a:bodyPr wrap="square" rtlCol="0">
            <a:spAutoFit/>
          </a:bodyPr>
          <a:lstStyle/>
          <a:p>
            <a:r>
              <a:rPr lang="pt-BR" i="1" dirty="0" smtClean="0">
                <a:solidFill>
                  <a:srgbClr val="0000CC"/>
                </a:solidFill>
                <a:latin typeface="Comic Sans MS" pitchFamily="66" charset="0"/>
              </a:rPr>
              <a:t>[...] </a:t>
            </a:r>
            <a:r>
              <a:rPr lang="pt-BR" i="1" dirty="0">
                <a:solidFill>
                  <a:srgbClr val="0000CC"/>
                </a:solidFill>
                <a:latin typeface="Comic Sans MS" pitchFamily="66" charset="0"/>
              </a:rPr>
              <a:t>o feitiço ou a magia negra é um processo de condensação energética de baixíssima vibração e altíssima frequência. Os chamados magos negros ou feiticeiros modernos são criaturas que se especializaram na transmutação e inversão de energias condensadas, utilizando-as de forma violenta, mas sempre de acordo com as leis da natureza, descobertas pela física dos homens. Eles apenas invertem a polaridade dos campos energéticos e, a seguir, levam o quantum de energia densa e mórbida ao seu endereço, ou seja, diretamente a suas vítimas</a:t>
            </a:r>
            <a:r>
              <a:rPr lang="pt-BR" i="1" dirty="0" smtClean="0">
                <a:solidFill>
                  <a:srgbClr val="0000CC"/>
                </a:solidFill>
                <a:latin typeface="Comic Sans MS" pitchFamily="66" charset="0"/>
              </a:rPr>
              <a:t>.[...]</a:t>
            </a:r>
          </a:p>
          <a:p>
            <a:endParaRPr lang="pt-BR" i="1" dirty="0">
              <a:solidFill>
                <a:srgbClr val="0000CC"/>
              </a:solidFill>
              <a:latin typeface="Comic Sans MS" pitchFamily="66" charset="0"/>
            </a:endParaRPr>
          </a:p>
          <a:p>
            <a:r>
              <a:rPr lang="pt-BR" i="1" dirty="0" smtClean="0">
                <a:solidFill>
                  <a:srgbClr val="0000CC"/>
                </a:solidFill>
                <a:latin typeface="Comic Sans MS" pitchFamily="66" charset="0"/>
              </a:rPr>
              <a:t>[...] </a:t>
            </a:r>
            <a:r>
              <a:rPr lang="pt-BR" i="1" dirty="0">
                <a:solidFill>
                  <a:srgbClr val="0000CC"/>
                </a:solidFill>
                <a:latin typeface="Comic Sans MS" pitchFamily="66" charset="0"/>
              </a:rPr>
              <a:t>para a magia negra funcionar, tem de haver a cooperação de entidades desencarnadas, que estruturam no plano astral um duplo, uma duplicata dos objetos. É na réplica astral dos artefatos utilizados pelo mago negro ou feiticeiro que reside todo o conteúdo magnético mobilizado, e é nela que se dá a inversão da polaridade eletrônica, com eficácia para os fins sombrios a que se propõe. </a:t>
            </a:r>
          </a:p>
          <a:p>
            <a:r>
              <a:rPr lang="pt-BR" i="1" dirty="0">
                <a:solidFill>
                  <a:srgbClr val="0000CC"/>
                </a:solidFill>
                <a:latin typeface="Comic Sans MS" pitchFamily="66" charset="0"/>
              </a:rPr>
              <a:t>— Sendo assim, depreende-se que a chamada antigoécia ou desmanche de magia negra deveria visar as duplicatas astrais desses objetos; é isso? </a:t>
            </a:r>
          </a:p>
          <a:p>
            <a:r>
              <a:rPr lang="pt-BR" i="1" dirty="0">
                <a:solidFill>
                  <a:srgbClr val="0000CC"/>
                </a:solidFill>
                <a:latin typeface="Comic Sans MS" pitchFamily="66" charset="0"/>
              </a:rPr>
              <a:t>— Exatamente — interferiu Pai João. — Essa é a razão pela qual, nas reuniões espíritas em que se utilizam as técnicas de apometria, o operador ou </a:t>
            </a:r>
            <a:r>
              <a:rPr lang="pt-BR" i="1" dirty="0" smtClean="0">
                <a:solidFill>
                  <a:srgbClr val="0000CC"/>
                </a:solidFill>
                <a:latin typeface="Comic Sans MS" pitchFamily="66" charset="0"/>
              </a:rPr>
              <a:t>apômetra </a:t>
            </a:r>
            <a:r>
              <a:rPr lang="pt-BR" i="1" dirty="0">
                <a:solidFill>
                  <a:srgbClr val="0000CC"/>
                </a:solidFill>
                <a:latin typeface="Comic Sans MS" pitchFamily="66" charset="0"/>
              </a:rPr>
              <a:t>procede à queima desses objetos do astral após o desmanche do trabalho, aplicando recursos como o auxílio das salamandras. Perceba que </a:t>
            </a:r>
            <a:r>
              <a:rPr lang="pt-BR" i="1" dirty="0" smtClean="0">
                <a:solidFill>
                  <a:srgbClr val="0000CC"/>
                </a:solidFill>
                <a:latin typeface="Comic Sans MS" pitchFamily="66" charset="0"/>
              </a:rPr>
              <a:t>a doutrinação </a:t>
            </a:r>
            <a:r>
              <a:rPr lang="pt-BR" i="1" dirty="0">
                <a:solidFill>
                  <a:srgbClr val="0000CC"/>
                </a:solidFill>
                <a:latin typeface="Comic Sans MS" pitchFamily="66" charset="0"/>
              </a:rPr>
              <a:t>pura e simples do espírito responsável pelo empreendimento da magia negra não tem como solucionar a questão</a:t>
            </a:r>
            <a:r>
              <a:rPr lang="pt-BR" i="1" dirty="0" smtClean="0">
                <a:solidFill>
                  <a:srgbClr val="0000CC"/>
                </a:solidFill>
                <a:latin typeface="Comic Sans MS" pitchFamily="66" charset="0"/>
              </a:rPr>
              <a:t>.[...]</a:t>
            </a:r>
            <a:endParaRPr lang="pt-BR" i="1" dirty="0">
              <a:solidFill>
                <a:srgbClr val="0000CC"/>
              </a:solidFill>
              <a:latin typeface="Comic Sans MS" pitchFamily="66" charset="0"/>
            </a:endParaRPr>
          </a:p>
        </p:txBody>
      </p:sp>
      <p:sp>
        <p:nvSpPr>
          <p:cNvPr id="4" name="CaixaDeTexto 3"/>
          <p:cNvSpPr txBox="1"/>
          <p:nvPr/>
        </p:nvSpPr>
        <p:spPr>
          <a:xfrm>
            <a:off x="7778119" y="6573485"/>
            <a:ext cx="1378039" cy="261610"/>
          </a:xfrm>
          <a:prstGeom prst="rect">
            <a:avLst/>
          </a:prstGeom>
          <a:noFill/>
        </p:spPr>
        <p:txBody>
          <a:bodyPr wrap="square" rtlCol="0">
            <a:spAutoFit/>
          </a:bodyPr>
          <a:lstStyle/>
          <a:p>
            <a:pPr algn="ctr"/>
            <a:r>
              <a:rPr lang="en-US" sz="1100" b="1" dirty="0" smtClean="0">
                <a:solidFill>
                  <a:srgbClr val="C00000"/>
                </a:solidFill>
              </a:rPr>
              <a:t>Por Marco Bechara</a:t>
            </a:r>
            <a:endParaRPr lang="pt-BR" sz="1100" b="1" dirty="0">
              <a:solidFill>
                <a:srgbClr val="C00000"/>
              </a:solidFill>
            </a:endParaRPr>
          </a:p>
        </p:txBody>
      </p:sp>
    </p:spTree>
    <p:extLst>
      <p:ext uri="{BB962C8B-B14F-4D97-AF65-F5344CB8AC3E}">
        <p14:creationId xmlns:p14="http://schemas.microsoft.com/office/powerpoint/2010/main" val="2956415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1520" y="44624"/>
            <a:ext cx="8892480" cy="3877985"/>
          </a:xfrm>
          <a:prstGeom prst="rect">
            <a:avLst/>
          </a:prstGeom>
          <a:noFill/>
        </p:spPr>
        <p:txBody>
          <a:bodyPr wrap="square" rtlCol="0">
            <a:spAutoFit/>
          </a:bodyPr>
          <a:lstStyle/>
          <a:p>
            <a:r>
              <a:rPr lang="pt-BR" i="1" dirty="0" smtClean="0">
                <a:solidFill>
                  <a:srgbClr val="0000CC"/>
                </a:solidFill>
                <a:latin typeface="Comic Sans MS" pitchFamily="66" charset="0"/>
              </a:rPr>
              <a:t>[...] </a:t>
            </a:r>
            <a:r>
              <a:rPr lang="pt-BR" i="1" dirty="0">
                <a:solidFill>
                  <a:srgbClr val="0000CC"/>
                </a:solidFill>
                <a:latin typeface="Comic Sans MS" pitchFamily="66" charset="0"/>
              </a:rPr>
              <a:t>É preciso, portanto, desdobrar os médiuns e trazer ao ambiente da reunião mediúnica os elementos e objetos utilizados no astral, que são as matrizes energéticas, e queimá-las, destruindo e revertendo a polaridade magnética dos ditos encantos. Só assim se poderá quebrar o feitiço ou desativar a magia. Enquanto isso, deve-se proceder ao tratamento das entidades envolvidas, sempre acompanhado da mudança radical de conduta e das atitudes do alvo ou vítima. </a:t>
            </a:r>
            <a:endParaRPr lang="pt-BR" i="1" dirty="0" smtClean="0">
              <a:solidFill>
                <a:srgbClr val="0000CC"/>
              </a:solidFill>
              <a:latin typeface="Comic Sans MS" pitchFamily="66" charset="0"/>
            </a:endParaRPr>
          </a:p>
          <a:p>
            <a:endParaRPr lang="pt-BR" sz="1200" i="1" dirty="0">
              <a:solidFill>
                <a:srgbClr val="0000CC"/>
              </a:solidFill>
              <a:latin typeface="Comic Sans MS" pitchFamily="66" charset="0"/>
            </a:endParaRPr>
          </a:p>
          <a:p>
            <a:r>
              <a:rPr lang="pt-BR" i="1" dirty="0">
                <a:solidFill>
                  <a:srgbClr val="0000CC"/>
                </a:solidFill>
                <a:latin typeface="Comic Sans MS" pitchFamily="66" charset="0"/>
              </a:rPr>
              <a:t>Dando ênfase à última frase, Pai João continuava: </a:t>
            </a:r>
          </a:p>
          <a:p>
            <a:r>
              <a:rPr lang="pt-BR" i="1" dirty="0">
                <a:solidFill>
                  <a:srgbClr val="0000CC"/>
                </a:solidFill>
                <a:latin typeface="Comic Sans MS" pitchFamily="66" charset="0"/>
              </a:rPr>
              <a:t>— Muitos magos negros desencarnados são especialistas e profundos conhecedores das leis de transmutação de matéria em energia, leis da polaridade, do ritmo e do mentalismo. Embora, na atualidade, os modernos operadores de feitiçaria se utilizem de outros termos, como ondas, magnetismo, átomos, frequência e spins, próprios da ciência contemporânea, manipulam forças e energias idênticas, </a:t>
            </a:r>
          </a:p>
        </p:txBody>
      </p:sp>
      <p:sp>
        <p:nvSpPr>
          <p:cNvPr id="3" name="CaixaDeTexto 2"/>
          <p:cNvSpPr txBox="1"/>
          <p:nvPr/>
        </p:nvSpPr>
        <p:spPr>
          <a:xfrm>
            <a:off x="251520" y="4012029"/>
            <a:ext cx="8892480" cy="2585323"/>
          </a:xfrm>
          <a:prstGeom prst="rect">
            <a:avLst/>
          </a:prstGeom>
          <a:noFill/>
        </p:spPr>
        <p:txBody>
          <a:bodyPr wrap="square" rtlCol="0">
            <a:spAutoFit/>
          </a:bodyPr>
          <a:lstStyle/>
          <a:p>
            <a:r>
              <a:rPr lang="pt-BR" dirty="0" smtClean="0">
                <a:latin typeface="Comic Sans MS" pitchFamily="66" charset="0"/>
              </a:rPr>
              <a:t>Ainda, no corroborar de nossas afirmações, encontramos em Ramatis, no capítulo I, no livro “</a:t>
            </a:r>
            <a:r>
              <a:rPr lang="pt-BR" b="1" dirty="0" smtClean="0">
                <a:latin typeface="Comic Sans MS" pitchFamily="66" charset="0"/>
              </a:rPr>
              <a:t>Magia de Redenção</a:t>
            </a:r>
            <a:r>
              <a:rPr lang="pt-BR" dirty="0" smtClean="0">
                <a:latin typeface="Comic Sans MS" pitchFamily="66" charset="0"/>
              </a:rPr>
              <a:t>”: </a:t>
            </a:r>
            <a:r>
              <a:rPr lang="pt-BR" i="1" dirty="0" smtClean="0">
                <a:solidFill>
                  <a:srgbClr val="0000CC"/>
                </a:solidFill>
                <a:latin typeface="Comic Sans MS" pitchFamily="66" charset="0"/>
              </a:rPr>
              <a:t>“[...] </a:t>
            </a:r>
            <a:r>
              <a:rPr lang="pt-BR" i="1" dirty="0">
                <a:solidFill>
                  <a:srgbClr val="0000CC"/>
                </a:solidFill>
                <a:latin typeface="Comic Sans MS" pitchFamily="66" charset="0"/>
              </a:rPr>
              <a:t>Já é tempo de os bruxos cientistas investigarem o trabalho singelo dos seus velhos </a:t>
            </a:r>
            <a:r>
              <a:rPr lang="pt-BR" i="1" dirty="0" smtClean="0">
                <a:solidFill>
                  <a:srgbClr val="0000CC"/>
                </a:solidFill>
                <a:latin typeface="Comic Sans MS" pitchFamily="66" charset="0"/>
              </a:rPr>
              <a:t>colegas [...] </a:t>
            </a:r>
            <a:r>
              <a:rPr lang="pt-BR" i="1" dirty="0">
                <a:solidFill>
                  <a:srgbClr val="0000CC"/>
                </a:solidFill>
                <a:latin typeface="Comic Sans MS" pitchFamily="66" charset="0"/>
              </a:rPr>
              <a:t>é </a:t>
            </a:r>
            <a:r>
              <a:rPr lang="pt-BR" i="1" dirty="0" smtClean="0">
                <a:solidFill>
                  <a:srgbClr val="0000CC"/>
                </a:solidFill>
                <a:latin typeface="Comic Sans MS" pitchFamily="66" charset="0"/>
              </a:rPr>
              <a:t>sempre estranhável</a:t>
            </a:r>
            <a:r>
              <a:rPr lang="pt-BR" i="1" dirty="0">
                <a:solidFill>
                  <a:srgbClr val="0000CC"/>
                </a:solidFill>
                <a:latin typeface="Comic Sans MS" pitchFamily="66" charset="0"/>
              </a:rPr>
              <a:t>, que ainda oponham dúvida quanto à realidade milenária do feitiço </a:t>
            </a:r>
            <a:r>
              <a:rPr lang="pt-BR" i="1" dirty="0" smtClean="0">
                <a:solidFill>
                  <a:srgbClr val="0000CC"/>
                </a:solidFill>
                <a:latin typeface="Comic Sans MS" pitchFamily="66" charset="0"/>
              </a:rPr>
              <a:t>consequente à catalisação </a:t>
            </a:r>
            <a:r>
              <a:rPr lang="pt-BR" i="1" dirty="0">
                <a:solidFill>
                  <a:srgbClr val="0000CC"/>
                </a:solidFill>
                <a:latin typeface="Comic Sans MS" pitchFamily="66" charset="0"/>
              </a:rPr>
              <a:t>de forças de objetos e seres vivos!</a:t>
            </a:r>
          </a:p>
          <a:p>
            <a:r>
              <a:rPr lang="pt-BR" i="1" dirty="0">
                <a:solidFill>
                  <a:srgbClr val="0000CC"/>
                </a:solidFill>
                <a:latin typeface="Comic Sans MS" pitchFamily="66" charset="0"/>
              </a:rPr>
              <a:t>Os objetos materiais utilizados para firmar a feitiçaria são apenas os "núcleos" de </a:t>
            </a:r>
            <a:r>
              <a:rPr lang="pt-BR" i="1" dirty="0" smtClean="0">
                <a:solidFill>
                  <a:srgbClr val="0000CC"/>
                </a:solidFill>
                <a:latin typeface="Comic Sans MS" pitchFamily="66" charset="0"/>
              </a:rPr>
              <a:t>energia condensada </a:t>
            </a:r>
            <a:r>
              <a:rPr lang="pt-BR" i="1" dirty="0">
                <a:solidFill>
                  <a:srgbClr val="0000CC"/>
                </a:solidFill>
                <a:latin typeface="Comic Sans MS" pitchFamily="66" charset="0"/>
              </a:rPr>
              <a:t>ou congelada, conforme conceituou Einstein, sobre a verdadeira natureza da matéria</a:t>
            </a:r>
            <a:r>
              <a:rPr lang="pt-BR" i="1" dirty="0" smtClean="0">
                <a:solidFill>
                  <a:srgbClr val="0000CC"/>
                </a:solidFill>
                <a:latin typeface="Comic Sans MS" pitchFamily="66" charset="0"/>
              </a:rPr>
              <a:t>. Eis </a:t>
            </a:r>
            <a:r>
              <a:rPr lang="pt-BR" i="1" dirty="0">
                <a:solidFill>
                  <a:srgbClr val="0000CC"/>
                </a:solidFill>
                <a:latin typeface="Comic Sans MS" pitchFamily="66" charset="0"/>
              </a:rPr>
              <a:t>por que os feiticeiros não precisam arremessar objetos ou coisas materiais sobre as </a:t>
            </a:r>
            <a:r>
              <a:rPr lang="pt-BR" i="1" dirty="0" smtClean="0">
                <a:solidFill>
                  <a:srgbClr val="0000CC"/>
                </a:solidFill>
                <a:latin typeface="Comic Sans MS" pitchFamily="66" charset="0"/>
              </a:rPr>
              <a:t>vítimas escolhidas </a:t>
            </a:r>
            <a:r>
              <a:rPr lang="pt-BR" i="1" dirty="0">
                <a:solidFill>
                  <a:srgbClr val="0000CC"/>
                </a:solidFill>
                <a:latin typeface="Comic Sans MS" pitchFamily="66" charset="0"/>
              </a:rPr>
              <a:t>para </a:t>
            </a:r>
            <a:r>
              <a:rPr lang="pt-BR" i="1" dirty="0" smtClean="0">
                <a:solidFill>
                  <a:srgbClr val="0000CC"/>
                </a:solidFill>
                <a:latin typeface="Comic Sans MS" pitchFamily="66" charset="0"/>
              </a:rPr>
              <a:t>o</a:t>
            </a:r>
            <a:endParaRPr lang="pt-BR" i="1" dirty="0">
              <a:solidFill>
                <a:srgbClr val="0000CC"/>
              </a:solidFill>
              <a:latin typeface="Comic Sans MS" pitchFamily="66" charset="0"/>
            </a:endParaRPr>
          </a:p>
        </p:txBody>
      </p:sp>
      <p:sp>
        <p:nvSpPr>
          <p:cNvPr id="5" name="CaixaDeTexto 4"/>
          <p:cNvSpPr txBox="1"/>
          <p:nvPr/>
        </p:nvSpPr>
        <p:spPr>
          <a:xfrm>
            <a:off x="7778119" y="6573485"/>
            <a:ext cx="1378039" cy="261610"/>
          </a:xfrm>
          <a:prstGeom prst="rect">
            <a:avLst/>
          </a:prstGeom>
          <a:noFill/>
        </p:spPr>
        <p:txBody>
          <a:bodyPr wrap="square" rtlCol="0">
            <a:spAutoFit/>
          </a:bodyPr>
          <a:lstStyle/>
          <a:p>
            <a:pPr algn="ctr"/>
            <a:r>
              <a:rPr lang="en-US" sz="1100" b="1" dirty="0" smtClean="0">
                <a:solidFill>
                  <a:srgbClr val="C00000"/>
                </a:solidFill>
              </a:rPr>
              <a:t>Por Marco Bechara</a:t>
            </a:r>
            <a:endParaRPr lang="pt-BR" sz="1100" b="1" dirty="0">
              <a:solidFill>
                <a:srgbClr val="C00000"/>
              </a:solidFill>
            </a:endParaRPr>
          </a:p>
        </p:txBody>
      </p:sp>
    </p:spTree>
    <p:extLst>
      <p:ext uri="{BB962C8B-B14F-4D97-AF65-F5344CB8AC3E}">
        <p14:creationId xmlns:p14="http://schemas.microsoft.com/office/powerpoint/2010/main" val="3493780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51520" y="116632"/>
            <a:ext cx="8892480" cy="6647974"/>
          </a:xfrm>
          <a:prstGeom prst="rect">
            <a:avLst/>
          </a:prstGeom>
        </p:spPr>
        <p:txBody>
          <a:bodyPr wrap="square">
            <a:spAutoFit/>
          </a:bodyPr>
          <a:lstStyle/>
          <a:p>
            <a:r>
              <a:rPr lang="pt-BR" i="1" dirty="0" smtClean="0">
                <a:solidFill>
                  <a:srgbClr val="0000CC"/>
                </a:solidFill>
                <a:latin typeface="Comic Sans MS" pitchFamily="66" charset="0"/>
              </a:rPr>
              <a:t>enfeitiçamento</a:t>
            </a:r>
            <a:r>
              <a:rPr lang="pt-BR" i="1" dirty="0">
                <a:solidFill>
                  <a:srgbClr val="0000CC"/>
                </a:solidFill>
                <a:latin typeface="Comic Sans MS" pitchFamily="66" charset="0"/>
              </a:rPr>
              <a:t>. Eles dinamizam a energia ou o potencial elétrico contido na intimidade dos mesmos, produzindo as combinações fluídicas que depois se projetam funestamente através dos endereços vibratórios</a:t>
            </a:r>
            <a:r>
              <a:rPr lang="pt-BR" i="1" dirty="0" smtClean="0">
                <a:solidFill>
                  <a:srgbClr val="0000CC"/>
                </a:solidFill>
                <a:latin typeface="Comic Sans MS" pitchFamily="66" charset="0"/>
              </a:rPr>
              <a:t>.[...]</a:t>
            </a:r>
          </a:p>
          <a:p>
            <a:endParaRPr lang="pt-BR" sz="1200" i="1" dirty="0">
              <a:solidFill>
                <a:srgbClr val="0000CC"/>
              </a:solidFill>
              <a:latin typeface="Comic Sans MS" pitchFamily="66" charset="0"/>
            </a:endParaRPr>
          </a:p>
          <a:p>
            <a:r>
              <a:rPr lang="pt-BR" i="1" dirty="0" smtClean="0">
                <a:solidFill>
                  <a:srgbClr val="0000CC"/>
                </a:solidFill>
                <a:latin typeface="Comic Sans MS" pitchFamily="66" charset="0"/>
              </a:rPr>
              <a:t>[...] </a:t>
            </a:r>
            <a:r>
              <a:rPr lang="pt-BR" i="1" dirty="0">
                <a:solidFill>
                  <a:srgbClr val="0000CC"/>
                </a:solidFill>
                <a:latin typeface="Comic Sans MS" pitchFamily="66" charset="0"/>
              </a:rPr>
              <a:t>Feitiço, sortilégio, bruxaria e </a:t>
            </a:r>
            <a:r>
              <a:rPr lang="pt-BR" i="1" dirty="0" smtClean="0">
                <a:solidFill>
                  <a:srgbClr val="0000CC"/>
                </a:solidFill>
                <a:latin typeface="Comic Sans MS" pitchFamily="66" charset="0"/>
              </a:rPr>
              <a:t>enfeitiçamento </a:t>
            </a:r>
            <a:r>
              <a:rPr lang="pt-BR" i="1" dirty="0">
                <a:solidFill>
                  <a:srgbClr val="0000CC"/>
                </a:solidFill>
                <a:latin typeface="Comic Sans MS" pitchFamily="66" charset="0"/>
              </a:rPr>
              <a:t>significam operação </a:t>
            </a:r>
            <a:r>
              <a:rPr lang="pt-BR" i="1" dirty="0" smtClean="0">
                <a:solidFill>
                  <a:srgbClr val="0000CC"/>
                </a:solidFill>
                <a:latin typeface="Comic Sans MS" pitchFamily="66" charset="0"/>
              </a:rPr>
              <a:t>de "</a:t>
            </a:r>
            <a:r>
              <a:rPr lang="pt-BR" i="1" dirty="0">
                <a:solidFill>
                  <a:srgbClr val="0000CC"/>
                </a:solidFill>
                <a:latin typeface="Comic Sans MS" pitchFamily="66" charset="0"/>
              </a:rPr>
              <a:t>magia negra" destinada a prejudicar alguém. Antigamente, a palavra feitiço ou </a:t>
            </a:r>
            <a:r>
              <a:rPr lang="pt-BR" i="1" dirty="0" smtClean="0">
                <a:solidFill>
                  <a:srgbClr val="0000CC"/>
                </a:solidFill>
                <a:latin typeface="Comic Sans MS" pitchFamily="66" charset="0"/>
              </a:rPr>
              <a:t>sortilégio expressava </a:t>
            </a:r>
            <a:r>
              <a:rPr lang="pt-BR" i="1" dirty="0">
                <a:solidFill>
                  <a:srgbClr val="0000CC"/>
                </a:solidFill>
                <a:latin typeface="Comic Sans MS" pitchFamily="66" charset="0"/>
              </a:rPr>
              <a:t>tão-somente a operação de encantamento, ou no sentido benéfico de "acumular </a:t>
            </a:r>
            <a:r>
              <a:rPr lang="pt-BR" i="1" dirty="0" smtClean="0">
                <a:solidFill>
                  <a:srgbClr val="0000CC"/>
                </a:solidFill>
                <a:latin typeface="Comic Sans MS" pitchFamily="66" charset="0"/>
              </a:rPr>
              <a:t>forças“ em </a:t>
            </a:r>
            <a:r>
              <a:rPr lang="pt-BR" i="1" dirty="0">
                <a:solidFill>
                  <a:srgbClr val="0000CC"/>
                </a:solidFill>
                <a:latin typeface="Comic Sans MS" pitchFamily="66" charset="0"/>
              </a:rPr>
              <a:t>objetos, aves e animais e seres humanos. Daí, o feitiço significar, outrora, a confecção </a:t>
            </a:r>
            <a:r>
              <a:rPr lang="pt-BR" i="1" dirty="0" smtClean="0">
                <a:solidFill>
                  <a:srgbClr val="0000CC"/>
                </a:solidFill>
                <a:latin typeface="Comic Sans MS" pitchFamily="66" charset="0"/>
              </a:rPr>
              <a:t>de amuletos</a:t>
            </a:r>
            <a:r>
              <a:rPr lang="pt-BR" i="1" dirty="0">
                <a:solidFill>
                  <a:srgbClr val="0000CC"/>
                </a:solidFill>
                <a:latin typeface="Comic Sans MS" pitchFamily="66" charset="0"/>
              </a:rPr>
              <a:t>, talismãs, escapulários e orações de "corpo fechado", cuja finalidade precípua </a:t>
            </a:r>
            <a:r>
              <a:rPr lang="pt-BR" i="1" dirty="0" smtClean="0">
                <a:solidFill>
                  <a:srgbClr val="0000CC"/>
                </a:solidFill>
                <a:latin typeface="Comic Sans MS" pitchFamily="66" charset="0"/>
              </a:rPr>
              <a:t>era proteger </a:t>
            </a:r>
            <a:r>
              <a:rPr lang="pt-BR" i="1" dirty="0">
                <a:solidFill>
                  <a:srgbClr val="0000CC"/>
                </a:solidFill>
                <a:latin typeface="Comic Sans MS" pitchFamily="66" charset="0"/>
              </a:rPr>
              <a:t>o indivíduo</a:t>
            </a:r>
            <a:r>
              <a:rPr lang="pt-BR" i="1" dirty="0" smtClean="0">
                <a:solidFill>
                  <a:srgbClr val="0000CC"/>
                </a:solidFill>
                <a:latin typeface="Comic Sans MS" pitchFamily="66" charset="0"/>
              </a:rPr>
              <a:t>.[...]</a:t>
            </a:r>
          </a:p>
          <a:p>
            <a:endParaRPr lang="pt-BR" sz="1200" i="1" dirty="0">
              <a:solidFill>
                <a:srgbClr val="0000CC"/>
              </a:solidFill>
              <a:latin typeface="Comic Sans MS" pitchFamily="66" charset="0"/>
            </a:endParaRPr>
          </a:p>
          <a:p>
            <a:r>
              <a:rPr lang="pt-BR" i="1" dirty="0" smtClean="0">
                <a:solidFill>
                  <a:srgbClr val="0000CC"/>
                </a:solidFill>
                <a:latin typeface="Comic Sans MS" pitchFamily="66" charset="0"/>
              </a:rPr>
              <a:t>[...] o </a:t>
            </a:r>
            <a:r>
              <a:rPr lang="pt-BR" i="1" dirty="0">
                <a:solidFill>
                  <a:srgbClr val="0000CC"/>
                </a:solidFill>
                <a:latin typeface="Comic Sans MS" pitchFamily="66" charset="0"/>
              </a:rPr>
              <a:t>homem logo percebeu nessa acumulação de forças </a:t>
            </a:r>
            <a:r>
              <a:rPr lang="pt-BR" i="1" dirty="0" smtClean="0">
                <a:solidFill>
                  <a:srgbClr val="0000CC"/>
                </a:solidFill>
                <a:latin typeface="Comic Sans MS" pitchFamily="66" charset="0"/>
              </a:rPr>
              <a:t>e dinamização </a:t>
            </a:r>
            <a:r>
              <a:rPr lang="pt-BR" i="1" dirty="0">
                <a:solidFill>
                  <a:srgbClr val="0000CC"/>
                </a:solidFill>
                <a:latin typeface="Comic Sans MS" pitchFamily="66" charset="0"/>
              </a:rPr>
              <a:t>do éter físico de objetos ou seres vivos, um ótimo ensejo para tirar o melhor </a:t>
            </a:r>
            <a:r>
              <a:rPr lang="pt-BR" i="1" dirty="0" smtClean="0">
                <a:solidFill>
                  <a:srgbClr val="0000CC"/>
                </a:solidFill>
                <a:latin typeface="Comic Sans MS" pitchFamily="66" charset="0"/>
              </a:rPr>
              <a:t>proveito a </a:t>
            </a:r>
            <a:r>
              <a:rPr lang="pt-BR" i="1" dirty="0">
                <a:solidFill>
                  <a:srgbClr val="0000CC"/>
                </a:solidFill>
                <a:latin typeface="Comic Sans MS" pitchFamily="66" charset="0"/>
              </a:rPr>
              <a:t>seu favor. Logo surgiram os filtros mágicos e as beberagens misteriosas, para favorecer amores </a:t>
            </a:r>
            <a:r>
              <a:rPr lang="pt-BR" i="1" dirty="0" smtClean="0">
                <a:solidFill>
                  <a:srgbClr val="0000CC"/>
                </a:solidFill>
                <a:latin typeface="Comic Sans MS" pitchFamily="66" charset="0"/>
              </a:rPr>
              <a:t>e casamentos</a:t>
            </a:r>
            <a:r>
              <a:rPr lang="pt-BR" i="1" dirty="0">
                <a:solidFill>
                  <a:srgbClr val="0000CC"/>
                </a:solidFill>
                <a:latin typeface="Comic Sans MS" pitchFamily="66" charset="0"/>
              </a:rPr>
              <a:t>, enquanto se faziam amuletos com irradiações nocivas, com finalidades vingativas. </a:t>
            </a:r>
            <a:r>
              <a:rPr lang="pt-BR" i="1" dirty="0" smtClean="0">
                <a:solidFill>
                  <a:srgbClr val="0000CC"/>
                </a:solidFill>
                <a:latin typeface="Comic Sans MS" pitchFamily="66" charset="0"/>
              </a:rPr>
              <a:t>A palavra </a:t>
            </a:r>
            <a:r>
              <a:rPr lang="pt-BR" i="1" dirty="0">
                <a:solidFill>
                  <a:srgbClr val="0000CC"/>
                </a:solidFill>
                <a:latin typeface="Comic Sans MS" pitchFamily="66" charset="0"/>
              </a:rPr>
              <a:t>feitiço, que definia a arte de "encantar" a serviço do bem, então passou a indicar </a:t>
            </a:r>
            <a:r>
              <a:rPr lang="pt-BR" i="1" dirty="0" smtClean="0">
                <a:solidFill>
                  <a:srgbClr val="0000CC"/>
                </a:solidFill>
                <a:latin typeface="Comic Sans MS" pitchFamily="66" charset="0"/>
              </a:rPr>
              <a:t>um processo </a:t>
            </a:r>
            <a:r>
              <a:rPr lang="pt-BR" i="1" dirty="0">
                <a:solidFill>
                  <a:srgbClr val="0000CC"/>
                </a:solidFill>
                <a:latin typeface="Comic Sans MS" pitchFamily="66" charset="0"/>
              </a:rPr>
              <a:t>destrutivo ou de magia negra</a:t>
            </a:r>
            <a:r>
              <a:rPr lang="pt-BR" i="1" dirty="0" smtClean="0">
                <a:solidFill>
                  <a:srgbClr val="0000CC"/>
                </a:solidFill>
                <a:latin typeface="Comic Sans MS" pitchFamily="66" charset="0"/>
              </a:rPr>
              <a:t>![...]</a:t>
            </a:r>
          </a:p>
          <a:p>
            <a:endParaRPr lang="pt-BR" sz="1200" i="1" dirty="0">
              <a:solidFill>
                <a:srgbClr val="0000CC"/>
              </a:solidFill>
              <a:latin typeface="Comic Sans MS" pitchFamily="66" charset="0"/>
            </a:endParaRPr>
          </a:p>
          <a:p>
            <a:r>
              <a:rPr lang="pt-BR" i="1" dirty="0" smtClean="0">
                <a:solidFill>
                  <a:srgbClr val="0000CC"/>
                </a:solidFill>
                <a:latin typeface="Comic Sans MS" pitchFamily="66" charset="0"/>
              </a:rPr>
              <a:t>[...] </a:t>
            </a:r>
            <a:r>
              <a:rPr lang="pt-BR" i="1" dirty="0">
                <a:solidFill>
                  <a:srgbClr val="0000CC"/>
                </a:solidFill>
                <a:latin typeface="Comic Sans MS" pitchFamily="66" charset="0"/>
              </a:rPr>
              <a:t>O feitiço é o processo de convocar forças do mundo oculto para </a:t>
            </a:r>
            <a:r>
              <a:rPr lang="pt-BR" i="1" dirty="0" smtClean="0">
                <a:solidFill>
                  <a:srgbClr val="0000CC"/>
                </a:solidFill>
                <a:latin typeface="Comic Sans MS" pitchFamily="66" charset="0"/>
              </a:rPr>
              <a:t>catalisar objetos</a:t>
            </a:r>
            <a:r>
              <a:rPr lang="pt-BR" i="1" dirty="0">
                <a:solidFill>
                  <a:srgbClr val="0000CC"/>
                </a:solidFill>
                <a:latin typeface="Comic Sans MS" pitchFamily="66" charset="0"/>
              </a:rPr>
              <a:t>, que depois irradiam energias maléficas em direção às pessoas visadas pelos feiticeiros. </a:t>
            </a:r>
            <a:r>
              <a:rPr lang="pt-BR" i="1" dirty="0" smtClean="0">
                <a:solidFill>
                  <a:srgbClr val="0000CC"/>
                </a:solidFill>
                <a:latin typeface="Comic Sans MS" pitchFamily="66" charset="0"/>
              </a:rPr>
              <a:t>O fenômeno </a:t>
            </a:r>
            <a:r>
              <a:rPr lang="pt-BR" i="1" dirty="0">
                <a:solidFill>
                  <a:srgbClr val="0000CC"/>
                </a:solidFill>
                <a:latin typeface="Comic Sans MS" pitchFamily="66" charset="0"/>
              </a:rPr>
              <a:t>é perfeitamente lógico e positivo, porque toda a ação </a:t>
            </a:r>
            <a:r>
              <a:rPr lang="pt-BR" i="1" dirty="0" smtClean="0">
                <a:solidFill>
                  <a:srgbClr val="0000CC"/>
                </a:solidFill>
                <a:latin typeface="Comic Sans MS" pitchFamily="66" charset="0"/>
              </a:rPr>
              <a:t>enfeitiçante </a:t>
            </a:r>
            <a:r>
              <a:rPr lang="pt-BR" i="1" dirty="0">
                <a:solidFill>
                  <a:srgbClr val="0000CC"/>
                </a:solidFill>
                <a:latin typeface="Comic Sans MS" pitchFamily="66" charset="0"/>
              </a:rPr>
              <a:t>é ativada no </a:t>
            </a:r>
            <a:r>
              <a:rPr lang="pt-BR" i="1" dirty="0" smtClean="0">
                <a:solidFill>
                  <a:srgbClr val="0000CC"/>
                </a:solidFill>
                <a:latin typeface="Comic Sans MS" pitchFamily="66" charset="0"/>
              </a:rPr>
              <a:t>campo das </a:t>
            </a:r>
            <a:r>
              <a:rPr lang="pt-BR" i="1" dirty="0">
                <a:solidFill>
                  <a:srgbClr val="0000CC"/>
                </a:solidFill>
                <a:latin typeface="Comic Sans MS" pitchFamily="66" charset="0"/>
              </a:rPr>
              <a:t>energias livres, em correspondência com as energias integradas nas coisas, objetos e seres. </a:t>
            </a:r>
            <a:r>
              <a:rPr lang="pt-BR" i="1" dirty="0" smtClean="0">
                <a:solidFill>
                  <a:srgbClr val="0000CC"/>
                </a:solidFill>
                <a:latin typeface="Comic Sans MS" pitchFamily="66" charset="0"/>
              </a:rPr>
              <a:t>O trabalho mais</a:t>
            </a:r>
            <a:endParaRPr lang="pt-BR" i="1" dirty="0">
              <a:solidFill>
                <a:srgbClr val="0000CC"/>
              </a:solidFill>
              <a:latin typeface="Comic Sans MS" pitchFamily="66" charset="0"/>
            </a:endParaRPr>
          </a:p>
        </p:txBody>
      </p:sp>
      <p:sp>
        <p:nvSpPr>
          <p:cNvPr id="4" name="CaixaDeTexto 3"/>
          <p:cNvSpPr txBox="1"/>
          <p:nvPr/>
        </p:nvSpPr>
        <p:spPr>
          <a:xfrm>
            <a:off x="7778119" y="6573485"/>
            <a:ext cx="1378039" cy="261610"/>
          </a:xfrm>
          <a:prstGeom prst="rect">
            <a:avLst/>
          </a:prstGeom>
          <a:noFill/>
        </p:spPr>
        <p:txBody>
          <a:bodyPr wrap="square" rtlCol="0">
            <a:spAutoFit/>
          </a:bodyPr>
          <a:lstStyle/>
          <a:p>
            <a:pPr algn="ctr"/>
            <a:r>
              <a:rPr lang="en-US" sz="1100" b="1" dirty="0" smtClean="0">
                <a:solidFill>
                  <a:srgbClr val="C00000"/>
                </a:solidFill>
              </a:rPr>
              <a:t>Por Marco Bechara</a:t>
            </a:r>
            <a:endParaRPr lang="pt-BR" sz="1100" b="1" dirty="0">
              <a:solidFill>
                <a:srgbClr val="C00000"/>
              </a:solidFill>
            </a:endParaRPr>
          </a:p>
        </p:txBody>
      </p:sp>
    </p:spTree>
    <p:extLst>
      <p:ext uri="{BB962C8B-B14F-4D97-AF65-F5344CB8AC3E}">
        <p14:creationId xmlns:p14="http://schemas.microsoft.com/office/powerpoint/2010/main" val="2422238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16024" y="185727"/>
            <a:ext cx="8892480" cy="6555641"/>
          </a:xfrm>
          <a:prstGeom prst="rect">
            <a:avLst/>
          </a:prstGeom>
        </p:spPr>
        <p:txBody>
          <a:bodyPr wrap="square">
            <a:spAutoFit/>
          </a:bodyPr>
          <a:lstStyle/>
          <a:p>
            <a:r>
              <a:rPr lang="pt-BR" i="1" dirty="0">
                <a:solidFill>
                  <a:srgbClr val="0000CC"/>
                </a:solidFill>
                <a:latin typeface="Comic Sans MS" pitchFamily="66" charset="0"/>
              </a:rPr>
              <a:t>importante dos feiticeiros ou magos consiste em inverter Os </a:t>
            </a:r>
            <a:r>
              <a:rPr lang="pt-BR" i="1" dirty="0" smtClean="0">
                <a:solidFill>
                  <a:srgbClr val="0000CC"/>
                </a:solidFill>
                <a:latin typeface="Comic Sans MS" pitchFamily="66" charset="0"/>
              </a:rPr>
              <a:t>polos </a:t>
            </a:r>
            <a:r>
              <a:rPr lang="pt-BR" i="1" dirty="0">
                <a:solidFill>
                  <a:srgbClr val="0000CC"/>
                </a:solidFill>
                <a:latin typeface="Comic Sans MS" pitchFamily="66" charset="0"/>
              </a:rPr>
              <a:t>dessas forças, empregando-as num sentido agressivo e demolidor, conforme acontece com as próprias energias da natureza descobertas pelos homens</a:t>
            </a:r>
            <a:r>
              <a:rPr lang="pt-BR" i="1" dirty="0" smtClean="0">
                <a:solidFill>
                  <a:srgbClr val="0000CC"/>
                </a:solidFill>
                <a:latin typeface="Comic Sans MS" pitchFamily="66" charset="0"/>
              </a:rPr>
              <a:t>.[...]</a:t>
            </a:r>
          </a:p>
          <a:p>
            <a:endParaRPr lang="pt-BR" sz="1200" i="1" dirty="0">
              <a:solidFill>
                <a:srgbClr val="0000CC"/>
              </a:solidFill>
              <a:latin typeface="Comic Sans MS" pitchFamily="66" charset="0"/>
            </a:endParaRPr>
          </a:p>
          <a:p>
            <a:r>
              <a:rPr lang="pt-BR" i="1" dirty="0" smtClean="0">
                <a:solidFill>
                  <a:srgbClr val="0000CC"/>
                </a:solidFill>
                <a:latin typeface="Comic Sans MS" pitchFamily="66" charset="0"/>
              </a:rPr>
              <a:t>[...] </a:t>
            </a:r>
            <a:r>
              <a:rPr lang="pt-BR" i="1" dirty="0">
                <a:solidFill>
                  <a:srgbClr val="0000CC"/>
                </a:solidFill>
                <a:latin typeface="Comic Sans MS" pitchFamily="66" charset="0"/>
              </a:rPr>
              <a:t>o princípio de dualidade é um fundamento </a:t>
            </a:r>
            <a:r>
              <a:rPr lang="pt-BR" i="1" dirty="0" smtClean="0">
                <a:solidFill>
                  <a:srgbClr val="0000CC"/>
                </a:solidFill>
                <a:latin typeface="Comic Sans MS" pitchFamily="66" charset="0"/>
              </a:rPr>
              <a:t>comum da </a:t>
            </a:r>
            <a:r>
              <a:rPr lang="pt-BR" i="1" dirty="0">
                <a:solidFill>
                  <a:srgbClr val="0000CC"/>
                </a:solidFill>
                <a:latin typeface="Comic Sans MS" pitchFamily="66" charset="0"/>
              </a:rPr>
              <a:t>própria vida; há o positivo e o negativo, o branco e o preto, a luz e a sombra, o macro e o micro</a:t>
            </a:r>
            <a:r>
              <a:rPr lang="pt-BR" i="1" dirty="0" smtClean="0">
                <a:solidFill>
                  <a:srgbClr val="0000CC"/>
                </a:solidFill>
                <a:latin typeface="Comic Sans MS" pitchFamily="66" charset="0"/>
              </a:rPr>
              <a:t>, o </a:t>
            </a:r>
            <a:r>
              <a:rPr lang="pt-BR" i="1" dirty="0">
                <a:solidFill>
                  <a:srgbClr val="0000CC"/>
                </a:solidFill>
                <a:latin typeface="Comic Sans MS" pitchFamily="66" charset="0"/>
              </a:rPr>
              <a:t>masculino e o feminino, a saúde e a doença. </a:t>
            </a:r>
            <a:r>
              <a:rPr lang="pt-BR" i="1" dirty="0" smtClean="0">
                <a:solidFill>
                  <a:srgbClr val="0000CC"/>
                </a:solidFill>
                <a:latin typeface="Comic Sans MS" pitchFamily="66" charset="0"/>
              </a:rPr>
              <a:t>Consequentemente</a:t>
            </a:r>
            <a:r>
              <a:rPr lang="pt-BR" i="1" dirty="0">
                <a:solidFill>
                  <a:srgbClr val="0000CC"/>
                </a:solidFill>
                <a:latin typeface="Comic Sans MS" pitchFamily="66" charset="0"/>
              </a:rPr>
              <a:t>, há o elemento fluídico bom </a:t>
            </a:r>
            <a:r>
              <a:rPr lang="pt-BR" i="1" dirty="0" smtClean="0">
                <a:solidFill>
                  <a:srgbClr val="0000CC"/>
                </a:solidFill>
                <a:latin typeface="Comic Sans MS" pitchFamily="66" charset="0"/>
              </a:rPr>
              <a:t>e terapêutico</a:t>
            </a:r>
            <a:r>
              <a:rPr lang="pt-BR" i="1" dirty="0">
                <a:solidFill>
                  <a:srgbClr val="0000CC"/>
                </a:solidFill>
                <a:latin typeface="Comic Sans MS" pitchFamily="66" charset="0"/>
              </a:rPr>
              <a:t>, que preserva a saúde, assim como o </a:t>
            </a:r>
            <a:r>
              <a:rPr lang="pt-BR" i="1" dirty="0" smtClean="0">
                <a:solidFill>
                  <a:srgbClr val="0000CC"/>
                </a:solidFill>
                <a:latin typeface="Comic Sans MS" pitchFamily="66" charset="0"/>
              </a:rPr>
              <a:t>enfeitiçamento </a:t>
            </a:r>
            <a:r>
              <a:rPr lang="pt-BR" i="1" dirty="0">
                <a:solidFill>
                  <a:srgbClr val="0000CC"/>
                </a:solidFill>
                <a:latin typeface="Comic Sans MS" pitchFamily="66" charset="0"/>
              </a:rPr>
              <a:t>que produz a enfermidade</a:t>
            </a:r>
            <a:r>
              <a:rPr lang="pt-BR" i="1" dirty="0" smtClean="0">
                <a:solidFill>
                  <a:srgbClr val="0000CC"/>
                </a:solidFill>
                <a:latin typeface="Comic Sans MS" pitchFamily="66" charset="0"/>
              </a:rPr>
              <a:t>.[...]</a:t>
            </a:r>
          </a:p>
          <a:p>
            <a:endParaRPr lang="pt-BR" sz="1200" i="1" dirty="0">
              <a:solidFill>
                <a:srgbClr val="0000CC"/>
              </a:solidFill>
              <a:latin typeface="Comic Sans MS" pitchFamily="66" charset="0"/>
            </a:endParaRPr>
          </a:p>
          <a:p>
            <a:r>
              <a:rPr lang="pt-BR" i="1" dirty="0" smtClean="0">
                <a:solidFill>
                  <a:srgbClr val="0000CC"/>
                </a:solidFill>
                <a:latin typeface="Comic Sans MS" pitchFamily="66" charset="0"/>
              </a:rPr>
              <a:t>[...] </a:t>
            </a:r>
            <a:r>
              <a:rPr lang="pt-BR" i="1" dirty="0">
                <a:solidFill>
                  <a:srgbClr val="0000CC"/>
                </a:solidFill>
                <a:latin typeface="Comic Sans MS" pitchFamily="66" charset="0"/>
              </a:rPr>
              <a:t>os objetos de </a:t>
            </a:r>
            <a:r>
              <a:rPr lang="pt-BR" i="1" dirty="0" smtClean="0">
                <a:solidFill>
                  <a:srgbClr val="0000CC"/>
                </a:solidFill>
                <a:latin typeface="Comic Sans MS" pitchFamily="66" charset="0"/>
              </a:rPr>
              <a:t>enfeitiçamento </a:t>
            </a:r>
            <a:r>
              <a:rPr lang="pt-BR" i="1" dirty="0">
                <a:solidFill>
                  <a:srgbClr val="0000CC"/>
                </a:solidFill>
                <a:latin typeface="Comic Sans MS" pitchFamily="66" charset="0"/>
              </a:rPr>
              <a:t>funcionam como "acumuladores" e "condensadores" de forças</a:t>
            </a:r>
            <a:r>
              <a:rPr lang="pt-BR" i="1" dirty="0" smtClean="0">
                <a:solidFill>
                  <a:srgbClr val="0000CC"/>
                </a:solidFill>
                <a:latin typeface="Comic Sans MS" pitchFamily="66" charset="0"/>
              </a:rPr>
              <a:t>, obedientes </a:t>
            </a:r>
            <a:r>
              <a:rPr lang="pt-BR" i="1" dirty="0">
                <a:solidFill>
                  <a:srgbClr val="0000CC"/>
                </a:solidFill>
                <a:latin typeface="Comic Sans MS" pitchFamily="66" charset="0"/>
              </a:rPr>
              <a:t>à vontade experimentada dos feiticeiros.</a:t>
            </a:r>
          </a:p>
          <a:p>
            <a:r>
              <a:rPr lang="pt-BR" i="1" dirty="0">
                <a:solidFill>
                  <a:srgbClr val="0000CC"/>
                </a:solidFill>
                <a:latin typeface="Comic Sans MS" pitchFamily="66" charset="0"/>
              </a:rPr>
              <a:t>Mas o êxito da bruxaria também depende da cooperação eficiente dos espíritos</a:t>
            </a:r>
          </a:p>
          <a:p>
            <a:r>
              <a:rPr lang="pt-BR" i="1" dirty="0">
                <a:solidFill>
                  <a:srgbClr val="0000CC"/>
                </a:solidFill>
                <a:latin typeface="Comic Sans MS" pitchFamily="66" charset="0"/>
              </a:rPr>
              <a:t>desencarnados e comparsas do feiticeiro, os quais se encarregam de desmaterializar os objetos </a:t>
            </a:r>
            <a:r>
              <a:rPr lang="pt-BR" i="1" dirty="0" smtClean="0">
                <a:solidFill>
                  <a:srgbClr val="0000CC"/>
                </a:solidFill>
                <a:latin typeface="Comic Sans MS" pitchFamily="66" charset="0"/>
              </a:rPr>
              <a:t>em questão</a:t>
            </a:r>
            <a:r>
              <a:rPr lang="pt-BR" i="1" dirty="0">
                <a:solidFill>
                  <a:srgbClr val="0000CC"/>
                </a:solidFill>
                <a:latin typeface="Comic Sans MS" pitchFamily="66" charset="0"/>
              </a:rPr>
              <a:t>, transportando as "matrizes" ou duplos etéricos para serem materializados nos travesseiros</a:t>
            </a:r>
            <a:r>
              <a:rPr lang="pt-BR" i="1" dirty="0" smtClean="0">
                <a:solidFill>
                  <a:srgbClr val="0000CC"/>
                </a:solidFill>
                <a:latin typeface="Comic Sans MS" pitchFamily="66" charset="0"/>
              </a:rPr>
              <a:t>, </a:t>
            </a:r>
            <a:r>
              <a:rPr lang="pt-BR" i="1" dirty="0">
                <a:solidFill>
                  <a:srgbClr val="0000CC"/>
                </a:solidFill>
                <a:latin typeface="Comic Sans MS" pitchFamily="66" charset="0"/>
              </a:rPr>
              <a:t>colchões ou locais onde as vítimas permanecem </a:t>
            </a:r>
            <a:r>
              <a:rPr lang="pt-BR" i="1" dirty="0" smtClean="0">
                <a:solidFill>
                  <a:srgbClr val="0000CC"/>
                </a:solidFill>
                <a:latin typeface="Comic Sans MS" pitchFamily="66" charset="0"/>
              </a:rPr>
              <a:t>frequentemente.[...]”</a:t>
            </a:r>
          </a:p>
          <a:p>
            <a:endParaRPr lang="pt-BR" sz="1000" i="1" dirty="0" smtClean="0">
              <a:solidFill>
                <a:srgbClr val="0000CC"/>
              </a:solidFill>
              <a:latin typeface="Comic Sans MS" pitchFamily="66" charset="0"/>
            </a:endParaRPr>
          </a:p>
          <a:p>
            <a:endParaRPr lang="pt-BR" sz="1000" i="1" dirty="0">
              <a:solidFill>
                <a:srgbClr val="0000CC"/>
              </a:solidFill>
              <a:latin typeface="Comic Sans MS" pitchFamily="66" charset="0"/>
            </a:endParaRPr>
          </a:p>
          <a:p>
            <a:r>
              <a:rPr lang="pt-BR" dirty="0" smtClean="0">
                <a:latin typeface="Comic Sans MS" pitchFamily="66" charset="0"/>
              </a:rPr>
              <a:t>Finalizamos com importante ensinamento de Ramatis, no último parágrafo do capítulo 4, do mesmo livro: “Magia de Redenção”: </a:t>
            </a:r>
            <a:r>
              <a:rPr lang="pt-BR" i="1" dirty="0" smtClean="0">
                <a:solidFill>
                  <a:srgbClr val="0000CC"/>
                </a:solidFill>
                <a:latin typeface="Comic Sans MS" pitchFamily="66" charset="0"/>
              </a:rPr>
              <a:t>“[...] </a:t>
            </a:r>
            <a:r>
              <a:rPr lang="pt-BR" i="1" dirty="0">
                <a:solidFill>
                  <a:srgbClr val="0000CC"/>
                </a:solidFill>
                <a:latin typeface="Comic Sans MS" pitchFamily="66" charset="0"/>
              </a:rPr>
              <a:t>os objetos de feitiço perdem a sua imantação nociva e enfeitiçante, </a:t>
            </a:r>
            <a:r>
              <a:rPr lang="pt-BR" i="1" dirty="0" smtClean="0">
                <a:solidFill>
                  <a:srgbClr val="0000CC"/>
                </a:solidFill>
                <a:latin typeface="Comic Sans MS" pitchFamily="66" charset="0"/>
              </a:rPr>
              <a:t>quando atirados </a:t>
            </a:r>
            <a:r>
              <a:rPr lang="pt-BR" i="1" dirty="0">
                <a:solidFill>
                  <a:srgbClr val="0000CC"/>
                </a:solidFill>
                <a:latin typeface="Comic Sans MS" pitchFamily="66" charset="0"/>
              </a:rPr>
              <a:t>à água corrente antes do pôr do Sol porque são bombardeados pelos </a:t>
            </a:r>
            <a:r>
              <a:rPr lang="pt-BR" i="1" dirty="0" smtClean="0">
                <a:solidFill>
                  <a:srgbClr val="0000CC"/>
                </a:solidFill>
                <a:latin typeface="Comic Sans MS" pitchFamily="66" charset="0"/>
              </a:rPr>
              <a:t>raios "</a:t>
            </a:r>
            <a:r>
              <a:rPr lang="pt-BR" i="1" dirty="0">
                <a:solidFill>
                  <a:srgbClr val="0000CC"/>
                </a:solidFill>
                <a:latin typeface="Comic Sans MS" pitchFamily="66" charset="0"/>
              </a:rPr>
              <a:t>infravermelhos" na sua contextura etérica e pelos raios "verdes" na sua intimidade astralina</a:t>
            </a:r>
            <a:r>
              <a:rPr lang="pt-BR" i="1" dirty="0" smtClean="0">
                <a:solidFill>
                  <a:srgbClr val="0000CC"/>
                </a:solidFill>
                <a:latin typeface="Comic Sans MS" pitchFamily="66" charset="0"/>
              </a:rPr>
              <a:t>.”</a:t>
            </a:r>
          </a:p>
        </p:txBody>
      </p:sp>
      <p:sp>
        <p:nvSpPr>
          <p:cNvPr id="4" name="CaixaDeTexto 3"/>
          <p:cNvSpPr txBox="1"/>
          <p:nvPr/>
        </p:nvSpPr>
        <p:spPr>
          <a:xfrm>
            <a:off x="7778119" y="6573485"/>
            <a:ext cx="1378039" cy="261610"/>
          </a:xfrm>
          <a:prstGeom prst="rect">
            <a:avLst/>
          </a:prstGeom>
          <a:noFill/>
        </p:spPr>
        <p:txBody>
          <a:bodyPr wrap="square" rtlCol="0">
            <a:spAutoFit/>
          </a:bodyPr>
          <a:lstStyle/>
          <a:p>
            <a:pPr algn="ctr"/>
            <a:r>
              <a:rPr lang="en-US" sz="1100" b="1" dirty="0" smtClean="0">
                <a:solidFill>
                  <a:srgbClr val="C00000"/>
                </a:solidFill>
              </a:rPr>
              <a:t>Por Marco Bechara</a:t>
            </a:r>
            <a:endParaRPr lang="pt-BR" sz="1100" b="1" dirty="0">
              <a:solidFill>
                <a:srgbClr val="C00000"/>
              </a:solidFill>
            </a:endParaRPr>
          </a:p>
        </p:txBody>
      </p:sp>
    </p:spTree>
    <p:extLst>
      <p:ext uri="{BB962C8B-B14F-4D97-AF65-F5344CB8AC3E}">
        <p14:creationId xmlns:p14="http://schemas.microsoft.com/office/powerpoint/2010/main" val="1976992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107504" y="-27384"/>
            <a:ext cx="9036496" cy="6597191"/>
          </a:xfrm>
          <a:prstGeom prst="rect">
            <a:avLst/>
          </a:prstGeom>
          <a:noFill/>
        </p:spPr>
        <p:txBody>
          <a:bodyPr wrap="square" rtlCol="0">
            <a:spAutoFit/>
          </a:bodyPr>
          <a:lstStyle/>
          <a:p>
            <a:r>
              <a:rPr lang="pt-BR" sz="2000" b="1" u="sng" dirty="0" smtClean="0">
                <a:solidFill>
                  <a:srgbClr val="C00000"/>
                </a:solidFill>
                <a:latin typeface="Comic Sans MS" pitchFamily="66" charset="0"/>
              </a:rPr>
              <a:t>Magia, bruxaria, feitiços e encantamentos, existem? O que são?     Se existem, como agem? Se existem, como podem ser evitados</a:t>
            </a:r>
            <a:r>
              <a:rPr lang="pt-BR" sz="2000" b="1" dirty="0" smtClean="0">
                <a:solidFill>
                  <a:srgbClr val="C00000"/>
                </a:solidFill>
                <a:latin typeface="Comic Sans MS" pitchFamily="66" charset="0"/>
              </a:rPr>
              <a:t>?</a:t>
            </a:r>
          </a:p>
          <a:p>
            <a:r>
              <a:rPr lang="pt-BR" sz="1770" dirty="0" smtClean="0">
                <a:latin typeface="Comic Sans MS" pitchFamily="66" charset="0"/>
              </a:rPr>
              <a:t>A magia, a bruxaria, os feitiços e os encantamentos fazem parte da história de todos os povos, em todas as épocas! Conhecimentos e práticas, temidos por muitos, desacreditadas e negadas por outros, elas sempre estiveram, e continuam presentes em nosso dia-a-dia! </a:t>
            </a:r>
          </a:p>
          <a:p>
            <a:endParaRPr lang="pt-BR" sz="1200" dirty="0" smtClean="0">
              <a:latin typeface="Comic Sans MS" pitchFamily="66" charset="0"/>
            </a:endParaRPr>
          </a:p>
          <a:p>
            <a:r>
              <a:rPr lang="pt-BR" sz="1770" dirty="0">
                <a:latin typeface="Comic Sans MS" pitchFamily="66" charset="0"/>
              </a:rPr>
              <a:t>Os chamados </a:t>
            </a:r>
            <a:r>
              <a:rPr lang="pt-BR" sz="1770" dirty="0" smtClean="0">
                <a:latin typeface="Comic Sans MS" pitchFamily="66" charset="0"/>
              </a:rPr>
              <a:t>magistas, bruxos, feiticeiros e magos </a:t>
            </a:r>
            <a:r>
              <a:rPr lang="pt-BR" sz="1770" dirty="0">
                <a:latin typeface="Comic Sans MS" pitchFamily="66" charset="0"/>
              </a:rPr>
              <a:t>de antigamente, são os atuais </a:t>
            </a:r>
            <a:r>
              <a:rPr lang="pt-BR" sz="1770" dirty="0" smtClean="0">
                <a:latin typeface="Comic Sans MS" pitchFamily="66" charset="0"/>
              </a:rPr>
              <a:t>cientistas, </a:t>
            </a:r>
            <a:r>
              <a:rPr lang="pt-BR" sz="1770" dirty="0">
                <a:latin typeface="Comic Sans MS" pitchFamily="66" charset="0"/>
              </a:rPr>
              <a:t>do plano físico e do plano </a:t>
            </a:r>
            <a:r>
              <a:rPr lang="pt-BR" sz="1770" dirty="0" smtClean="0">
                <a:latin typeface="Comic Sans MS" pitchFamily="66" charset="0"/>
              </a:rPr>
              <a:t>astral. Logo, fazer “magia” necessita de conhecimentos e experiências em diversas áreas das ciências materiais e esotéricas. Magia não é brincadeira para simples amadores! Magia não é ilusionismo.... magia é saber lidar e conhecer as forças da natureza! Significa dedicar-se, estudar e pesquisar! Atualmente, através das ciências materiais e esotéricas, temos condições de entender que “fazer magia branca” e/ou combater “magia negra”, necessita: </a:t>
            </a:r>
          </a:p>
          <a:p>
            <a:pPr marL="285750" indent="-285750">
              <a:buFontTx/>
              <a:buChar char="-"/>
            </a:pPr>
            <a:r>
              <a:rPr lang="pt-BR" sz="1600" dirty="0" smtClean="0">
                <a:latin typeface="Comic Sans MS" pitchFamily="66" charset="0"/>
              </a:rPr>
              <a:t>saber invocar ou evocar espíritos para o trabalho de caridade;</a:t>
            </a:r>
          </a:p>
          <a:p>
            <a:pPr marL="285750" indent="-285750">
              <a:buFontTx/>
              <a:buChar char="-"/>
            </a:pPr>
            <a:r>
              <a:rPr lang="pt-BR" sz="1600" dirty="0" smtClean="0">
                <a:latin typeface="Comic Sans MS" pitchFamily="66" charset="0"/>
              </a:rPr>
              <a:t>saber trabalhar com os “elementais da natureza” para o trabalho de caridade;</a:t>
            </a:r>
          </a:p>
          <a:p>
            <a:pPr marL="285750" indent="-285750">
              <a:buFontTx/>
              <a:buChar char="-"/>
            </a:pPr>
            <a:r>
              <a:rPr lang="pt-BR" sz="1600" dirty="0" smtClean="0">
                <a:latin typeface="Comic Sans MS" pitchFamily="66" charset="0"/>
              </a:rPr>
              <a:t>saber canalizar e induzir e trabalhar com ectoplasmas;</a:t>
            </a:r>
          </a:p>
          <a:p>
            <a:pPr marL="285750" indent="-285750">
              <a:buFontTx/>
              <a:buChar char="-"/>
            </a:pPr>
            <a:r>
              <a:rPr lang="pt-BR" sz="1600" dirty="0" smtClean="0">
                <a:latin typeface="Comic Sans MS" pitchFamily="66" charset="0"/>
              </a:rPr>
              <a:t>saber canalizar e induzir fluidos contidos no éter (CPZ – Campo Ponto Zero – matéria conhecida (4%), matéria escura (23%) e energia escura (73%) ), em frequências diferentes, através do pensamento e da vontade, alicerçados pela fé, e pela crença de que se pode;</a:t>
            </a:r>
          </a:p>
          <a:p>
            <a:pPr marL="285750" indent="-285750">
              <a:buFontTx/>
              <a:buChar char="-"/>
            </a:pPr>
            <a:r>
              <a:rPr lang="pt-BR" sz="1600" dirty="0" smtClean="0">
                <a:latin typeface="Comic Sans MS" pitchFamily="66" charset="0"/>
              </a:rPr>
              <a:t>entender </a:t>
            </a:r>
            <a:r>
              <a:rPr lang="pt-BR" sz="1600" dirty="0">
                <a:latin typeface="Comic Sans MS" pitchFamily="66" charset="0"/>
              </a:rPr>
              <a:t>como </a:t>
            </a:r>
            <a:r>
              <a:rPr lang="pt-BR" sz="1600" dirty="0" smtClean="0">
                <a:latin typeface="Comic Sans MS" pitchFamily="66" charset="0"/>
              </a:rPr>
              <a:t>as </a:t>
            </a:r>
            <a:r>
              <a:rPr lang="pt-BR" sz="1600" dirty="0">
                <a:latin typeface="Comic Sans MS" pitchFamily="66" charset="0"/>
              </a:rPr>
              <a:t>energias cósmicas (da lua, do sol, dos planetas) se propagam, em dias e horas específicas</a:t>
            </a:r>
            <a:r>
              <a:rPr lang="pt-BR" sz="1600" dirty="0" smtClean="0">
                <a:latin typeface="Comic Sans MS" pitchFamily="66" charset="0"/>
              </a:rPr>
              <a:t>;</a:t>
            </a:r>
          </a:p>
          <a:p>
            <a:pPr marL="285750" indent="-285750">
              <a:buFontTx/>
              <a:buChar char="-"/>
            </a:pPr>
            <a:r>
              <a:rPr lang="pt-BR" sz="1600" dirty="0">
                <a:latin typeface="Comic Sans MS" pitchFamily="66" charset="0"/>
              </a:rPr>
              <a:t>e</a:t>
            </a:r>
            <a:r>
              <a:rPr lang="pt-BR" sz="1600" dirty="0" smtClean="0">
                <a:latin typeface="Comic Sans MS" pitchFamily="66" charset="0"/>
              </a:rPr>
              <a:t>ntender e saber fazer inversão de polaridades, potencialização e despolarização nos orbitais e nos núcleos dos átomos, que compõe a matéria, pelo pensamento;</a:t>
            </a:r>
          </a:p>
        </p:txBody>
      </p:sp>
      <p:sp>
        <p:nvSpPr>
          <p:cNvPr id="3" name="CaixaDeTexto 2"/>
          <p:cNvSpPr txBox="1"/>
          <p:nvPr/>
        </p:nvSpPr>
        <p:spPr>
          <a:xfrm>
            <a:off x="7778119" y="6573485"/>
            <a:ext cx="1378039" cy="261610"/>
          </a:xfrm>
          <a:prstGeom prst="rect">
            <a:avLst/>
          </a:prstGeom>
          <a:noFill/>
        </p:spPr>
        <p:txBody>
          <a:bodyPr wrap="square" rtlCol="0">
            <a:spAutoFit/>
          </a:bodyPr>
          <a:lstStyle/>
          <a:p>
            <a:pPr algn="ctr"/>
            <a:r>
              <a:rPr lang="en-US" sz="1100" b="1" dirty="0" smtClean="0">
                <a:solidFill>
                  <a:srgbClr val="C00000"/>
                </a:solidFill>
              </a:rPr>
              <a:t>Por Marco Bechara</a:t>
            </a:r>
            <a:endParaRPr lang="pt-BR" sz="1100" b="1" dirty="0">
              <a:solidFill>
                <a:srgbClr val="C00000"/>
              </a:solidFill>
            </a:endParaRPr>
          </a:p>
        </p:txBody>
      </p:sp>
    </p:spTree>
    <p:extLst>
      <p:ext uri="{BB962C8B-B14F-4D97-AF65-F5344CB8AC3E}">
        <p14:creationId xmlns:p14="http://schemas.microsoft.com/office/powerpoint/2010/main" val="1090534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07504" y="380265"/>
            <a:ext cx="8964488" cy="6217087"/>
          </a:xfrm>
          <a:prstGeom prst="rect">
            <a:avLst/>
          </a:prstGeom>
        </p:spPr>
        <p:txBody>
          <a:bodyPr wrap="square">
            <a:spAutoFit/>
          </a:bodyPr>
          <a:lstStyle/>
          <a:p>
            <a:pPr marL="285750" indent="-285750">
              <a:buFontTx/>
              <a:buChar char="-"/>
            </a:pPr>
            <a:r>
              <a:rPr lang="pt-BR" sz="1600" dirty="0" smtClean="0">
                <a:latin typeface="Comic Sans MS" pitchFamily="66" charset="0"/>
              </a:rPr>
              <a:t>saber </a:t>
            </a:r>
            <a:r>
              <a:rPr lang="pt-BR" sz="1600" dirty="0">
                <a:latin typeface="Comic Sans MS" pitchFamily="66" charset="0"/>
              </a:rPr>
              <a:t>dinamizar e imantar </a:t>
            </a:r>
            <a:r>
              <a:rPr lang="pt-BR" sz="1600" dirty="0" smtClean="0">
                <a:latin typeface="Comic Sans MS" pitchFamily="66" charset="0"/>
              </a:rPr>
              <a:t>energeticamente, objetos </a:t>
            </a:r>
            <a:r>
              <a:rPr lang="pt-BR" sz="1600" dirty="0">
                <a:latin typeface="Comic Sans MS" pitchFamily="66" charset="0"/>
              </a:rPr>
              <a:t>para a defesa psíquica e para defesa de ataques do mundo </a:t>
            </a:r>
            <a:r>
              <a:rPr lang="pt-BR" sz="1600" dirty="0" smtClean="0">
                <a:latin typeface="Comic Sans MS" pitchFamily="66" charset="0"/>
              </a:rPr>
              <a:t>astral;</a:t>
            </a:r>
          </a:p>
          <a:p>
            <a:pPr marL="285750" indent="-285750">
              <a:buFontTx/>
              <a:buChar char="-"/>
            </a:pPr>
            <a:r>
              <a:rPr lang="pt-BR" sz="1600" dirty="0" smtClean="0">
                <a:latin typeface="Comic Sans MS" pitchFamily="66" charset="0"/>
              </a:rPr>
              <a:t>saber trabalhar à distância do alvo, através de “endereços vibratórios” de pessoas, locais ou objetos;</a:t>
            </a:r>
          </a:p>
          <a:p>
            <a:pPr marL="285750" indent="-285750">
              <a:buFontTx/>
              <a:buChar char="-"/>
            </a:pPr>
            <a:r>
              <a:rPr lang="pt-BR" sz="1600" dirty="0">
                <a:latin typeface="Comic Sans MS" pitchFamily="66" charset="0"/>
              </a:rPr>
              <a:t>c</a:t>
            </a:r>
            <a:r>
              <a:rPr lang="pt-BR" sz="1600" dirty="0" smtClean="0">
                <a:latin typeface="Comic Sans MS" pitchFamily="66" charset="0"/>
              </a:rPr>
              <a:t>onhecer a e saber trabalhar com a anatomia, e a fisiologia do corpo sutil;</a:t>
            </a:r>
          </a:p>
          <a:p>
            <a:pPr marL="285750" indent="-285750">
              <a:buFontTx/>
              <a:buChar char="-"/>
            </a:pPr>
            <a:r>
              <a:rPr lang="pt-BR" sz="1600" dirty="0" smtClean="0">
                <a:latin typeface="Comic Sans MS" pitchFamily="66" charset="0"/>
              </a:rPr>
              <a:t>saber </a:t>
            </a:r>
            <a:r>
              <a:rPr lang="pt-BR" sz="1600" dirty="0">
                <a:latin typeface="Comic Sans MS" pitchFamily="66" charset="0"/>
              </a:rPr>
              <a:t>criar ideoplastias de reprodução no plano astral, de objetos e corpos;</a:t>
            </a:r>
          </a:p>
          <a:p>
            <a:pPr marL="285750" indent="-285750">
              <a:buFontTx/>
              <a:buChar char="-"/>
            </a:pPr>
            <a:r>
              <a:rPr lang="pt-BR" sz="1600" dirty="0">
                <a:latin typeface="Comic Sans MS" pitchFamily="66" charset="0"/>
              </a:rPr>
              <a:t>s</a:t>
            </a:r>
            <a:r>
              <a:rPr lang="pt-BR" sz="1600" dirty="0" smtClean="0">
                <a:latin typeface="Comic Sans MS" pitchFamily="66" charset="0"/>
              </a:rPr>
              <a:t>aber respirar e meditar, e ter </a:t>
            </a:r>
            <a:r>
              <a:rPr lang="pt-BR" sz="1600" dirty="0">
                <a:latin typeface="Comic Sans MS" pitchFamily="66" charset="0"/>
              </a:rPr>
              <a:t>grande capacidade de atenção e concentração;</a:t>
            </a:r>
          </a:p>
          <a:p>
            <a:pPr marL="285750" indent="-285750">
              <a:buFontTx/>
              <a:buChar char="-"/>
            </a:pPr>
            <a:r>
              <a:rPr lang="pt-BR" sz="1600" dirty="0">
                <a:latin typeface="Comic Sans MS" pitchFamily="66" charset="0"/>
              </a:rPr>
              <a:t>saber acionar a sua vontade de forma constante, durante </a:t>
            </a:r>
            <a:r>
              <a:rPr lang="pt-BR" sz="1600" dirty="0" smtClean="0">
                <a:latin typeface="Comic Sans MS" pitchFamily="66" charset="0"/>
              </a:rPr>
              <a:t>os trabalhos;</a:t>
            </a:r>
          </a:p>
          <a:p>
            <a:pPr marL="285750" indent="-285750">
              <a:buFontTx/>
              <a:buChar char="-"/>
            </a:pPr>
            <a:r>
              <a:rPr lang="pt-BR" sz="1600" dirty="0">
                <a:latin typeface="Comic Sans MS" pitchFamily="66" charset="0"/>
              </a:rPr>
              <a:t>e</a:t>
            </a:r>
            <a:r>
              <a:rPr lang="pt-BR" sz="1600" dirty="0" smtClean="0">
                <a:latin typeface="Comic Sans MS" pitchFamily="66" charset="0"/>
              </a:rPr>
              <a:t>ntender que todos os objetos e as pessoas tem “campos eletromagnéticos  e respectivas polaridades”. Isso porque, todos átomos, estão em constante movimentação energética, mesmo que não possa ser observado pelos nossos pobres sentidos!</a:t>
            </a:r>
            <a:endParaRPr lang="pt-BR" sz="1600" dirty="0">
              <a:latin typeface="Comic Sans MS" pitchFamily="66" charset="0"/>
            </a:endParaRPr>
          </a:p>
          <a:p>
            <a:endParaRPr lang="pt-BR" sz="1200" dirty="0" smtClean="0">
              <a:latin typeface="Comic Sans MS" pitchFamily="66" charset="0"/>
            </a:endParaRPr>
          </a:p>
          <a:p>
            <a:r>
              <a:rPr lang="pt-BR" dirty="0" smtClean="0">
                <a:latin typeface="Comic Sans MS" pitchFamily="66" charset="0"/>
              </a:rPr>
              <a:t>O </a:t>
            </a:r>
            <a:r>
              <a:rPr lang="pt-BR" dirty="0">
                <a:latin typeface="Comic Sans MS" pitchFamily="66" charset="0"/>
              </a:rPr>
              <a:t>que diferencia se você faz goécia (magia negra) ou anti-goécia (magia branca) é sua intenção! Já sabemos que a lei cármica, nos evidencia que </a:t>
            </a:r>
            <a:r>
              <a:rPr lang="pt-BR" dirty="0" smtClean="0">
                <a:latin typeface="Comic Sans MS" pitchFamily="66" charset="0"/>
              </a:rPr>
              <a:t>“o </a:t>
            </a:r>
            <a:r>
              <a:rPr lang="pt-BR" dirty="0">
                <a:latin typeface="Comic Sans MS" pitchFamily="66" charset="0"/>
              </a:rPr>
              <a:t>plantio é </a:t>
            </a:r>
            <a:r>
              <a:rPr lang="pt-BR" dirty="0" smtClean="0">
                <a:latin typeface="Comic Sans MS" pitchFamily="66" charset="0"/>
              </a:rPr>
              <a:t>livre, mas </a:t>
            </a:r>
            <a:r>
              <a:rPr lang="pt-BR" dirty="0">
                <a:latin typeface="Comic Sans MS" pitchFamily="66" charset="0"/>
              </a:rPr>
              <a:t>o colheita é </a:t>
            </a:r>
            <a:r>
              <a:rPr lang="pt-BR" dirty="0" smtClean="0">
                <a:latin typeface="Comic Sans MS" pitchFamily="66" charset="0"/>
              </a:rPr>
              <a:t>obrigatória”. </a:t>
            </a:r>
            <a:r>
              <a:rPr lang="pt-BR" dirty="0">
                <a:latin typeface="Comic Sans MS" pitchFamily="66" charset="0"/>
              </a:rPr>
              <a:t>Logo, responsabilidade e entendimento sobre as leis naturais, são fundamentais para sua escolha! </a:t>
            </a:r>
          </a:p>
          <a:p>
            <a:endParaRPr lang="pt-BR" sz="1200" dirty="0" smtClean="0">
              <a:latin typeface="Comic Sans MS" pitchFamily="66" charset="0"/>
            </a:endParaRPr>
          </a:p>
          <a:p>
            <a:r>
              <a:rPr lang="pt-BR" dirty="0" smtClean="0">
                <a:latin typeface="Comic Sans MS" pitchFamily="66" charset="0"/>
              </a:rPr>
              <a:t>Qualquer </a:t>
            </a:r>
            <a:r>
              <a:rPr lang="pt-BR" dirty="0">
                <a:latin typeface="Comic Sans MS" pitchFamily="66" charset="0"/>
              </a:rPr>
              <a:t>pessoa, mesmo sem querer ou saber, pode fazer a mais nefasta </a:t>
            </a:r>
            <a:r>
              <a:rPr lang="pt-BR" dirty="0" smtClean="0">
                <a:latin typeface="Comic Sans MS" pitchFamily="66" charset="0"/>
              </a:rPr>
              <a:t>“magia negra” </a:t>
            </a:r>
            <a:r>
              <a:rPr lang="pt-BR" dirty="0">
                <a:latin typeface="Comic Sans MS" pitchFamily="66" charset="0"/>
              </a:rPr>
              <a:t>ao desejar mal a alguém, seja por palavras, pensamentos ou </a:t>
            </a:r>
            <a:r>
              <a:rPr lang="pt-BR" dirty="0" smtClean="0">
                <a:latin typeface="Comic Sans MS" pitchFamily="66" charset="0"/>
              </a:rPr>
              <a:t>atitudes! Nossa vida é repleta de exemplos, que por muitas vezes, aprendemos que são supertições e lendas, como o olho-gordo, mas que na realidade existem sim, e atualmente estão sendo identificadas e entendidas, através da física de partículas e quântica, da medicina energética (medicina vibracional, medicina psiônica, etc.) e das ciências que estudam a psique humana, de forma holística!</a:t>
            </a:r>
          </a:p>
        </p:txBody>
      </p:sp>
      <p:sp>
        <p:nvSpPr>
          <p:cNvPr id="3" name="CaixaDeTexto 2"/>
          <p:cNvSpPr txBox="1"/>
          <p:nvPr/>
        </p:nvSpPr>
        <p:spPr>
          <a:xfrm>
            <a:off x="7778119" y="6573485"/>
            <a:ext cx="1378039" cy="261610"/>
          </a:xfrm>
          <a:prstGeom prst="rect">
            <a:avLst/>
          </a:prstGeom>
          <a:noFill/>
        </p:spPr>
        <p:txBody>
          <a:bodyPr wrap="square" rtlCol="0">
            <a:spAutoFit/>
          </a:bodyPr>
          <a:lstStyle/>
          <a:p>
            <a:pPr algn="ctr"/>
            <a:r>
              <a:rPr lang="en-US" sz="1100" b="1" dirty="0" smtClean="0">
                <a:solidFill>
                  <a:srgbClr val="C00000"/>
                </a:solidFill>
              </a:rPr>
              <a:t>Por Marco Bechara</a:t>
            </a:r>
            <a:endParaRPr lang="pt-BR" sz="1100" b="1" dirty="0">
              <a:solidFill>
                <a:srgbClr val="C00000"/>
              </a:solidFill>
            </a:endParaRPr>
          </a:p>
        </p:txBody>
      </p:sp>
    </p:spTree>
    <p:extLst>
      <p:ext uri="{BB962C8B-B14F-4D97-AF65-F5344CB8AC3E}">
        <p14:creationId xmlns:p14="http://schemas.microsoft.com/office/powerpoint/2010/main" val="3222330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9512" y="44624"/>
            <a:ext cx="8892480" cy="6555641"/>
          </a:xfrm>
          <a:prstGeom prst="rect">
            <a:avLst/>
          </a:prstGeom>
          <a:noFill/>
        </p:spPr>
        <p:txBody>
          <a:bodyPr wrap="square" rtlCol="0">
            <a:spAutoFit/>
          </a:bodyPr>
          <a:lstStyle/>
          <a:p>
            <a:r>
              <a:rPr lang="pt-BR" dirty="0" smtClean="0">
                <a:latin typeface="Comic Sans MS" pitchFamily="66" charset="0"/>
              </a:rPr>
              <a:t>Sobre a </a:t>
            </a:r>
            <a:r>
              <a:rPr lang="pt-BR" dirty="0">
                <a:latin typeface="Comic Sans MS" pitchFamily="66" charset="0"/>
              </a:rPr>
              <a:t>eficácia da magia, da bruxaria, da feitiçaria, e dos </a:t>
            </a:r>
            <a:r>
              <a:rPr lang="pt-BR" dirty="0" smtClean="0">
                <a:latin typeface="Comic Sans MS" pitchFamily="66" charset="0"/>
              </a:rPr>
              <a:t>encantamentos, vale a pena citar </a:t>
            </a:r>
            <a:r>
              <a:rPr lang="pt-BR" dirty="0">
                <a:latin typeface="Comic Sans MS" pitchFamily="66" charset="0"/>
              </a:rPr>
              <a:t>o final do capítulo 11, do livro “</a:t>
            </a:r>
            <a:r>
              <a:rPr lang="pt-BR" b="1" dirty="0">
                <a:latin typeface="Comic Sans MS" pitchFamily="66" charset="0"/>
              </a:rPr>
              <a:t>Magia de Redenção</a:t>
            </a:r>
            <a:r>
              <a:rPr lang="pt-BR" dirty="0">
                <a:latin typeface="Comic Sans MS" pitchFamily="66" charset="0"/>
              </a:rPr>
              <a:t>”, ditado por Ramatis, e psicografado por Hercílio Maes, pag.154:</a:t>
            </a:r>
          </a:p>
          <a:p>
            <a:r>
              <a:rPr lang="pt-BR" i="1" dirty="0" smtClean="0">
                <a:solidFill>
                  <a:srgbClr val="0000CC"/>
                </a:solidFill>
                <a:latin typeface="Comic Sans MS" pitchFamily="66" charset="0"/>
              </a:rPr>
              <a:t>“[...] </a:t>
            </a:r>
            <a:r>
              <a:rPr lang="pt-BR" i="1" u="sng" dirty="0" smtClean="0">
                <a:solidFill>
                  <a:srgbClr val="0000CC"/>
                </a:solidFill>
                <a:latin typeface="Comic Sans MS" pitchFamily="66" charset="0"/>
              </a:rPr>
              <a:t>O Evangelho </a:t>
            </a:r>
            <a:r>
              <a:rPr lang="pt-BR" i="1" u="sng" dirty="0">
                <a:solidFill>
                  <a:srgbClr val="0000CC"/>
                </a:solidFill>
                <a:latin typeface="Comic Sans MS" pitchFamily="66" charset="0"/>
              </a:rPr>
              <a:t>resolve todos os problemas do mundo carnal e espiritual, sem necessidade de amuletos</a:t>
            </a:r>
            <a:r>
              <a:rPr lang="pt-BR" i="1" u="sng" dirty="0" smtClean="0">
                <a:solidFill>
                  <a:srgbClr val="0000CC"/>
                </a:solidFill>
                <a:latin typeface="Comic Sans MS" pitchFamily="66" charset="0"/>
              </a:rPr>
              <a:t>, talismãs</a:t>
            </a:r>
            <a:r>
              <a:rPr lang="pt-BR" i="1" u="sng" dirty="0">
                <a:solidFill>
                  <a:srgbClr val="0000CC"/>
                </a:solidFill>
                <a:latin typeface="Comic Sans MS" pitchFamily="66" charset="0"/>
              </a:rPr>
              <a:t>, mitos, crendices, religiões, sortilégios, benzimentos, corpo-fechado, deformações, preces</a:t>
            </a:r>
            <a:r>
              <a:rPr lang="pt-BR" i="1" u="sng" dirty="0" smtClean="0">
                <a:solidFill>
                  <a:srgbClr val="0000CC"/>
                </a:solidFill>
                <a:latin typeface="Comic Sans MS" pitchFamily="66" charset="0"/>
              </a:rPr>
              <a:t>, despachos</a:t>
            </a:r>
            <a:r>
              <a:rPr lang="pt-BR" i="1" u="sng" dirty="0">
                <a:solidFill>
                  <a:srgbClr val="0000CC"/>
                </a:solidFill>
                <a:latin typeface="Comic Sans MS" pitchFamily="66" charset="0"/>
              </a:rPr>
              <a:t>, passes, doutrinas, trabalhos de mesa ou de terreiros</a:t>
            </a:r>
            <a:r>
              <a:rPr lang="pt-BR" i="1" dirty="0" smtClean="0">
                <a:solidFill>
                  <a:srgbClr val="0000CC"/>
                </a:solidFill>
                <a:latin typeface="Comic Sans MS" pitchFamily="66" charset="0"/>
              </a:rPr>
              <a:t>!</a:t>
            </a:r>
          </a:p>
          <a:p>
            <a:endParaRPr lang="pt-BR" sz="1200" i="1" dirty="0">
              <a:solidFill>
                <a:srgbClr val="0000CC"/>
              </a:solidFill>
              <a:latin typeface="Comic Sans MS" pitchFamily="66" charset="0"/>
            </a:endParaRPr>
          </a:p>
          <a:p>
            <a:r>
              <a:rPr lang="pt-BR" i="1" dirty="0">
                <a:solidFill>
                  <a:srgbClr val="0000CC"/>
                </a:solidFill>
                <a:latin typeface="Comic Sans MS" pitchFamily="66" charset="0"/>
              </a:rPr>
              <a:t>Mas, infelizmente, isso não acontece porque o homem ainda precisa socorrer-se </a:t>
            </a:r>
            <a:r>
              <a:rPr lang="pt-BR" i="1" dirty="0" smtClean="0">
                <a:solidFill>
                  <a:srgbClr val="0000CC"/>
                </a:solidFill>
                <a:latin typeface="Comic Sans MS" pitchFamily="66" charset="0"/>
              </a:rPr>
              <a:t>dos recursos </a:t>
            </a:r>
            <a:r>
              <a:rPr lang="pt-BR" i="1" dirty="0">
                <a:solidFill>
                  <a:srgbClr val="0000CC"/>
                </a:solidFill>
                <a:latin typeface="Comic Sans MS" pitchFamily="66" charset="0"/>
              </a:rPr>
              <a:t>prosaicos e defensivos do mundo oculto ou através das forças da Natureza, a fim </a:t>
            </a:r>
            <a:r>
              <a:rPr lang="pt-BR" i="1" dirty="0" smtClean="0">
                <a:solidFill>
                  <a:srgbClr val="0000CC"/>
                </a:solidFill>
                <a:latin typeface="Comic Sans MS" pitchFamily="66" charset="0"/>
              </a:rPr>
              <a:t>de manter-se </a:t>
            </a:r>
            <a:r>
              <a:rPr lang="pt-BR" i="1" dirty="0">
                <a:solidFill>
                  <a:srgbClr val="0000CC"/>
                </a:solidFill>
                <a:latin typeface="Comic Sans MS" pitchFamily="66" charset="0"/>
              </a:rPr>
              <a:t>algo equilibrado na sua existência tão contraditória. </a:t>
            </a:r>
            <a:r>
              <a:rPr lang="pt-BR" i="1" u="sng" dirty="0">
                <a:solidFill>
                  <a:srgbClr val="0000CC"/>
                </a:solidFill>
                <a:latin typeface="Comic Sans MS" pitchFamily="66" charset="0"/>
              </a:rPr>
              <a:t>A vivência incondicional </a:t>
            </a:r>
            <a:r>
              <a:rPr lang="pt-BR" i="1" u="sng" dirty="0" smtClean="0">
                <a:solidFill>
                  <a:srgbClr val="0000CC"/>
                </a:solidFill>
                <a:latin typeface="Comic Sans MS" pitchFamily="66" charset="0"/>
              </a:rPr>
              <a:t>e incessante </a:t>
            </a:r>
            <a:r>
              <a:rPr lang="pt-BR" i="1" u="sng" dirty="0">
                <a:solidFill>
                  <a:srgbClr val="0000CC"/>
                </a:solidFill>
                <a:latin typeface="Comic Sans MS" pitchFamily="66" charset="0"/>
              </a:rPr>
              <a:t>da criatura submissa ao esquema libertador do Evangelho do Cristo supera a </a:t>
            </a:r>
            <a:r>
              <a:rPr lang="pt-BR" i="1" u="sng" dirty="0" smtClean="0">
                <a:solidFill>
                  <a:srgbClr val="0000CC"/>
                </a:solidFill>
                <a:latin typeface="Comic Sans MS" pitchFamily="66" charset="0"/>
              </a:rPr>
              <a:t>capacidade defensiva </a:t>
            </a:r>
            <a:r>
              <a:rPr lang="pt-BR" i="1" u="sng" dirty="0">
                <a:solidFill>
                  <a:srgbClr val="0000CC"/>
                </a:solidFill>
                <a:latin typeface="Comic Sans MS" pitchFamily="66" charset="0"/>
              </a:rPr>
              <a:t>do mais prodigioso talismã do mundo</a:t>
            </a:r>
            <a:r>
              <a:rPr lang="pt-BR" i="1" dirty="0">
                <a:solidFill>
                  <a:srgbClr val="0000CC"/>
                </a:solidFill>
                <a:latin typeface="Comic Sans MS" pitchFamily="66" charset="0"/>
              </a:rPr>
              <a:t>! </a:t>
            </a:r>
            <a:r>
              <a:rPr lang="pt-BR" i="1" u="sng" dirty="0">
                <a:solidFill>
                  <a:srgbClr val="0000CC"/>
                </a:solidFill>
                <a:latin typeface="Comic Sans MS" pitchFamily="66" charset="0"/>
              </a:rPr>
              <a:t>O homem não atrai fluidos maléficos sobre si</a:t>
            </a:r>
            <a:r>
              <a:rPr lang="pt-BR" i="1" u="sng" dirty="0" smtClean="0">
                <a:solidFill>
                  <a:srgbClr val="0000CC"/>
                </a:solidFill>
                <a:latin typeface="Comic Sans MS" pitchFamily="66" charset="0"/>
              </a:rPr>
              <a:t>, desde </a:t>
            </a:r>
            <a:r>
              <a:rPr lang="pt-BR" i="1" u="sng" dirty="0">
                <a:solidFill>
                  <a:srgbClr val="0000CC"/>
                </a:solidFill>
                <a:latin typeface="Comic Sans MS" pitchFamily="66" charset="0"/>
              </a:rPr>
              <a:t>que mantenha o pensamento limpo e fraterno </a:t>
            </a:r>
            <a:r>
              <a:rPr lang="pt-BR" i="1" dirty="0">
                <a:solidFill>
                  <a:srgbClr val="0000CC"/>
                </a:solidFill>
                <a:latin typeface="Comic Sans MS" pitchFamily="66" charset="0"/>
              </a:rPr>
              <a:t>sobre a irmã sensual que passa, o cidadão </a:t>
            </a:r>
            <a:r>
              <a:rPr lang="pt-BR" i="1" dirty="0" smtClean="0">
                <a:solidFill>
                  <a:srgbClr val="0000CC"/>
                </a:solidFill>
                <a:latin typeface="Comic Sans MS" pitchFamily="66" charset="0"/>
              </a:rPr>
              <a:t>que erra</a:t>
            </a:r>
            <a:r>
              <a:rPr lang="pt-BR" i="1" dirty="0">
                <a:solidFill>
                  <a:srgbClr val="0000CC"/>
                </a:solidFill>
                <a:latin typeface="Comic Sans MS" pitchFamily="66" charset="0"/>
              </a:rPr>
              <a:t>, o vizinho que incomoda, o patrão que explora, o governo que se corrompe, o sacerdote </a:t>
            </a:r>
            <a:r>
              <a:rPr lang="pt-BR" i="1" dirty="0" smtClean="0">
                <a:solidFill>
                  <a:srgbClr val="0000CC"/>
                </a:solidFill>
                <a:latin typeface="Comic Sans MS" pitchFamily="66" charset="0"/>
              </a:rPr>
              <a:t>que avilta </a:t>
            </a:r>
            <a:r>
              <a:rPr lang="pt-BR" i="1" dirty="0">
                <a:solidFill>
                  <a:srgbClr val="0000CC"/>
                </a:solidFill>
                <a:latin typeface="Comic Sans MS" pitchFamily="66" charset="0"/>
              </a:rPr>
              <a:t>a igreja, o companheiro que prevarica, ou os espíritos atrasados, que escondem a </a:t>
            </a:r>
            <a:r>
              <a:rPr lang="pt-BR" i="1" dirty="0" smtClean="0">
                <a:solidFill>
                  <a:srgbClr val="0000CC"/>
                </a:solidFill>
                <a:latin typeface="Comic Sans MS" pitchFamily="66" charset="0"/>
              </a:rPr>
              <a:t>sua desventura </a:t>
            </a:r>
            <a:r>
              <a:rPr lang="pt-BR" i="1" dirty="0">
                <a:solidFill>
                  <a:srgbClr val="0000CC"/>
                </a:solidFill>
                <a:latin typeface="Comic Sans MS" pitchFamily="66" charset="0"/>
              </a:rPr>
              <a:t>no esgar mentiroso da farsa circense! </a:t>
            </a:r>
            <a:r>
              <a:rPr lang="pt-BR" i="1" u="sng" dirty="0">
                <a:solidFill>
                  <a:srgbClr val="0000CC"/>
                </a:solidFill>
                <a:latin typeface="Comic Sans MS" pitchFamily="66" charset="0"/>
              </a:rPr>
              <a:t>Indiscutivelmente, o amor incondicional é </a:t>
            </a:r>
            <a:r>
              <a:rPr lang="pt-BR" i="1" u="sng" dirty="0" smtClean="0">
                <a:solidFill>
                  <a:srgbClr val="0000CC"/>
                </a:solidFill>
                <a:latin typeface="Comic Sans MS" pitchFamily="66" charset="0"/>
              </a:rPr>
              <a:t>o estado </a:t>
            </a:r>
            <a:r>
              <a:rPr lang="pt-BR" i="1" u="sng" dirty="0">
                <a:solidFill>
                  <a:srgbClr val="0000CC"/>
                </a:solidFill>
                <a:latin typeface="Comic Sans MS" pitchFamily="66" charset="0"/>
              </a:rPr>
              <a:t>de espírito que sustenta e defende o ser humano contra as mais diabólicas ofensivas </a:t>
            </a:r>
            <a:r>
              <a:rPr lang="pt-BR" i="1" u="sng" dirty="0" smtClean="0">
                <a:solidFill>
                  <a:srgbClr val="0000CC"/>
                </a:solidFill>
                <a:latin typeface="Comic Sans MS" pitchFamily="66" charset="0"/>
              </a:rPr>
              <a:t>do mundo </a:t>
            </a:r>
            <a:r>
              <a:rPr lang="pt-BR" i="1" u="sng" dirty="0">
                <a:solidFill>
                  <a:srgbClr val="0000CC"/>
                </a:solidFill>
                <a:latin typeface="Comic Sans MS" pitchFamily="66" charset="0"/>
              </a:rPr>
              <a:t>oculto</a:t>
            </a:r>
            <a:r>
              <a:rPr lang="pt-BR" i="1" dirty="0">
                <a:solidFill>
                  <a:srgbClr val="0000CC"/>
                </a:solidFill>
                <a:latin typeface="Comic Sans MS" pitchFamily="66" charset="0"/>
              </a:rPr>
              <a:t>! O homem cristificado, paradoxalmente, pode ser um ateu, e, no entanto, apesar </a:t>
            </a:r>
            <a:r>
              <a:rPr lang="pt-BR" i="1" dirty="0" smtClean="0">
                <a:solidFill>
                  <a:srgbClr val="0000CC"/>
                </a:solidFill>
                <a:latin typeface="Comic Sans MS" pitchFamily="66" charset="0"/>
              </a:rPr>
              <a:t>de ele </a:t>
            </a:r>
            <a:r>
              <a:rPr lang="pt-BR" i="1" dirty="0">
                <a:solidFill>
                  <a:srgbClr val="0000CC"/>
                </a:solidFill>
                <a:latin typeface="Comic Sans MS" pitchFamily="66" charset="0"/>
              </a:rPr>
              <a:t>descrer de Deus, pode viver exatamente como "deseja" Deus</a:t>
            </a:r>
            <a:r>
              <a:rPr lang="pt-BR" i="1" dirty="0" smtClean="0">
                <a:solidFill>
                  <a:srgbClr val="0000CC"/>
                </a:solidFill>
                <a:latin typeface="Comic Sans MS" pitchFamily="66" charset="0"/>
              </a:rPr>
              <a:t>!...</a:t>
            </a:r>
          </a:p>
          <a:p>
            <a:endParaRPr lang="pt-BR" sz="1200" i="1" dirty="0">
              <a:solidFill>
                <a:srgbClr val="0000CC"/>
              </a:solidFill>
              <a:latin typeface="Comic Sans MS" pitchFamily="66" charset="0"/>
            </a:endParaRPr>
          </a:p>
          <a:p>
            <a:r>
              <a:rPr lang="pt-BR" i="1" u="sng" dirty="0">
                <a:solidFill>
                  <a:srgbClr val="0000CC"/>
                </a:solidFill>
                <a:latin typeface="Comic Sans MS" pitchFamily="66" charset="0"/>
              </a:rPr>
              <a:t>Mas o homem que pode dispensar todas essas coisas do mundo</a:t>
            </a:r>
            <a:r>
              <a:rPr lang="pt-BR" i="1" dirty="0">
                <a:solidFill>
                  <a:srgbClr val="0000CC"/>
                </a:solidFill>
                <a:latin typeface="Comic Sans MS" pitchFamily="66" charset="0"/>
              </a:rPr>
              <a:t>, e, também, </a:t>
            </a:r>
            <a:r>
              <a:rPr lang="pt-BR" i="1" dirty="0" smtClean="0">
                <a:solidFill>
                  <a:srgbClr val="0000CC"/>
                </a:solidFill>
                <a:latin typeface="Comic Sans MS" pitchFamily="66" charset="0"/>
              </a:rPr>
              <a:t>todos</a:t>
            </a:r>
            <a:endParaRPr lang="pt-BR" sz="1200" i="1" dirty="0">
              <a:solidFill>
                <a:srgbClr val="0000CC"/>
              </a:solidFill>
              <a:latin typeface="Comic Sans MS" pitchFamily="66" charset="0"/>
            </a:endParaRPr>
          </a:p>
        </p:txBody>
      </p:sp>
      <p:sp>
        <p:nvSpPr>
          <p:cNvPr id="3" name="CaixaDeTexto 2"/>
          <p:cNvSpPr txBox="1"/>
          <p:nvPr/>
        </p:nvSpPr>
        <p:spPr>
          <a:xfrm>
            <a:off x="7778119" y="6573485"/>
            <a:ext cx="1378039" cy="261610"/>
          </a:xfrm>
          <a:prstGeom prst="rect">
            <a:avLst/>
          </a:prstGeom>
          <a:noFill/>
        </p:spPr>
        <p:txBody>
          <a:bodyPr wrap="square" rtlCol="0">
            <a:spAutoFit/>
          </a:bodyPr>
          <a:lstStyle/>
          <a:p>
            <a:pPr algn="ctr"/>
            <a:r>
              <a:rPr lang="en-US" sz="1100" b="1" dirty="0" smtClean="0">
                <a:solidFill>
                  <a:srgbClr val="C00000"/>
                </a:solidFill>
              </a:rPr>
              <a:t>Por Marco Bechara</a:t>
            </a:r>
            <a:endParaRPr lang="pt-BR" sz="1100" b="1" dirty="0">
              <a:solidFill>
                <a:srgbClr val="C00000"/>
              </a:solidFill>
            </a:endParaRPr>
          </a:p>
        </p:txBody>
      </p:sp>
    </p:spTree>
    <p:extLst>
      <p:ext uri="{BB962C8B-B14F-4D97-AF65-F5344CB8AC3E}">
        <p14:creationId xmlns:p14="http://schemas.microsoft.com/office/powerpoint/2010/main" val="141040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79512" y="44624"/>
            <a:ext cx="8964488" cy="6740307"/>
          </a:xfrm>
          <a:prstGeom prst="rect">
            <a:avLst/>
          </a:prstGeom>
        </p:spPr>
        <p:txBody>
          <a:bodyPr wrap="square">
            <a:spAutoFit/>
          </a:bodyPr>
          <a:lstStyle/>
          <a:p>
            <a:r>
              <a:rPr lang="pt-BR" i="1" dirty="0">
                <a:solidFill>
                  <a:srgbClr val="0000CC"/>
                </a:solidFill>
                <a:latin typeface="Comic Sans MS" pitchFamily="66" charset="0"/>
              </a:rPr>
              <a:t>os recursos das criaturas que se devotam a servir à humanidade, livre de superstições, crendices, benzimentos, amuletos, religiões, doutrinações ou proteções ocultas, sem dúvida, </a:t>
            </a:r>
            <a:r>
              <a:rPr lang="pt-BR" i="1" u="sng" dirty="0">
                <a:solidFill>
                  <a:srgbClr val="0000CC"/>
                </a:solidFill>
                <a:latin typeface="Comic Sans MS" pitchFamily="66" charset="0"/>
              </a:rPr>
              <a:t>esse homem também não precisa mais encarnar-se nos mundos planetários, porque é ele um cidadão autêntico do Céu</a:t>
            </a:r>
            <a:r>
              <a:rPr lang="pt-BR" i="1" dirty="0">
                <a:solidFill>
                  <a:srgbClr val="0000CC"/>
                </a:solidFill>
                <a:latin typeface="Comic Sans MS" pitchFamily="66" charset="0"/>
              </a:rPr>
              <a:t>! ”</a:t>
            </a:r>
          </a:p>
          <a:p>
            <a:endParaRPr lang="pt-BR" sz="800" i="1" dirty="0">
              <a:solidFill>
                <a:srgbClr val="0000CC"/>
              </a:solidFill>
              <a:latin typeface="Comic Sans MS" pitchFamily="66" charset="0"/>
            </a:endParaRPr>
          </a:p>
          <a:p>
            <a:r>
              <a:rPr lang="pt-BR" dirty="0" smtClean="0">
                <a:latin typeface="Comic Sans MS" pitchFamily="66" charset="0"/>
              </a:rPr>
              <a:t>Ramatis ainda afirma, nesse livro, que toda a magia, feitiços, bruxarias e encantamentos praticados em todas as épocas da humanidade, podem ser considerados brincadeiras de criança, se comparados a mais nefasta “magia”, feita por magos modernos (cientistas): a bomba atômica, que em segundos devastou cidades, e matou mais de 120 mil pessoas, no Japão, na segunda guerra mundial!</a:t>
            </a:r>
          </a:p>
          <a:p>
            <a:endParaRPr lang="pt-BR" sz="800" dirty="0">
              <a:latin typeface="Comic Sans MS" pitchFamily="66" charset="0"/>
            </a:endParaRPr>
          </a:p>
          <a:p>
            <a:r>
              <a:rPr lang="pt-BR" dirty="0" smtClean="0">
                <a:latin typeface="Comic Sans MS" pitchFamily="66" charset="0"/>
              </a:rPr>
              <a:t>Logo, de forma consciente, com respaldos na ciência, e conhecendo as leis da natureza, concluímos que a utilização das energias contidas nos objetos e nas pessoas (através da invigilância e dos equívocos cometidos pelos encarnados) atraem as vibrações endereçadas, em processos magísticos, e como bem adverte e explica Ramatis, também sobre a matança de animais, no livro já citado (Magia de Redenção), pag. 22 </a:t>
            </a:r>
            <a:r>
              <a:rPr lang="pt-BR" dirty="0">
                <a:latin typeface="Comic Sans MS" pitchFamily="66" charset="0"/>
              </a:rPr>
              <a:t>a </a:t>
            </a:r>
            <a:r>
              <a:rPr lang="pt-BR" dirty="0" smtClean="0">
                <a:latin typeface="Comic Sans MS" pitchFamily="66" charset="0"/>
              </a:rPr>
              <a:t>24: </a:t>
            </a:r>
            <a:r>
              <a:rPr lang="pt-BR" i="1" dirty="0" smtClean="0">
                <a:solidFill>
                  <a:srgbClr val="0000CC"/>
                </a:solidFill>
                <a:latin typeface="Comic Sans MS" pitchFamily="66" charset="0"/>
              </a:rPr>
              <a:t>“[...] só os Espíritos completamente liberados de resgates cármicos são invulneráveis aos seus efeitos ruinosos.[...]</a:t>
            </a:r>
          </a:p>
          <a:p>
            <a:endParaRPr lang="pt-BR" sz="800" i="1" dirty="0">
              <a:solidFill>
                <a:srgbClr val="0000CC"/>
              </a:solidFill>
              <a:latin typeface="Comic Sans MS" pitchFamily="66" charset="0"/>
            </a:endParaRPr>
          </a:p>
          <a:p>
            <a:r>
              <a:rPr lang="pt-BR" i="1" dirty="0" smtClean="0">
                <a:solidFill>
                  <a:srgbClr val="0000CC"/>
                </a:solidFill>
                <a:latin typeface="Comic Sans MS" pitchFamily="66" charset="0"/>
              </a:rPr>
              <a:t>[...] o principal objetivo de </a:t>
            </a:r>
            <a:r>
              <a:rPr lang="pt-BR" b="1" i="1" dirty="0" smtClean="0">
                <a:solidFill>
                  <a:srgbClr val="0000CC"/>
                </a:solidFill>
                <a:latin typeface="Comic Sans MS" pitchFamily="66" charset="0"/>
              </a:rPr>
              <a:t>Magia </a:t>
            </a:r>
            <a:r>
              <a:rPr lang="pt-BR" b="1" i="1" dirty="0">
                <a:solidFill>
                  <a:srgbClr val="0000CC"/>
                </a:solidFill>
                <a:latin typeface="Comic Sans MS" pitchFamily="66" charset="0"/>
              </a:rPr>
              <a:t>de Redenção </a:t>
            </a:r>
            <a:r>
              <a:rPr lang="pt-BR" i="1" dirty="0">
                <a:solidFill>
                  <a:srgbClr val="0000CC"/>
                </a:solidFill>
                <a:latin typeface="Comic Sans MS" pitchFamily="66" charset="0"/>
              </a:rPr>
              <a:t>é advertir os terrícolas quanto à sua tremenda responsabilidade espiritual </a:t>
            </a:r>
            <a:r>
              <a:rPr lang="pt-BR" i="1" dirty="0" smtClean="0">
                <a:solidFill>
                  <a:srgbClr val="0000CC"/>
                </a:solidFill>
                <a:latin typeface="Comic Sans MS" pitchFamily="66" charset="0"/>
              </a:rPr>
              <a:t>pelo derrame </a:t>
            </a:r>
            <a:r>
              <a:rPr lang="pt-BR" i="1" dirty="0">
                <a:solidFill>
                  <a:srgbClr val="0000CC"/>
                </a:solidFill>
                <a:latin typeface="Comic Sans MS" pitchFamily="66" charset="0"/>
              </a:rPr>
              <a:t>de sangue de animais e aves, através de matadouros, frigoríficos, charqueadas e açougues</a:t>
            </a:r>
            <a:r>
              <a:rPr lang="pt-BR" i="1" dirty="0" smtClean="0">
                <a:solidFill>
                  <a:srgbClr val="0000CC"/>
                </a:solidFill>
                <a:latin typeface="Comic Sans MS" pitchFamily="66" charset="0"/>
              </a:rPr>
              <a:t>, cuja </a:t>
            </a:r>
            <a:r>
              <a:rPr lang="pt-BR" i="1" dirty="0">
                <a:solidFill>
                  <a:srgbClr val="0000CC"/>
                </a:solidFill>
                <a:latin typeface="Comic Sans MS" pitchFamily="66" charset="0"/>
              </a:rPr>
              <a:t>barbárie "civilizada" gera cruciante carma humano e torna-se a principal fonte de </a:t>
            </a:r>
            <a:r>
              <a:rPr lang="pt-BR" i="1" dirty="0" smtClean="0">
                <a:solidFill>
                  <a:srgbClr val="0000CC"/>
                </a:solidFill>
                <a:latin typeface="Comic Sans MS" pitchFamily="66" charset="0"/>
              </a:rPr>
              <a:t>infelicidade terrena</a:t>
            </a:r>
            <a:r>
              <a:rPr lang="pt-BR" i="1" dirty="0">
                <a:solidFill>
                  <a:srgbClr val="0000CC"/>
                </a:solidFill>
                <a:latin typeface="Comic Sans MS" pitchFamily="66" charset="0"/>
              </a:rPr>
              <a:t>. </a:t>
            </a:r>
            <a:r>
              <a:rPr lang="pt-BR" i="1" u="sng" dirty="0">
                <a:solidFill>
                  <a:srgbClr val="0000CC"/>
                </a:solidFill>
                <a:latin typeface="Comic Sans MS" pitchFamily="66" charset="0"/>
              </a:rPr>
              <a:t>Enquanto o sangue do irmão menor verter tão cruelmente na face da Terra, os </a:t>
            </a:r>
            <a:r>
              <a:rPr lang="pt-BR" i="1" u="sng" dirty="0" smtClean="0">
                <a:solidFill>
                  <a:srgbClr val="0000CC"/>
                </a:solidFill>
                <a:latin typeface="Comic Sans MS" pitchFamily="66" charset="0"/>
              </a:rPr>
              <a:t>espíritos desencarnados </a:t>
            </a:r>
            <a:r>
              <a:rPr lang="pt-BR" i="1" u="sng" dirty="0">
                <a:solidFill>
                  <a:srgbClr val="0000CC"/>
                </a:solidFill>
                <a:latin typeface="Comic Sans MS" pitchFamily="66" charset="0"/>
              </a:rPr>
              <a:t>também terão </a:t>
            </a:r>
            <a:r>
              <a:rPr lang="pt-BR" i="1" u="sng" dirty="0" smtClean="0">
                <a:solidFill>
                  <a:srgbClr val="0000CC"/>
                </a:solidFill>
                <a:latin typeface="Comic Sans MS" pitchFamily="66" charset="0"/>
              </a:rPr>
              <a:t>farto fornecimento de</a:t>
            </a:r>
            <a:endParaRPr lang="pt-BR" i="1" dirty="0" smtClean="0">
              <a:solidFill>
                <a:srgbClr val="0000CC"/>
              </a:solidFill>
              <a:latin typeface="Comic Sans MS" pitchFamily="66" charset="0"/>
            </a:endParaRPr>
          </a:p>
        </p:txBody>
      </p:sp>
      <p:sp>
        <p:nvSpPr>
          <p:cNvPr id="3" name="CaixaDeTexto 2"/>
          <p:cNvSpPr txBox="1"/>
          <p:nvPr/>
        </p:nvSpPr>
        <p:spPr>
          <a:xfrm>
            <a:off x="7778119" y="6573485"/>
            <a:ext cx="1378039" cy="261610"/>
          </a:xfrm>
          <a:prstGeom prst="rect">
            <a:avLst/>
          </a:prstGeom>
          <a:noFill/>
        </p:spPr>
        <p:txBody>
          <a:bodyPr wrap="square" rtlCol="0">
            <a:spAutoFit/>
          </a:bodyPr>
          <a:lstStyle/>
          <a:p>
            <a:pPr algn="ctr"/>
            <a:r>
              <a:rPr lang="en-US" sz="1100" b="1" dirty="0" smtClean="0">
                <a:solidFill>
                  <a:srgbClr val="C00000"/>
                </a:solidFill>
              </a:rPr>
              <a:t>Por Marco Bechara</a:t>
            </a:r>
            <a:endParaRPr lang="pt-BR" sz="1100" b="1" dirty="0">
              <a:solidFill>
                <a:srgbClr val="C00000"/>
              </a:solidFill>
            </a:endParaRPr>
          </a:p>
        </p:txBody>
      </p:sp>
    </p:spTree>
    <p:extLst>
      <p:ext uri="{BB962C8B-B14F-4D97-AF65-F5344CB8AC3E}">
        <p14:creationId xmlns:p14="http://schemas.microsoft.com/office/powerpoint/2010/main" val="232868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79512" y="116632"/>
            <a:ext cx="8892480" cy="6740307"/>
          </a:xfrm>
          <a:prstGeom prst="rect">
            <a:avLst/>
          </a:prstGeom>
        </p:spPr>
        <p:txBody>
          <a:bodyPr wrap="square">
            <a:spAutoFit/>
          </a:bodyPr>
          <a:lstStyle/>
          <a:p>
            <a:r>
              <a:rPr lang="pt-BR" i="1" u="sng" dirty="0" smtClean="0">
                <a:solidFill>
                  <a:srgbClr val="0000CC"/>
                </a:solidFill>
                <a:latin typeface="Comic Sans MS" pitchFamily="66" charset="0"/>
              </a:rPr>
              <a:t>‘tônus vital’ </a:t>
            </a:r>
            <a:r>
              <a:rPr lang="pt-BR" i="1" u="sng" dirty="0">
                <a:solidFill>
                  <a:srgbClr val="0000CC"/>
                </a:solidFill>
                <a:latin typeface="Comic Sans MS" pitchFamily="66" charset="0"/>
              </a:rPr>
              <a:t>para a prática nefanda do vampirismo, obsessão e feitiçaria</a:t>
            </a:r>
            <a:r>
              <a:rPr lang="pt-BR" i="1" dirty="0">
                <a:solidFill>
                  <a:srgbClr val="0000CC"/>
                </a:solidFill>
                <a:latin typeface="Comic Sans MS" pitchFamily="66" charset="0"/>
              </a:rPr>
              <a:t>. Sob a justiça implacável da Lei do Carma, a quantidade de sangue vertida pelos animais e aves, resulta, por ação reflexa, em igual quantidade de sangue humano jorrado</a:t>
            </a:r>
          </a:p>
          <a:p>
            <a:r>
              <a:rPr lang="pt-BR" i="1" dirty="0" smtClean="0">
                <a:solidFill>
                  <a:srgbClr val="0000CC"/>
                </a:solidFill>
                <a:latin typeface="Comic Sans MS" pitchFamily="66" charset="0"/>
              </a:rPr>
              <a:t>fratricidamente </a:t>
            </a:r>
            <a:r>
              <a:rPr lang="pt-BR" i="1" dirty="0">
                <a:solidFill>
                  <a:srgbClr val="0000CC"/>
                </a:solidFill>
                <a:latin typeface="Comic Sans MS" pitchFamily="66" charset="0"/>
              </a:rPr>
              <a:t>nos morticínios das guerras e guerrilhas! Cada matadouro               construído no mundo proporciona a encarnação de um "Hitler" ou "Átila", </a:t>
            </a:r>
          </a:p>
          <a:p>
            <a:r>
              <a:rPr lang="pt-BR" i="1" dirty="0" smtClean="0">
                <a:solidFill>
                  <a:srgbClr val="0000CC"/>
                </a:solidFill>
                <a:latin typeface="Comic Sans MS" pitchFamily="66" charset="0"/>
              </a:rPr>
              <a:t>verdadeiros  flagelos, semeadores </a:t>
            </a:r>
            <a:r>
              <a:rPr lang="pt-BR" i="1" dirty="0">
                <a:solidFill>
                  <a:srgbClr val="0000CC"/>
                </a:solidFill>
                <a:latin typeface="Comic Sans MS" pitchFamily="66" charset="0"/>
              </a:rPr>
              <a:t>de sofrimento da humanidade, como executores inconscientes da lei cármica </a:t>
            </a:r>
            <a:r>
              <a:rPr lang="pt-BR" i="1" dirty="0" smtClean="0">
                <a:solidFill>
                  <a:srgbClr val="0000CC"/>
                </a:solidFill>
                <a:latin typeface="Comic Sans MS" pitchFamily="66" charset="0"/>
              </a:rPr>
              <a:t>– a semeadura </a:t>
            </a:r>
            <a:r>
              <a:rPr lang="pt-BR" i="1" dirty="0">
                <a:solidFill>
                  <a:srgbClr val="0000CC"/>
                </a:solidFill>
                <a:latin typeface="Comic Sans MS" pitchFamily="66" charset="0"/>
              </a:rPr>
              <a:t>é livre, mas a colheita é obrigatória! </a:t>
            </a:r>
            <a:endParaRPr lang="pt-BR" i="1" dirty="0" smtClean="0">
              <a:solidFill>
                <a:srgbClr val="0000CC"/>
              </a:solidFill>
              <a:latin typeface="Comic Sans MS" pitchFamily="66" charset="0"/>
            </a:endParaRPr>
          </a:p>
          <a:p>
            <a:endParaRPr lang="pt-BR" sz="1200" i="1" dirty="0">
              <a:solidFill>
                <a:srgbClr val="0000CC"/>
              </a:solidFill>
              <a:latin typeface="Comic Sans MS" pitchFamily="66" charset="0"/>
            </a:endParaRPr>
          </a:p>
          <a:p>
            <a:r>
              <a:rPr lang="pt-BR" i="1" u="sng" dirty="0" smtClean="0">
                <a:solidFill>
                  <a:srgbClr val="0000CC"/>
                </a:solidFill>
                <a:latin typeface="Comic Sans MS" pitchFamily="66" charset="0"/>
              </a:rPr>
              <a:t>Jamais </a:t>
            </a:r>
            <a:r>
              <a:rPr lang="pt-BR" i="1" u="sng" dirty="0">
                <a:solidFill>
                  <a:srgbClr val="0000CC"/>
                </a:solidFill>
                <a:latin typeface="Comic Sans MS" pitchFamily="66" charset="0"/>
              </a:rPr>
              <a:t>a guerra será eliminada da face da Terra</a:t>
            </a:r>
            <a:r>
              <a:rPr lang="pt-BR" i="1" u="sng" dirty="0" smtClean="0">
                <a:solidFill>
                  <a:srgbClr val="0000CC"/>
                </a:solidFill>
                <a:latin typeface="Comic Sans MS" pitchFamily="66" charset="0"/>
              </a:rPr>
              <a:t>, enquanto </a:t>
            </a:r>
            <a:r>
              <a:rPr lang="pt-BR" i="1" u="sng" dirty="0">
                <a:solidFill>
                  <a:srgbClr val="0000CC"/>
                </a:solidFill>
                <a:latin typeface="Comic Sans MS" pitchFamily="66" charset="0"/>
              </a:rPr>
              <a:t>explorardes a "indústria da morte</a:t>
            </a:r>
            <a:r>
              <a:rPr lang="pt-BR" i="1" dirty="0">
                <a:solidFill>
                  <a:srgbClr val="0000CC"/>
                </a:solidFill>
                <a:latin typeface="Comic Sans MS" pitchFamily="66" charset="0"/>
              </a:rPr>
              <a:t>" mediante esses abomináveis matadouros e </a:t>
            </a:r>
            <a:r>
              <a:rPr lang="pt-BR" i="1" dirty="0" smtClean="0">
                <a:solidFill>
                  <a:srgbClr val="0000CC"/>
                </a:solidFill>
                <a:latin typeface="Comic Sans MS" pitchFamily="66" charset="0"/>
              </a:rPr>
              <a:t>frigoríficos de </a:t>
            </a:r>
            <a:r>
              <a:rPr lang="pt-BR" i="1" dirty="0">
                <a:solidFill>
                  <a:srgbClr val="0000CC"/>
                </a:solidFill>
                <a:latin typeface="Comic Sans MS" pitchFamily="66" charset="0"/>
              </a:rPr>
              <a:t>aves e animais, pois estes, como os homens, são filhos do mesmo Deus e criados para a </a:t>
            </a:r>
            <a:r>
              <a:rPr lang="pt-BR" i="1" dirty="0" smtClean="0">
                <a:solidFill>
                  <a:srgbClr val="0000CC"/>
                </a:solidFill>
                <a:latin typeface="Comic Sans MS" pitchFamily="66" charset="0"/>
              </a:rPr>
              <a:t>mesma felicidade</a:t>
            </a:r>
            <a:r>
              <a:rPr lang="pt-BR" i="1" dirty="0">
                <a:solidFill>
                  <a:srgbClr val="0000CC"/>
                </a:solidFill>
                <a:latin typeface="Comic Sans MS" pitchFamily="66" charset="0"/>
              </a:rPr>
              <a:t>. A Divindade não seria tão estulta e injusta, permitindo que o homem dito racional </a:t>
            </a:r>
            <a:r>
              <a:rPr lang="pt-BR" i="1" dirty="0" smtClean="0">
                <a:solidFill>
                  <a:srgbClr val="0000CC"/>
                </a:solidFill>
                <a:latin typeface="Comic Sans MS" pitchFamily="66" charset="0"/>
              </a:rPr>
              <a:t>seja feliz </a:t>
            </a:r>
            <a:r>
              <a:rPr lang="pt-BR" i="1" dirty="0">
                <a:solidFill>
                  <a:srgbClr val="0000CC"/>
                </a:solidFill>
                <a:latin typeface="Comic Sans MS" pitchFamily="66" charset="0"/>
              </a:rPr>
              <a:t>enquanto massacrar o irmão menor, indefeso e serviçal, pois ele também sente!</a:t>
            </a:r>
          </a:p>
          <a:p>
            <a:endParaRPr lang="pt-BR" sz="1200" i="1" dirty="0" smtClean="0">
              <a:solidFill>
                <a:srgbClr val="0000CC"/>
              </a:solidFill>
              <a:latin typeface="Comic Sans MS" pitchFamily="66" charset="0"/>
            </a:endParaRPr>
          </a:p>
          <a:p>
            <a:r>
              <a:rPr lang="pt-BR" i="1" dirty="0" smtClean="0">
                <a:solidFill>
                  <a:srgbClr val="0000CC"/>
                </a:solidFill>
                <a:latin typeface="Comic Sans MS" pitchFamily="66" charset="0"/>
              </a:rPr>
              <a:t>Ademais</a:t>
            </a:r>
            <a:r>
              <a:rPr lang="pt-BR" i="1" dirty="0">
                <a:solidFill>
                  <a:srgbClr val="0000CC"/>
                </a:solidFill>
                <a:latin typeface="Comic Sans MS" pitchFamily="66" charset="0"/>
              </a:rPr>
              <a:t>, os espíritos diabólicos que obsidiam, vampirizam e enfeitiçam, são os </a:t>
            </a:r>
            <a:r>
              <a:rPr lang="pt-BR" i="1" dirty="0" smtClean="0">
                <a:solidFill>
                  <a:srgbClr val="0000CC"/>
                </a:solidFill>
                <a:latin typeface="Comic Sans MS" pitchFamily="66" charset="0"/>
              </a:rPr>
              <a:t>irmãos desencarnados </a:t>
            </a:r>
            <a:r>
              <a:rPr lang="pt-BR" i="1" dirty="0">
                <a:solidFill>
                  <a:srgbClr val="0000CC"/>
                </a:solidFill>
                <a:latin typeface="Comic Sans MS" pitchFamily="66" charset="0"/>
              </a:rPr>
              <a:t>ainda escravos da ignomínia do carnivorismo, tal qual fazeis atualmente. </a:t>
            </a:r>
            <a:r>
              <a:rPr lang="pt-BR" i="1" dirty="0" smtClean="0">
                <a:solidFill>
                  <a:srgbClr val="0000CC"/>
                </a:solidFill>
                <a:latin typeface="Comic Sans MS" pitchFamily="66" charset="0"/>
              </a:rPr>
              <a:t>Em verdade</a:t>
            </a:r>
            <a:r>
              <a:rPr lang="pt-BR" i="1" dirty="0">
                <a:solidFill>
                  <a:srgbClr val="0000CC"/>
                </a:solidFill>
                <a:latin typeface="Comic Sans MS" pitchFamily="66" charset="0"/>
              </a:rPr>
              <a:t>, é bem diminuta a diferença entre os vampiros desencarnados, que se satisfazem com </a:t>
            </a:r>
            <a:r>
              <a:rPr lang="pt-BR" i="1" dirty="0" smtClean="0">
                <a:solidFill>
                  <a:srgbClr val="0000CC"/>
                </a:solidFill>
                <a:latin typeface="Comic Sans MS" pitchFamily="66" charset="0"/>
              </a:rPr>
              <a:t>o sangue </a:t>
            </a:r>
            <a:r>
              <a:rPr lang="pt-BR" i="1" dirty="0">
                <a:solidFill>
                  <a:srgbClr val="0000CC"/>
                </a:solidFill>
                <a:latin typeface="Comic Sans MS" pitchFamily="66" charset="0"/>
              </a:rPr>
              <a:t>cru, e os vampiros encarnados, que preferem comê-lo ou batê-lo até transformá-lo </a:t>
            </a:r>
            <a:r>
              <a:rPr lang="pt-BR" i="1" dirty="0" smtClean="0">
                <a:solidFill>
                  <a:srgbClr val="0000CC"/>
                </a:solidFill>
                <a:latin typeface="Comic Sans MS" pitchFamily="66" charset="0"/>
              </a:rPr>
              <a:t>em chouriço </a:t>
            </a:r>
            <a:r>
              <a:rPr lang="pt-BR" i="1" dirty="0">
                <a:solidFill>
                  <a:srgbClr val="0000CC"/>
                </a:solidFill>
                <a:latin typeface="Comic Sans MS" pitchFamily="66" charset="0"/>
              </a:rPr>
              <a:t>de rótulo dourado</a:t>
            </a:r>
            <a:r>
              <a:rPr lang="pt-BR" i="1" dirty="0" smtClean="0">
                <a:solidFill>
                  <a:srgbClr val="0000CC"/>
                </a:solidFill>
                <a:latin typeface="Comic Sans MS" pitchFamily="66" charset="0"/>
              </a:rPr>
              <a:t>! [...]</a:t>
            </a:r>
          </a:p>
          <a:p>
            <a:endParaRPr lang="pt-BR" sz="1200" i="1" dirty="0">
              <a:solidFill>
                <a:srgbClr val="0000CC"/>
              </a:solidFill>
              <a:latin typeface="Comic Sans MS" pitchFamily="66" charset="0"/>
            </a:endParaRPr>
          </a:p>
          <a:p>
            <a:r>
              <a:rPr lang="pt-BR" i="1" dirty="0" smtClean="0">
                <a:solidFill>
                  <a:srgbClr val="0000CC"/>
                </a:solidFill>
                <a:latin typeface="Comic Sans MS" pitchFamily="66" charset="0"/>
              </a:rPr>
              <a:t>[...] </a:t>
            </a:r>
            <a:r>
              <a:rPr lang="pt-BR" i="1" dirty="0">
                <a:solidFill>
                  <a:srgbClr val="0000CC"/>
                </a:solidFill>
                <a:latin typeface="Comic Sans MS" pitchFamily="66" charset="0"/>
              </a:rPr>
              <a:t>E jamais alguém se integra à vivência evangélica, quando o seu prazer e a sua</a:t>
            </a:r>
          </a:p>
          <a:p>
            <a:r>
              <a:rPr lang="pt-BR" i="1" dirty="0">
                <a:solidFill>
                  <a:srgbClr val="0000CC"/>
                </a:solidFill>
                <a:latin typeface="Comic Sans MS" pitchFamily="66" charset="0"/>
              </a:rPr>
              <a:t>ventura ainda dependam do sacrifício do mais ínfimo animal</a:t>
            </a:r>
            <a:r>
              <a:rPr lang="pt-BR" i="1" dirty="0" smtClean="0">
                <a:solidFill>
                  <a:srgbClr val="0000CC"/>
                </a:solidFill>
                <a:latin typeface="Comic Sans MS" pitchFamily="66" charset="0"/>
              </a:rPr>
              <a:t>!”</a:t>
            </a:r>
          </a:p>
        </p:txBody>
      </p:sp>
      <p:sp>
        <p:nvSpPr>
          <p:cNvPr id="3" name="CaixaDeTexto 2"/>
          <p:cNvSpPr txBox="1"/>
          <p:nvPr/>
        </p:nvSpPr>
        <p:spPr>
          <a:xfrm>
            <a:off x="7778119" y="6573485"/>
            <a:ext cx="1378039" cy="261610"/>
          </a:xfrm>
          <a:prstGeom prst="rect">
            <a:avLst/>
          </a:prstGeom>
          <a:noFill/>
        </p:spPr>
        <p:txBody>
          <a:bodyPr wrap="square" rtlCol="0">
            <a:spAutoFit/>
          </a:bodyPr>
          <a:lstStyle/>
          <a:p>
            <a:pPr algn="ctr"/>
            <a:r>
              <a:rPr lang="en-US" sz="1100" b="1" dirty="0" smtClean="0">
                <a:solidFill>
                  <a:srgbClr val="C00000"/>
                </a:solidFill>
              </a:rPr>
              <a:t>Por Marco Bechara</a:t>
            </a:r>
            <a:endParaRPr lang="pt-BR" sz="1100" b="1" dirty="0">
              <a:solidFill>
                <a:srgbClr val="C00000"/>
              </a:solidFill>
            </a:endParaRPr>
          </a:p>
        </p:txBody>
      </p:sp>
    </p:spTree>
    <p:extLst>
      <p:ext uri="{BB962C8B-B14F-4D97-AF65-F5344CB8AC3E}">
        <p14:creationId xmlns:p14="http://schemas.microsoft.com/office/powerpoint/2010/main" val="2075925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9512" y="44624"/>
            <a:ext cx="8964488" cy="6740307"/>
          </a:xfrm>
          <a:prstGeom prst="rect">
            <a:avLst/>
          </a:prstGeom>
          <a:noFill/>
        </p:spPr>
        <p:txBody>
          <a:bodyPr wrap="square" rtlCol="0">
            <a:spAutoFit/>
          </a:bodyPr>
          <a:lstStyle/>
          <a:p>
            <a:r>
              <a:rPr lang="pt-BR" dirty="0">
                <a:latin typeface="Comic Sans MS" pitchFamily="66" charset="0"/>
              </a:rPr>
              <a:t>Outra referência bibliográfica que merece consideração, é o </a:t>
            </a:r>
            <a:r>
              <a:rPr lang="pt-BR" u="sng" dirty="0">
                <a:latin typeface="Comic Sans MS" pitchFamily="66" charset="0"/>
              </a:rPr>
              <a:t>Livro dos </a:t>
            </a:r>
            <a:r>
              <a:rPr lang="pt-BR" u="sng" dirty="0" smtClean="0">
                <a:latin typeface="Comic Sans MS" pitchFamily="66" charset="0"/>
              </a:rPr>
              <a:t>Espíritos</a:t>
            </a:r>
            <a:r>
              <a:rPr lang="pt-BR" u="sng" dirty="0">
                <a:latin typeface="Comic Sans MS" pitchFamily="66" charset="0"/>
              </a:rPr>
              <a:t>, questões 551 a 557</a:t>
            </a:r>
            <a:r>
              <a:rPr lang="pt-BR" dirty="0">
                <a:latin typeface="Comic Sans MS" pitchFamily="66" charset="0"/>
              </a:rPr>
              <a:t>. Para os mais </a:t>
            </a:r>
            <a:r>
              <a:rPr lang="pt-BR" dirty="0" smtClean="0">
                <a:latin typeface="Comic Sans MS" pitchFamily="66" charset="0"/>
              </a:rPr>
              <a:t>céticos, </a:t>
            </a:r>
            <a:r>
              <a:rPr lang="pt-BR" dirty="0">
                <a:latin typeface="Comic Sans MS" pitchFamily="66" charset="0"/>
              </a:rPr>
              <a:t>a leitura superficial pode nos conduzir a entender que os espíritos respondem a Kardec, que a feitiçaria não existe! Porém a leitura mais </a:t>
            </a:r>
            <a:r>
              <a:rPr lang="pt-BR" dirty="0" smtClean="0">
                <a:latin typeface="Comic Sans MS" pitchFamily="66" charset="0"/>
              </a:rPr>
              <a:t>atenta, </a:t>
            </a:r>
            <a:r>
              <a:rPr lang="pt-BR" dirty="0">
                <a:latin typeface="Comic Sans MS" pitchFamily="66" charset="0"/>
              </a:rPr>
              <a:t>até a última </a:t>
            </a:r>
            <a:r>
              <a:rPr lang="pt-BR" dirty="0" smtClean="0">
                <a:latin typeface="Comic Sans MS" pitchFamily="66" charset="0"/>
              </a:rPr>
              <a:t>questão, </a:t>
            </a:r>
            <a:r>
              <a:rPr lang="pt-BR" dirty="0">
                <a:latin typeface="Comic Sans MS" pitchFamily="66" charset="0"/>
              </a:rPr>
              <a:t>nos reporta a </a:t>
            </a:r>
            <a:r>
              <a:rPr lang="pt-BR" dirty="0" smtClean="0">
                <a:latin typeface="Comic Sans MS" pitchFamily="66" charset="0"/>
              </a:rPr>
              <a:t>outra forma de entender e interpretar:  Os espíritos são explícitos em afirmar que não é o feiticeiro, o bruxo, ou magista que tem “poder sobrenatural” . E que tudo pode ocorrer pela sintonia que se cria, através das leis naturais, mal observadas e mal compreendidas. Ser alvo de poderes ocultos, feitiçarias e maldições depende da afinidade que criamos através dos nossos pensamentos, palavras e atitudes. E esclarece: </a:t>
            </a:r>
            <a:r>
              <a:rPr lang="pt-BR" i="1" dirty="0" smtClean="0">
                <a:solidFill>
                  <a:srgbClr val="0000CC"/>
                </a:solidFill>
                <a:latin typeface="Comic Sans MS" pitchFamily="66" charset="0"/>
              </a:rPr>
              <a:t>“[...] O Espiritismo e o magnetismo nos dão a chave de uma multidão de fenômenos sobre os quais a ignorância bordou uma infinidade de fábulas, onde os fatos são exagerados pela imaginação. O conhecimento claro dessas duas ciências, que por assim dizer são apenas uma, mostrando a realidade das coisas e sua verdadeira causa, é o melhor preservativo contra as ideias superticiosas, porque  mostra o que é possível e o que é impossível, o que está nas leis naturais e o que é uma crença ridícula.[...]”</a:t>
            </a:r>
          </a:p>
          <a:p>
            <a:endParaRPr lang="pt-BR" sz="1000" i="1" dirty="0">
              <a:solidFill>
                <a:srgbClr val="0000CC"/>
              </a:solidFill>
              <a:latin typeface="Comic Sans MS" pitchFamily="66" charset="0"/>
            </a:endParaRPr>
          </a:p>
          <a:p>
            <a:r>
              <a:rPr lang="pt-BR" dirty="0">
                <a:latin typeface="Comic Sans MS" pitchFamily="66" charset="0"/>
              </a:rPr>
              <a:t>Vejamos o diálogo entre o Espírito Ângelo Inácio e Pai João, no livro “</a:t>
            </a:r>
            <a:r>
              <a:rPr lang="pt-BR" b="1" u="sng" dirty="0">
                <a:latin typeface="Comic Sans MS" pitchFamily="66" charset="0"/>
              </a:rPr>
              <a:t>Aruanda</a:t>
            </a:r>
            <a:r>
              <a:rPr lang="pt-BR" dirty="0">
                <a:latin typeface="Comic Sans MS" pitchFamily="66" charset="0"/>
              </a:rPr>
              <a:t>”, Cap.8:  </a:t>
            </a:r>
            <a:r>
              <a:rPr lang="pt-BR" i="1" dirty="0">
                <a:solidFill>
                  <a:srgbClr val="0000CC"/>
                </a:solidFill>
                <a:latin typeface="Comic Sans MS" pitchFamily="66" charset="0"/>
              </a:rPr>
              <a:t>“[...] a grande maioria dos espíritas ignora os mecanismos da magia: tanto a dita magia branca, quanto a magia negra. — Alguns chegam ao disparate de afirmar, inclusive, que não existe magia negra [...] </a:t>
            </a:r>
            <a:r>
              <a:rPr lang="pt-BR" dirty="0">
                <a:solidFill>
                  <a:srgbClr val="0000CC"/>
                </a:solidFill>
                <a:latin typeface="Comic Sans MS" pitchFamily="66" charset="0"/>
              </a:rPr>
              <a:t>Acredito mesmo que os cientistas atuais ou, ao menos, os espíritas que se acham cientistas já passaram da hora de investigar os mecanismos da magia, tão conhecidos dos magos e feiticeiros, seus colegas ancestrais. </a:t>
            </a:r>
            <a:r>
              <a:rPr lang="pt-BR" i="1" dirty="0" smtClean="0">
                <a:solidFill>
                  <a:srgbClr val="0000CC"/>
                </a:solidFill>
                <a:latin typeface="Comic Sans MS" pitchFamily="66" charset="0"/>
              </a:rPr>
              <a:t>Na </a:t>
            </a:r>
            <a:r>
              <a:rPr lang="pt-BR" i="1" dirty="0">
                <a:solidFill>
                  <a:srgbClr val="0000CC"/>
                </a:solidFill>
                <a:latin typeface="Comic Sans MS" pitchFamily="66" charset="0"/>
              </a:rPr>
              <a:t>realidade, aquilo que no passado se </a:t>
            </a:r>
            <a:endParaRPr lang="pt-BR" i="1" dirty="0" smtClean="0">
              <a:solidFill>
                <a:srgbClr val="0000CC"/>
              </a:solidFill>
              <a:latin typeface="Comic Sans MS" pitchFamily="66" charset="0"/>
            </a:endParaRPr>
          </a:p>
        </p:txBody>
      </p:sp>
      <p:sp>
        <p:nvSpPr>
          <p:cNvPr id="3" name="CaixaDeTexto 2"/>
          <p:cNvSpPr txBox="1"/>
          <p:nvPr/>
        </p:nvSpPr>
        <p:spPr>
          <a:xfrm>
            <a:off x="7778119" y="6573485"/>
            <a:ext cx="1378039" cy="261610"/>
          </a:xfrm>
          <a:prstGeom prst="rect">
            <a:avLst/>
          </a:prstGeom>
          <a:noFill/>
        </p:spPr>
        <p:txBody>
          <a:bodyPr wrap="square" rtlCol="0">
            <a:spAutoFit/>
          </a:bodyPr>
          <a:lstStyle/>
          <a:p>
            <a:pPr algn="ctr"/>
            <a:r>
              <a:rPr lang="en-US" sz="1100" b="1" dirty="0" smtClean="0">
                <a:solidFill>
                  <a:srgbClr val="C00000"/>
                </a:solidFill>
              </a:rPr>
              <a:t>Por Marco Bechara</a:t>
            </a:r>
            <a:endParaRPr lang="pt-BR" sz="1100" b="1" dirty="0">
              <a:solidFill>
                <a:srgbClr val="C00000"/>
              </a:solidFill>
            </a:endParaRPr>
          </a:p>
        </p:txBody>
      </p:sp>
    </p:spTree>
    <p:extLst>
      <p:ext uri="{BB962C8B-B14F-4D97-AF65-F5344CB8AC3E}">
        <p14:creationId xmlns:p14="http://schemas.microsoft.com/office/powerpoint/2010/main" val="2054083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16024" y="3429000"/>
            <a:ext cx="8892480" cy="3139321"/>
          </a:xfrm>
          <a:prstGeom prst="rect">
            <a:avLst/>
          </a:prstGeom>
        </p:spPr>
        <p:txBody>
          <a:bodyPr wrap="square">
            <a:spAutoFit/>
          </a:bodyPr>
          <a:lstStyle/>
          <a:p>
            <a:r>
              <a:rPr lang="pt-BR" dirty="0">
                <a:latin typeface="Comic Sans MS" pitchFamily="66" charset="0"/>
              </a:rPr>
              <a:t>Quem se interessar e quiser saber </a:t>
            </a:r>
            <a:r>
              <a:rPr lang="pt-BR" dirty="0" smtClean="0">
                <a:latin typeface="Comic Sans MS" pitchFamily="66" charset="0"/>
              </a:rPr>
              <a:t>mais, </a:t>
            </a:r>
            <a:r>
              <a:rPr lang="pt-BR" dirty="0">
                <a:latin typeface="Comic Sans MS" pitchFamily="66" charset="0"/>
              </a:rPr>
              <a:t>sobre tão instigante assunto, lembro que toda a utilização de “magia” em benefício próprio, com interesses egoístas, ou visando fazer mal a alguém, submete o autor às leis cármicas de reajustamento, para colher o que plantou! Logo, tal área de conhecimento deve ser alvo de  médiuns que </a:t>
            </a:r>
            <a:r>
              <a:rPr lang="pt-BR" dirty="0" smtClean="0">
                <a:latin typeface="Comic Sans MS" pitchFamily="66" charset="0"/>
              </a:rPr>
              <a:t>apresentem condições e entendimento, </a:t>
            </a:r>
            <a:r>
              <a:rPr lang="pt-BR" dirty="0">
                <a:latin typeface="Comic Sans MS" pitchFamily="66" charset="0"/>
              </a:rPr>
              <a:t>e já tenham encarnado com as devidas  configurações, nos corpos perispírituais, para suportar e trabalhar com tais processos densos de energia - Normalmente os médiuns de Umbanda, pois em vidas pretéritas , a grande maioria, esteve envolvido com magia negra, e agora estão encarnados para trabalhar no bem, desfazendo magia-negra, em parceria com  Espíritos redimidos, que foram seus comparsas em encarnações anteriores, assistidos e orientados pela Espiritualidade maior</a:t>
            </a:r>
            <a:r>
              <a:rPr lang="pt-BR" dirty="0" smtClean="0">
                <a:latin typeface="Comic Sans MS" pitchFamily="66" charset="0"/>
              </a:rPr>
              <a:t>!</a:t>
            </a:r>
            <a:endParaRPr lang="pt-BR" dirty="0">
              <a:latin typeface="Comic Sans MS" pitchFamily="66" charset="0"/>
            </a:endParaRPr>
          </a:p>
        </p:txBody>
      </p:sp>
      <p:sp>
        <p:nvSpPr>
          <p:cNvPr id="4" name="CaixaDeTexto 3"/>
          <p:cNvSpPr txBox="1"/>
          <p:nvPr/>
        </p:nvSpPr>
        <p:spPr>
          <a:xfrm>
            <a:off x="251520" y="260648"/>
            <a:ext cx="8820472" cy="2862322"/>
          </a:xfrm>
          <a:prstGeom prst="rect">
            <a:avLst/>
          </a:prstGeom>
          <a:noFill/>
        </p:spPr>
        <p:txBody>
          <a:bodyPr wrap="square" rtlCol="0">
            <a:spAutoFit/>
          </a:bodyPr>
          <a:lstStyle/>
          <a:p>
            <a:r>
              <a:rPr lang="pt-BR" i="1" dirty="0" smtClean="0">
                <a:solidFill>
                  <a:srgbClr val="0000CC"/>
                </a:solidFill>
                <a:latin typeface="Comic Sans MS" pitchFamily="66" charset="0"/>
              </a:rPr>
              <a:t>denominou </a:t>
            </a:r>
            <a:r>
              <a:rPr lang="pt-BR" i="1" dirty="0">
                <a:solidFill>
                  <a:srgbClr val="0000CC"/>
                </a:solidFill>
                <a:latin typeface="Comic Sans MS" pitchFamily="66" charset="0"/>
              </a:rPr>
              <a:t>magia hoje se diz ciência; a palavra cientista substituiu a terminologia magista </a:t>
            </a:r>
            <a:r>
              <a:rPr lang="pt-BR" i="1" dirty="0" smtClean="0">
                <a:solidFill>
                  <a:srgbClr val="0000CC"/>
                </a:solidFill>
                <a:latin typeface="Comic Sans MS" pitchFamily="66" charset="0"/>
              </a:rPr>
              <a:t>[...] </a:t>
            </a:r>
            <a:r>
              <a:rPr lang="pt-BR" i="1" dirty="0">
                <a:solidFill>
                  <a:srgbClr val="0000CC"/>
                </a:solidFill>
                <a:latin typeface="Comic Sans MS" pitchFamily="66" charset="0"/>
              </a:rPr>
              <a:t>feitiço ou magia não abrange somente o preparo de objetos ou condensadores energéticos por parte dos especialistas, magos e feiticeiros. Hoje, estudamos também, como símbolo e subproduto da magia, os poderes mentais mal conduzidos </a:t>
            </a:r>
            <a:r>
              <a:rPr lang="pt-BR" i="1" dirty="0" smtClean="0">
                <a:solidFill>
                  <a:srgbClr val="0000CC"/>
                </a:solidFill>
                <a:latin typeface="Comic Sans MS" pitchFamily="66" charset="0"/>
              </a:rPr>
              <a:t>[...] </a:t>
            </a:r>
            <a:r>
              <a:rPr lang="pt-BR" i="1" dirty="0">
                <a:solidFill>
                  <a:srgbClr val="0000CC"/>
                </a:solidFill>
                <a:latin typeface="Comic Sans MS" pitchFamily="66" charset="0"/>
              </a:rPr>
              <a:t>Além desses exemplos, também movimentam poderes ocultos perniciosos o falatório inútil, as brigas e disputas entre irmãos de fé, que se tornam inimigos íntimos a troco de tão pouco. Todos esses elementos materializam cotas de energias mórbidas e destrutivas, que se agregam às auras dos irmãos encarnados e são ou serão absorvidas por seus organismos. Tudo isso é magia, é feitiço, é encanto. </a:t>
            </a:r>
            <a:r>
              <a:rPr lang="pt-BR" i="1" dirty="0" smtClean="0">
                <a:solidFill>
                  <a:srgbClr val="0000CC"/>
                </a:solidFill>
                <a:latin typeface="Comic Sans MS" pitchFamily="66" charset="0"/>
              </a:rPr>
              <a:t>[...]” </a:t>
            </a:r>
            <a:endParaRPr lang="pt-BR" i="1" dirty="0">
              <a:solidFill>
                <a:srgbClr val="0000CC"/>
              </a:solidFill>
              <a:latin typeface="Comic Sans MS" pitchFamily="66" charset="0"/>
            </a:endParaRPr>
          </a:p>
        </p:txBody>
      </p:sp>
      <p:sp>
        <p:nvSpPr>
          <p:cNvPr id="5" name="CaixaDeTexto 4"/>
          <p:cNvSpPr txBox="1"/>
          <p:nvPr/>
        </p:nvSpPr>
        <p:spPr>
          <a:xfrm>
            <a:off x="7778119" y="6573485"/>
            <a:ext cx="1378039" cy="261610"/>
          </a:xfrm>
          <a:prstGeom prst="rect">
            <a:avLst/>
          </a:prstGeom>
          <a:noFill/>
        </p:spPr>
        <p:txBody>
          <a:bodyPr wrap="square" rtlCol="0">
            <a:spAutoFit/>
          </a:bodyPr>
          <a:lstStyle/>
          <a:p>
            <a:pPr algn="ctr"/>
            <a:r>
              <a:rPr lang="en-US" sz="1100" b="1" dirty="0" smtClean="0">
                <a:solidFill>
                  <a:srgbClr val="C00000"/>
                </a:solidFill>
              </a:rPr>
              <a:t>Por Marco Bechara</a:t>
            </a:r>
            <a:endParaRPr lang="pt-BR" sz="1100" b="1" dirty="0">
              <a:solidFill>
                <a:srgbClr val="C00000"/>
              </a:solidFill>
            </a:endParaRPr>
          </a:p>
        </p:txBody>
      </p:sp>
    </p:spTree>
    <p:extLst>
      <p:ext uri="{BB962C8B-B14F-4D97-AF65-F5344CB8AC3E}">
        <p14:creationId xmlns:p14="http://schemas.microsoft.com/office/powerpoint/2010/main" val="3280873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0"/>
            <a:ext cx="9144000" cy="6355586"/>
          </a:xfrm>
          <a:prstGeom prst="rect">
            <a:avLst/>
          </a:prstGeom>
        </p:spPr>
        <p:txBody>
          <a:bodyPr wrap="square">
            <a:spAutoFit/>
          </a:bodyPr>
          <a:lstStyle/>
          <a:p>
            <a:endParaRPr lang="pt-BR" sz="1200" dirty="0" smtClean="0">
              <a:latin typeface="Comic Sans MS" pitchFamily="66" charset="0"/>
            </a:endParaRPr>
          </a:p>
          <a:p>
            <a:r>
              <a:rPr lang="pt-BR" dirty="0" smtClean="0">
                <a:latin typeface="Comic Sans MS" pitchFamily="66" charset="0"/>
              </a:rPr>
              <a:t>Abaixo uma relação de livros considerados importantes, entre muitos, sobre o assunto, a fim de ser referência de estudos e pesquisas, para aqueles que querem se aprofundar em “anti-goécia”, pois: “só se desfaz bem, aquilo que se sabe como foi feito”:</a:t>
            </a:r>
          </a:p>
          <a:p>
            <a:pPr marL="285750" indent="-285750">
              <a:buFontTx/>
              <a:buChar char="-"/>
            </a:pPr>
            <a:r>
              <a:rPr lang="pt-BR" sz="1700" dirty="0" smtClean="0">
                <a:latin typeface="Comic Sans MS" pitchFamily="66" charset="0"/>
              </a:rPr>
              <a:t>Magia de Redenção – Ramatis, pela psicografia de Hercílio Maes;</a:t>
            </a:r>
          </a:p>
          <a:p>
            <a:pPr marL="285750" indent="-285750">
              <a:buFontTx/>
              <a:buChar char="-"/>
            </a:pPr>
            <a:r>
              <a:rPr lang="pt-BR" sz="1700" dirty="0" smtClean="0">
                <a:latin typeface="Comic Sans MS" pitchFamily="66" charset="0"/>
              </a:rPr>
              <a:t>Evolução no Planeta </a:t>
            </a:r>
            <a:r>
              <a:rPr lang="pt-BR" sz="1700" dirty="0">
                <a:latin typeface="Comic Sans MS" pitchFamily="66" charset="0"/>
              </a:rPr>
              <a:t>A</a:t>
            </a:r>
            <a:r>
              <a:rPr lang="pt-BR" sz="1700" dirty="0" smtClean="0">
                <a:latin typeface="Comic Sans MS" pitchFamily="66" charset="0"/>
              </a:rPr>
              <a:t>zul – Ramatis, </a:t>
            </a:r>
            <a:r>
              <a:rPr lang="pt-BR" sz="1700" dirty="0">
                <a:latin typeface="Comic Sans MS" pitchFamily="66" charset="0"/>
              </a:rPr>
              <a:t>pela psicografia de </a:t>
            </a:r>
            <a:r>
              <a:rPr lang="pt-BR" sz="1700" dirty="0" smtClean="0">
                <a:latin typeface="Comic Sans MS" pitchFamily="66" charset="0"/>
              </a:rPr>
              <a:t>Norberto Peixoto;</a:t>
            </a:r>
          </a:p>
          <a:p>
            <a:pPr marL="285750" indent="-285750">
              <a:buFontTx/>
              <a:buChar char="-"/>
            </a:pPr>
            <a:r>
              <a:rPr lang="pt-BR" sz="1700" dirty="0" smtClean="0">
                <a:latin typeface="Comic Sans MS" pitchFamily="66" charset="0"/>
              </a:rPr>
              <a:t>Chama </a:t>
            </a:r>
            <a:r>
              <a:rPr lang="pt-BR" sz="1700" dirty="0">
                <a:latin typeface="Comic Sans MS" pitchFamily="66" charset="0"/>
              </a:rPr>
              <a:t>C</a:t>
            </a:r>
            <a:r>
              <a:rPr lang="pt-BR" sz="1700" dirty="0" smtClean="0">
                <a:latin typeface="Comic Sans MS" pitchFamily="66" charset="0"/>
              </a:rPr>
              <a:t>rística – Ramatis, </a:t>
            </a:r>
            <a:r>
              <a:rPr lang="pt-BR" sz="1700" dirty="0">
                <a:latin typeface="Comic Sans MS" pitchFamily="66" charset="0"/>
              </a:rPr>
              <a:t>pela psicografia de Norberto Peixoto</a:t>
            </a:r>
            <a:r>
              <a:rPr lang="pt-BR" sz="1700" dirty="0" smtClean="0">
                <a:latin typeface="Comic Sans MS" pitchFamily="66" charset="0"/>
              </a:rPr>
              <a:t>;</a:t>
            </a:r>
          </a:p>
          <a:p>
            <a:pPr marL="285750" indent="-285750">
              <a:buFontTx/>
              <a:buChar char="-"/>
            </a:pPr>
            <a:r>
              <a:rPr lang="pt-BR" sz="1700" dirty="0" smtClean="0">
                <a:latin typeface="Comic Sans MS" pitchFamily="66" charset="0"/>
              </a:rPr>
              <a:t>Jardim dos Orixás - </a:t>
            </a:r>
            <a:r>
              <a:rPr lang="pt-BR" sz="1700" dirty="0">
                <a:latin typeface="Comic Sans MS" pitchFamily="66" charset="0"/>
              </a:rPr>
              <a:t>Ramatis, pela psicografia de Norberto Peixoto</a:t>
            </a:r>
            <a:r>
              <a:rPr lang="pt-BR" sz="1700" dirty="0" smtClean="0">
                <a:latin typeface="Comic Sans MS" pitchFamily="66" charset="0"/>
              </a:rPr>
              <a:t>;</a:t>
            </a:r>
          </a:p>
          <a:p>
            <a:pPr marL="285750" indent="-285750">
              <a:buFontTx/>
              <a:buChar char="-"/>
            </a:pPr>
            <a:r>
              <a:rPr lang="pt-BR" sz="1700" dirty="0" smtClean="0">
                <a:latin typeface="Comic Sans MS" pitchFamily="66" charset="0"/>
              </a:rPr>
              <a:t>Umbanda Pé no Chão -</a:t>
            </a:r>
            <a:r>
              <a:rPr lang="pt-BR" sz="1700" dirty="0">
                <a:latin typeface="Comic Sans MS" pitchFamily="66" charset="0"/>
              </a:rPr>
              <a:t> Ramatis, pela psicografia de Norberto Peixoto</a:t>
            </a:r>
            <a:r>
              <a:rPr lang="pt-BR" sz="1700" dirty="0" smtClean="0">
                <a:latin typeface="Comic Sans MS" pitchFamily="66" charset="0"/>
              </a:rPr>
              <a:t>;</a:t>
            </a:r>
          </a:p>
          <a:p>
            <a:pPr marL="285750" indent="-285750">
              <a:buFontTx/>
              <a:buChar char="-"/>
            </a:pPr>
            <a:r>
              <a:rPr lang="pt-BR" sz="1700" dirty="0" smtClean="0">
                <a:latin typeface="Comic Sans MS" pitchFamily="66" charset="0"/>
              </a:rPr>
              <a:t>Reza Forte - </a:t>
            </a:r>
            <a:r>
              <a:rPr lang="pt-BR" sz="1700" dirty="0">
                <a:latin typeface="Comic Sans MS" pitchFamily="66" charset="0"/>
              </a:rPr>
              <a:t>Ramatis, pela psicografia de Norberto Peixoto</a:t>
            </a:r>
            <a:r>
              <a:rPr lang="pt-BR" sz="1700" dirty="0" smtClean="0">
                <a:latin typeface="Comic Sans MS" pitchFamily="66" charset="0"/>
              </a:rPr>
              <a:t>;</a:t>
            </a:r>
          </a:p>
          <a:p>
            <a:pPr marL="285750" indent="-285750">
              <a:buFontTx/>
              <a:buChar char="-"/>
            </a:pPr>
            <a:r>
              <a:rPr lang="pt-BR" sz="1700" dirty="0" smtClean="0">
                <a:latin typeface="Comic Sans MS" pitchFamily="66" charset="0"/>
              </a:rPr>
              <a:t>Mediunidade e Sacerdócio - </a:t>
            </a:r>
            <a:r>
              <a:rPr lang="pt-BR" sz="1700" dirty="0">
                <a:latin typeface="Comic Sans MS" pitchFamily="66" charset="0"/>
              </a:rPr>
              <a:t>Ramatis, pela psicografia de Norberto Peixoto</a:t>
            </a:r>
            <a:r>
              <a:rPr lang="pt-BR" sz="1700" dirty="0" smtClean="0">
                <a:latin typeface="Comic Sans MS" pitchFamily="66" charset="0"/>
              </a:rPr>
              <a:t>;</a:t>
            </a:r>
          </a:p>
          <a:p>
            <a:pPr marL="285750" indent="-285750">
              <a:buFontTx/>
              <a:buChar char="-"/>
            </a:pPr>
            <a:r>
              <a:rPr lang="pt-BR" sz="1700" dirty="0" smtClean="0">
                <a:latin typeface="Comic Sans MS" pitchFamily="66" charset="0"/>
              </a:rPr>
              <a:t>Mediunidade de Terreiro - </a:t>
            </a:r>
            <a:r>
              <a:rPr lang="pt-BR" sz="1700" dirty="0">
                <a:latin typeface="Comic Sans MS" pitchFamily="66" charset="0"/>
              </a:rPr>
              <a:t>Ramatis, pela psicografia de Norberto </a:t>
            </a:r>
            <a:r>
              <a:rPr lang="pt-BR" sz="1700" dirty="0" smtClean="0">
                <a:latin typeface="Comic Sans MS" pitchFamily="66" charset="0"/>
              </a:rPr>
              <a:t>Peixoto;</a:t>
            </a:r>
          </a:p>
          <a:p>
            <a:pPr marL="285750" indent="-285750">
              <a:buFontTx/>
              <a:buChar char="-"/>
            </a:pPr>
            <a:r>
              <a:rPr lang="pt-BR" sz="1700" dirty="0" smtClean="0">
                <a:latin typeface="Comic Sans MS" pitchFamily="66" charset="0"/>
              </a:rPr>
              <a:t>Aos Pés do Preto </a:t>
            </a:r>
            <a:r>
              <a:rPr lang="pt-BR" sz="1700" dirty="0">
                <a:latin typeface="Comic Sans MS" pitchFamily="66" charset="0"/>
              </a:rPr>
              <a:t>V</a:t>
            </a:r>
            <a:r>
              <a:rPr lang="pt-BR" sz="1700" dirty="0" smtClean="0">
                <a:latin typeface="Comic Sans MS" pitchFamily="66" charset="0"/>
              </a:rPr>
              <a:t>elho - </a:t>
            </a:r>
            <a:r>
              <a:rPr lang="pt-BR" sz="1700" dirty="0">
                <a:latin typeface="Comic Sans MS" pitchFamily="66" charset="0"/>
              </a:rPr>
              <a:t>Ramatis, pela psicografia de Norberto Peixoto</a:t>
            </a:r>
            <a:r>
              <a:rPr lang="pt-BR" sz="1700" dirty="0" smtClean="0">
                <a:latin typeface="Comic Sans MS" pitchFamily="66" charset="0"/>
              </a:rPr>
              <a:t>;</a:t>
            </a:r>
          </a:p>
          <a:p>
            <a:pPr marL="285750" indent="-285750">
              <a:buFontTx/>
              <a:buChar char="-"/>
            </a:pPr>
            <a:r>
              <a:rPr lang="pt-BR" sz="1700" dirty="0" smtClean="0">
                <a:latin typeface="Comic Sans MS" pitchFamily="66" charset="0"/>
              </a:rPr>
              <a:t>Mecanismos da Mediunidade – André Luiz, pela psicografia de Chico Xavier;</a:t>
            </a:r>
          </a:p>
          <a:p>
            <a:pPr marL="285750" indent="-285750">
              <a:buFontTx/>
              <a:buChar char="-"/>
            </a:pPr>
            <a:r>
              <a:rPr lang="pt-BR" sz="1700" dirty="0" smtClean="0">
                <a:latin typeface="Comic Sans MS" pitchFamily="66" charset="0"/>
              </a:rPr>
              <a:t>Libertação - </a:t>
            </a:r>
            <a:r>
              <a:rPr lang="pt-BR" sz="1700" dirty="0">
                <a:latin typeface="Comic Sans MS" pitchFamily="66" charset="0"/>
              </a:rPr>
              <a:t>André Luiz, pela psicografia de Chico Xavier</a:t>
            </a:r>
            <a:r>
              <a:rPr lang="pt-BR" sz="1700" dirty="0" smtClean="0">
                <a:latin typeface="Comic Sans MS" pitchFamily="66" charset="0"/>
              </a:rPr>
              <a:t>;</a:t>
            </a:r>
          </a:p>
          <a:p>
            <a:pPr marL="285750" indent="-285750">
              <a:buFontTx/>
              <a:buChar char="-"/>
            </a:pPr>
            <a:r>
              <a:rPr lang="pt-BR" sz="1700" dirty="0" smtClean="0">
                <a:latin typeface="Comic Sans MS" pitchFamily="66" charset="0"/>
              </a:rPr>
              <a:t>Evolução em </a:t>
            </a:r>
            <a:r>
              <a:rPr lang="pt-BR" sz="1700" dirty="0">
                <a:latin typeface="Comic Sans MS" pitchFamily="66" charset="0"/>
              </a:rPr>
              <a:t>dois </a:t>
            </a:r>
            <a:r>
              <a:rPr lang="pt-BR" sz="1700" dirty="0" smtClean="0">
                <a:latin typeface="Comic Sans MS" pitchFamily="66" charset="0"/>
              </a:rPr>
              <a:t>mundos- </a:t>
            </a:r>
            <a:r>
              <a:rPr lang="pt-BR" sz="1700" dirty="0">
                <a:latin typeface="Comic Sans MS" pitchFamily="66" charset="0"/>
              </a:rPr>
              <a:t>André Luiz, pela psicografia de Chico </a:t>
            </a:r>
            <a:r>
              <a:rPr lang="pt-BR" sz="1700" dirty="0" smtClean="0">
                <a:latin typeface="Comic Sans MS" pitchFamily="66" charset="0"/>
              </a:rPr>
              <a:t>Xavier e </a:t>
            </a:r>
            <a:r>
              <a:rPr lang="pt-BR" sz="1700" dirty="0">
                <a:latin typeface="Comic Sans MS" pitchFamily="66" charset="0"/>
              </a:rPr>
              <a:t>W</a:t>
            </a:r>
            <a:r>
              <a:rPr lang="pt-BR" sz="1700" dirty="0" smtClean="0">
                <a:latin typeface="Comic Sans MS" pitchFamily="66" charset="0"/>
              </a:rPr>
              <a:t>aldo Vieira;</a:t>
            </a:r>
          </a:p>
          <a:p>
            <a:pPr marL="285750" indent="-285750">
              <a:buFontTx/>
              <a:buChar char="-"/>
            </a:pPr>
            <a:r>
              <a:rPr lang="pt-BR" sz="1700" dirty="0" smtClean="0">
                <a:latin typeface="Comic Sans MS" pitchFamily="66" charset="0"/>
              </a:rPr>
              <a:t>Aruanda – Ângelo Inácio, pela psicografia de Robson Pinheiro;</a:t>
            </a:r>
          </a:p>
          <a:p>
            <a:pPr marL="285750" indent="-285750">
              <a:buFontTx/>
              <a:buChar char="-"/>
            </a:pPr>
            <a:r>
              <a:rPr lang="pt-BR" sz="1700" dirty="0" smtClean="0">
                <a:latin typeface="Comic Sans MS" pitchFamily="66" charset="0"/>
              </a:rPr>
              <a:t>Tambores de Angola - </a:t>
            </a:r>
            <a:r>
              <a:rPr lang="pt-BR" sz="1700" dirty="0">
                <a:latin typeface="Comic Sans MS" pitchFamily="66" charset="0"/>
              </a:rPr>
              <a:t>Ângelo Inácio, pela psicografia de Robson Pinheiro</a:t>
            </a:r>
            <a:r>
              <a:rPr lang="pt-BR" sz="1700" dirty="0" smtClean="0">
                <a:latin typeface="Comic Sans MS" pitchFamily="66" charset="0"/>
              </a:rPr>
              <a:t>;</a:t>
            </a:r>
          </a:p>
          <a:p>
            <a:pPr marL="285750" indent="-285750">
              <a:buFontTx/>
              <a:buChar char="-"/>
            </a:pPr>
            <a:r>
              <a:rPr lang="pt-BR" sz="1700" dirty="0" smtClean="0">
                <a:latin typeface="Comic Sans MS" pitchFamily="66" charset="0"/>
              </a:rPr>
              <a:t>Além da Matéria – Joseph Gleber, pela psicografia de Robson Pinheiro;</a:t>
            </a:r>
          </a:p>
          <a:p>
            <a:pPr marL="285750" indent="-285750">
              <a:buFontTx/>
              <a:buChar char="-"/>
            </a:pPr>
            <a:r>
              <a:rPr lang="pt-BR" sz="1700" dirty="0" smtClean="0">
                <a:latin typeface="Comic Sans MS" pitchFamily="66" charset="0"/>
              </a:rPr>
              <a:t>Dogma e Ritual de Alta </a:t>
            </a:r>
            <a:r>
              <a:rPr lang="pt-BR" sz="1700" dirty="0">
                <a:latin typeface="Comic Sans MS" pitchFamily="66" charset="0"/>
              </a:rPr>
              <a:t>M</a:t>
            </a:r>
            <a:r>
              <a:rPr lang="pt-BR" sz="1700" dirty="0" smtClean="0">
                <a:latin typeface="Comic Sans MS" pitchFamily="66" charset="0"/>
              </a:rPr>
              <a:t>agia – Eliphas Levi;</a:t>
            </a:r>
          </a:p>
          <a:p>
            <a:pPr marL="285750" indent="-285750">
              <a:buFontTx/>
              <a:buChar char="-"/>
            </a:pPr>
            <a:r>
              <a:rPr lang="pt-BR" sz="1700" dirty="0" smtClean="0">
                <a:latin typeface="Comic Sans MS" pitchFamily="66" charset="0"/>
              </a:rPr>
              <a:t>A chave dos Grandes </a:t>
            </a:r>
            <a:r>
              <a:rPr lang="pt-BR" sz="1700" dirty="0">
                <a:latin typeface="Comic Sans MS" pitchFamily="66" charset="0"/>
              </a:rPr>
              <a:t>M</a:t>
            </a:r>
            <a:r>
              <a:rPr lang="pt-BR" sz="1700" dirty="0" smtClean="0">
                <a:latin typeface="Comic Sans MS" pitchFamily="66" charset="0"/>
              </a:rPr>
              <a:t>istérios – Eliphas Levi;</a:t>
            </a:r>
          </a:p>
          <a:p>
            <a:pPr marL="285750" indent="-285750">
              <a:buFontTx/>
              <a:buChar char="-"/>
            </a:pPr>
            <a:r>
              <a:rPr lang="pt-BR" sz="1700" dirty="0" smtClean="0">
                <a:latin typeface="Comic Sans MS" pitchFamily="66" charset="0"/>
              </a:rPr>
              <a:t>Os Paradoxos da Sabedoria Oculta - </a:t>
            </a:r>
            <a:r>
              <a:rPr lang="pt-BR" sz="1700" dirty="0">
                <a:latin typeface="Comic Sans MS" pitchFamily="66" charset="0"/>
              </a:rPr>
              <a:t>Eliphas Levi</a:t>
            </a:r>
            <a:r>
              <a:rPr lang="pt-BR" sz="1700" dirty="0" smtClean="0">
                <a:latin typeface="Comic Sans MS" pitchFamily="66" charset="0"/>
              </a:rPr>
              <a:t>;</a:t>
            </a:r>
          </a:p>
        </p:txBody>
      </p:sp>
      <p:sp>
        <p:nvSpPr>
          <p:cNvPr id="3" name="CaixaDeTexto 2"/>
          <p:cNvSpPr txBox="1"/>
          <p:nvPr/>
        </p:nvSpPr>
        <p:spPr>
          <a:xfrm>
            <a:off x="7778119" y="6573485"/>
            <a:ext cx="1378039" cy="261610"/>
          </a:xfrm>
          <a:prstGeom prst="rect">
            <a:avLst/>
          </a:prstGeom>
          <a:noFill/>
        </p:spPr>
        <p:txBody>
          <a:bodyPr wrap="square" rtlCol="0">
            <a:spAutoFit/>
          </a:bodyPr>
          <a:lstStyle/>
          <a:p>
            <a:pPr algn="ctr"/>
            <a:r>
              <a:rPr lang="en-US" sz="1100" b="1" dirty="0" smtClean="0">
                <a:solidFill>
                  <a:srgbClr val="C00000"/>
                </a:solidFill>
              </a:rPr>
              <a:t>Por Marco Bechara</a:t>
            </a:r>
            <a:endParaRPr lang="pt-BR" sz="1100" b="1" dirty="0">
              <a:solidFill>
                <a:srgbClr val="C00000"/>
              </a:solidFill>
            </a:endParaRPr>
          </a:p>
        </p:txBody>
      </p:sp>
    </p:spTree>
    <p:extLst>
      <p:ext uri="{BB962C8B-B14F-4D97-AF65-F5344CB8AC3E}">
        <p14:creationId xmlns:p14="http://schemas.microsoft.com/office/powerpoint/2010/main" val="3455385434"/>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752</TotalTime>
  <Words>5079</Words>
  <Application>Microsoft Office PowerPoint</Application>
  <PresentationFormat>Apresentação na tela (4:3)</PresentationFormat>
  <Paragraphs>170</Paragraphs>
  <Slides>19</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19</vt:i4>
      </vt:variant>
    </vt:vector>
  </HeadingPairs>
  <TitlesOfParts>
    <vt:vector size="23" baseType="lpstr">
      <vt:lpstr>Arial</vt:lpstr>
      <vt:lpstr>Calibri</vt:lpstr>
      <vt:lpstr>Comic Sans MS</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MARCO BECHARA</dc:creator>
  <cp:lastModifiedBy>Marco Bechara</cp:lastModifiedBy>
  <cp:revision>109</cp:revision>
  <dcterms:created xsi:type="dcterms:W3CDTF">2015-02-25T15:28:12Z</dcterms:created>
  <dcterms:modified xsi:type="dcterms:W3CDTF">2018-11-12T19:38:54Z</dcterms:modified>
</cp:coreProperties>
</file>