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67" r:id="rId5"/>
    <p:sldId id="268" r:id="rId6"/>
    <p:sldId id="269" r:id="rId7"/>
    <p:sldId id="272" r:id="rId8"/>
    <p:sldId id="273" r:id="rId9"/>
    <p:sldId id="271" r:id="rId10"/>
    <p:sldId id="258" r:id="rId11"/>
    <p:sldId id="259" r:id="rId12"/>
    <p:sldId id="260" r:id="rId13"/>
    <p:sldId id="261" r:id="rId14"/>
    <p:sldId id="274" r:id="rId15"/>
    <p:sldId id="262" r:id="rId16"/>
    <p:sldId id="263" r:id="rId17"/>
    <p:sldId id="26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AFB4-8799-4B83-8A74-E8BE6D336D3C}" type="datetimeFigureOut">
              <a:rPr lang="pt-BR" smtClean="0"/>
              <a:t>14/11/2018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183-D8B8-41D2-936E-1F56FD750A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31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AFB4-8799-4B83-8A74-E8BE6D336D3C}" type="datetimeFigureOut">
              <a:rPr lang="pt-BR" smtClean="0"/>
              <a:t>14/11/2018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183-D8B8-41D2-936E-1F56FD750A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27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AFB4-8799-4B83-8A74-E8BE6D336D3C}" type="datetimeFigureOut">
              <a:rPr lang="pt-BR" smtClean="0"/>
              <a:t>14/11/2018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183-D8B8-41D2-936E-1F56FD750A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013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AFB4-8799-4B83-8A74-E8BE6D336D3C}" type="datetimeFigureOut">
              <a:rPr lang="pt-BR" smtClean="0"/>
              <a:t>14/11/2018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183-D8B8-41D2-936E-1F56FD750A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65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AFB4-8799-4B83-8A74-E8BE6D336D3C}" type="datetimeFigureOut">
              <a:rPr lang="pt-BR" smtClean="0"/>
              <a:t>14/11/2018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183-D8B8-41D2-936E-1F56FD750A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89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AFB4-8799-4B83-8A74-E8BE6D336D3C}" type="datetimeFigureOut">
              <a:rPr lang="pt-BR" smtClean="0"/>
              <a:t>14/11/2018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183-D8B8-41D2-936E-1F56FD750A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10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AFB4-8799-4B83-8A74-E8BE6D336D3C}" type="datetimeFigureOut">
              <a:rPr lang="pt-BR" smtClean="0"/>
              <a:t>14/11/2018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183-D8B8-41D2-936E-1F56FD750A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287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AFB4-8799-4B83-8A74-E8BE6D336D3C}" type="datetimeFigureOut">
              <a:rPr lang="pt-BR" smtClean="0"/>
              <a:t>14/11/2018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183-D8B8-41D2-936E-1F56FD750A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33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AFB4-8799-4B83-8A74-E8BE6D336D3C}" type="datetimeFigureOut">
              <a:rPr lang="pt-BR" smtClean="0"/>
              <a:t>14/11/2018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183-D8B8-41D2-936E-1F56FD750A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97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AFB4-8799-4B83-8A74-E8BE6D336D3C}" type="datetimeFigureOut">
              <a:rPr lang="pt-BR" smtClean="0"/>
              <a:t>14/11/2018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183-D8B8-41D2-936E-1F56FD750A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26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AFB4-8799-4B83-8A74-E8BE6D336D3C}" type="datetimeFigureOut">
              <a:rPr lang="pt-BR" smtClean="0"/>
              <a:t>14/11/2018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183-D8B8-41D2-936E-1F56FD750A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941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AFB4-8799-4B83-8A74-E8BE6D336D3C}" type="datetimeFigureOut">
              <a:rPr lang="pt-BR" smtClean="0"/>
              <a:t>14/11/2018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3183-D8B8-41D2-936E-1F56FD750A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23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rei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13042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21217" y="206062"/>
            <a:ext cx="795914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Desvendando o REIKI</a:t>
            </a:r>
          </a:p>
          <a:p>
            <a:pPr algn="ctr"/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Tradicional de Mikao Usui</a:t>
            </a:r>
            <a:endParaRPr lang="pt-BR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684135" y="6220496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Por Marco Bechara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542805"/>
              </p:ext>
            </p:extLst>
          </p:nvPr>
        </p:nvGraphicFramePr>
        <p:xfrm>
          <a:off x="4232769" y="2369712"/>
          <a:ext cx="976436" cy="2058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Image" r:id="rId4" imgW="2120400" imgH="4469760" progId="Photoshop.Image.13">
                  <p:embed/>
                </p:oleObj>
              </mc:Choice>
              <mc:Fallback>
                <p:oleObj name="Image" r:id="rId4" imgW="2120400" imgH="44697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2769" y="2369712"/>
                        <a:ext cx="976436" cy="2058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9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4059" y="164050"/>
            <a:ext cx="3643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Chokurei</a:t>
            </a:r>
            <a:endParaRPr lang="pt-BR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180789"/>
              </p:ext>
            </p:extLst>
          </p:nvPr>
        </p:nvGraphicFramePr>
        <p:xfrm>
          <a:off x="168454" y="1157556"/>
          <a:ext cx="4076700" cy="549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Image" r:id="rId3" imgW="4075920" imgH="5498280" progId="Photoshop.Image.13">
                  <p:embed/>
                </p:oleObj>
              </mc:Choice>
              <mc:Fallback>
                <p:oleObj name="Image" r:id="rId3" imgW="4075920" imgH="54982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454" y="1157556"/>
                        <a:ext cx="4076700" cy="549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4280323" y="41149"/>
            <a:ext cx="4898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É o primeiro símbolo à ser ensinado. Empodera todos os outros símbolos. Ele proteje, higieniza e energiza; </a:t>
            </a:r>
            <a:endParaRPr lang="pt-BR" dirty="0">
              <a:latin typeface="Comic Sans MS" panose="030F0702030302020204" pitchFamily="66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245152" y="997331"/>
            <a:ext cx="4898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Criar ideoplastia do símbolo, desenhando-o no ar, com a ponta dos dedos, na ordem numérica, pronunciando 3x o nome do símbolo (</a:t>
            </a:r>
            <a:r>
              <a:rPr lang="en-US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tcho cu rei</a:t>
            </a:r>
            <a:r>
              <a:rPr lang="en-US" dirty="0" smtClean="0">
                <a:latin typeface="Comic Sans MS" panose="030F0702030302020204" pitchFamily="66" charset="0"/>
              </a:rPr>
              <a:t>), ou mentalmente; </a:t>
            </a:r>
            <a:endParaRPr lang="pt-BR" dirty="0">
              <a:latin typeface="Comic Sans MS" panose="030F0702030302020204" pitchFamily="66" charset="0"/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>
            <a:off x="721216" y="1286344"/>
            <a:ext cx="173028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601532" y="1988553"/>
            <a:ext cx="2370" cy="121023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ta em curva para cima 9"/>
          <p:cNvSpPr/>
          <p:nvPr/>
        </p:nvSpPr>
        <p:spPr>
          <a:xfrm>
            <a:off x="2004229" y="6062639"/>
            <a:ext cx="2240924" cy="592429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21215" y="917012"/>
            <a:ext cx="36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601532" y="2035483"/>
            <a:ext cx="36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794715" y="6285736"/>
            <a:ext cx="36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280324" y="2243497"/>
            <a:ext cx="4898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Utilizado para tratamento do corpo físico, criando um campo magnético, que passa a ser a origem da energia a ser direcionada ao consulente; </a:t>
            </a:r>
            <a:endParaRPr lang="pt-BR" dirty="0">
              <a:latin typeface="Comic Sans MS" panose="030F0702030302020204" pitchFamily="66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283789" y="3472686"/>
            <a:ext cx="4898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Qualificar o símbolo, mentalmente, através da fé, com amor e com a força de vontade / intenção de ajudar o próximo / curar ou tratar, com a permissão de DEUS;</a:t>
            </a:r>
            <a:endParaRPr lang="pt-BR" dirty="0">
              <a:latin typeface="Comic Sans MS" panose="030F0702030302020204" pitchFamily="66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280323" y="4991751"/>
            <a:ext cx="4898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Fazer o símbolo acima da área do corpo à ser tratada, e depois qualificar a ideoplastia, com a imposição das mãos;</a:t>
            </a:r>
            <a:endParaRPr lang="pt-BR" dirty="0">
              <a:latin typeface="Comic Sans MS" panose="030F0702030302020204" pitchFamily="66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280323" y="5912044"/>
            <a:ext cx="4898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Finalizar com o símbolo, objetivando criar um campo de imantação da energia canalizada, selando o tratamento</a:t>
            </a:r>
            <a:r>
              <a:rPr lang="en-US" dirty="0">
                <a:latin typeface="Comic Sans MS" panose="030F0702030302020204" pitchFamily="66" charset="0"/>
              </a:rPr>
              <a:t>.</a:t>
            </a:r>
            <a:endParaRPr lang="pt-BR" dirty="0">
              <a:latin typeface="Comic Sans MS" panose="030F0702030302020204" pitchFamily="66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-14001" y="-14867"/>
            <a:ext cx="1378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Por Marco Bechara</a:t>
            </a:r>
            <a:endParaRPr lang="pt-BR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8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4059" y="164050"/>
            <a:ext cx="3643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Seiheki</a:t>
            </a:r>
            <a:endParaRPr lang="pt-BR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552605"/>
              </p:ext>
            </p:extLst>
          </p:nvPr>
        </p:nvGraphicFramePr>
        <p:xfrm>
          <a:off x="469631" y="1249609"/>
          <a:ext cx="3594100" cy="5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Image" r:id="rId3" imgW="3593520" imgH="5079240" progId="Photoshop.Image.13">
                  <p:embed/>
                </p:oleObj>
              </mc:Choice>
              <mc:Fallback>
                <p:oleObj name="Image" r:id="rId3" imgW="3593520" imgH="5079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9631" y="1249609"/>
                        <a:ext cx="3594100" cy="5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4280323" y="118423"/>
            <a:ext cx="4863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É o símbolo que trabalha a parte emocional do consulente. Por vezes, o remédio trata da parte física, sem tratar a origem do desequilíbrio;</a:t>
            </a:r>
            <a:endParaRPr lang="pt-BR" dirty="0" smtClean="0">
              <a:latin typeface="Comic Sans MS" panose="030F0702030302020204" pitchFamily="66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280323" y="2839008"/>
            <a:ext cx="4863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Criar ideoplastia do símbolo, desenhando-o no ar, com a ponta dos dedos, na ordem numérica, acima da área a ser tratada, pronunciando 3x o nome do símbolo (</a:t>
            </a:r>
            <a:r>
              <a:rPr lang="en-US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sei rrê ki</a:t>
            </a:r>
            <a:r>
              <a:rPr lang="en-US" dirty="0" smtClean="0">
                <a:latin typeface="Comic Sans MS" panose="030F0702030302020204" pitchFamily="66" charset="0"/>
              </a:rPr>
              <a:t>), ou mentalmente; </a:t>
            </a:r>
            <a:endParaRPr lang="pt-BR" dirty="0">
              <a:latin typeface="Comic Sans MS" panose="030F0702030302020204" pitchFamily="66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280322" y="4458554"/>
            <a:ext cx="48636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Após a ideoplastia do símbolo, impor as mãos, observando a fisionomia e o comportamento do corpo, pois, por muitas vezes o desequilíbrio emocional reprimido se revela – nesse caso, continuar com a imposição das mãos, até amenizar ou cessar o descontrole emocional;</a:t>
            </a:r>
            <a:endParaRPr lang="pt-BR" dirty="0" smtClean="0">
              <a:latin typeface="Comic Sans MS" panose="030F0702030302020204" pitchFamily="66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280323" y="1462944"/>
            <a:ext cx="4863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Também atua no corpo mental inferior, servindo para despolarizar estímulos de memórias, que dificultam o nosso desenvolvimento espiritual;</a:t>
            </a:r>
            <a:endParaRPr lang="pt-BR" dirty="0" smtClean="0">
              <a:latin typeface="Comic Sans MS" panose="030F0702030302020204" pitchFamily="66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765961" y="6596390"/>
            <a:ext cx="1378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Por Marco Bechara</a:t>
            </a:r>
            <a:endParaRPr lang="pt-BR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0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4059" y="61018"/>
            <a:ext cx="3643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Hon Sha Ze Sho Nen</a:t>
            </a:r>
            <a:endParaRPr lang="pt-BR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6146" name="Picture 2" descr="https://static.wixstatic.com/media/0d4432_c1ff7ef0cda34b50909078d8289187a3~mv2.png/v1/fill/w_315,h_699,al_c,lg_1/0d4432_c1ff7ef0cda34b50909078d8289187a3~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4" y="522682"/>
            <a:ext cx="2834658" cy="629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876541" y="118423"/>
            <a:ext cx="5267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É o símbolo utilizado no tratamento</a:t>
            </a:r>
            <a:r>
              <a:rPr lang="en-US" dirty="0">
                <a:latin typeface="Comic Sans MS" panose="030F0702030302020204" pitchFamily="66" charset="0"/>
              </a:rPr>
              <a:t>/</a:t>
            </a:r>
            <a:r>
              <a:rPr lang="en-US" dirty="0" smtClean="0">
                <a:latin typeface="Comic Sans MS" panose="030F0702030302020204" pitchFamily="66" charset="0"/>
              </a:rPr>
              <a:t>cura à distância. Seus ideogramas significam que o tempo e o espaço inexistem, quando se direciona mentalmente a energia para algo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ou alguém. Logo, podemos reprogramar comportamentos arraigados no campo mental, despolarizando ou polarizando estímulos de memória;</a:t>
            </a:r>
            <a:endParaRPr lang="pt-BR" dirty="0" smtClean="0">
              <a:latin typeface="Comic Sans MS" panose="030F0702030302020204" pitchFamily="66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876540" y="4453697"/>
            <a:ext cx="5267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Traçar o símbolo sobre um nome, uma foto ou a criação ideoplástica/holográfica de uma pessoa, produz um portal dimensional de conexão com essa pessoa. Após o uso desse símbolo, utilize o “seiheki” e o “shokurei” para completar e selar o tratamento, e feche o campo energético da pessoa, que você retirou.</a:t>
            </a:r>
            <a:endParaRPr lang="pt-BR" dirty="0" smtClean="0">
              <a:latin typeface="Comic Sans MS" panose="030F0702030302020204" pitchFamily="66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876541" y="2559889"/>
            <a:ext cx="5267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Antes de iniciar o tratamento, imaginar a pessoa e soprar essa ideoplastia, nome ou foto, movimentando a mão em concha para baixo, como se estivesse retirando a proteção da pessoa, para que a energia a ser inoculada possa penetrá-la; </a:t>
            </a:r>
            <a:endParaRPr lang="pt-BR" dirty="0" smtClean="0">
              <a:latin typeface="Comic Sans MS" panose="030F0702030302020204" pitchFamily="66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805625" y="6596390"/>
            <a:ext cx="1378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Por Marco Bechara</a:t>
            </a:r>
            <a:endParaRPr lang="pt-BR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sultado de imagem para Dai Koo My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2" y="748825"/>
            <a:ext cx="3069805" cy="601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747751" y="54028"/>
            <a:ext cx="5396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Significado e Ponúncia: Dái </a:t>
            </a:r>
            <a:r>
              <a:rPr lang="en-US" sz="1400" dirty="0" smtClean="0">
                <a:latin typeface="Comic Sans MS" panose="030F0702030302020204" pitchFamily="66" charset="0"/>
              </a:rPr>
              <a:t>(grande criação; extraordinária) </a:t>
            </a:r>
            <a:r>
              <a:rPr lang="en-US" dirty="0" smtClean="0">
                <a:latin typeface="Comic Sans MS" panose="030F0702030302020204" pitchFamily="66" charset="0"/>
              </a:rPr>
              <a:t>+ Kô </a:t>
            </a:r>
            <a:r>
              <a:rPr lang="en-US" sz="1400" dirty="0" smtClean="0">
                <a:latin typeface="Comic Sans MS" panose="030F0702030302020204" pitchFamily="66" charset="0"/>
              </a:rPr>
              <a:t>(Luz) </a:t>
            </a:r>
            <a:r>
              <a:rPr lang="en-US" dirty="0" smtClean="0">
                <a:latin typeface="Comic Sans MS" panose="030F0702030302020204" pitchFamily="66" charset="0"/>
              </a:rPr>
              <a:t>+ Myô </a:t>
            </a:r>
            <a:r>
              <a:rPr lang="en-US" sz="1400" dirty="0" smtClean="0">
                <a:latin typeface="Comic Sans MS" panose="030F0702030302020204" pitchFamily="66" charset="0"/>
              </a:rPr>
              <a:t>(brilhante) </a:t>
            </a:r>
            <a:r>
              <a:rPr lang="en-US" dirty="0" smtClean="0">
                <a:latin typeface="Comic Sans MS" panose="030F0702030302020204" pitchFamily="66" charset="0"/>
              </a:rPr>
              <a:t>= Iluminação do ser humano;</a:t>
            </a:r>
            <a:endParaRPr lang="pt-BR" dirty="0" smtClean="0">
              <a:latin typeface="Comic Sans MS" panose="030F0702030302020204" pitchFamily="66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605307" y="1996225"/>
            <a:ext cx="334851" cy="2833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-24732" y="1473005"/>
            <a:ext cx="94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Figura humana</a:t>
            </a:r>
            <a:endParaRPr lang="pt-BR" sz="14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 flipH="1" flipV="1">
            <a:off x="809564" y="3968922"/>
            <a:ext cx="334851" cy="2833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-63368" y="3444824"/>
            <a:ext cx="1243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Chakra Coronário</a:t>
            </a:r>
            <a:endParaRPr lang="pt-BR" sz="14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651920" y="6282743"/>
            <a:ext cx="192159" cy="256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1925904" y="6279873"/>
            <a:ext cx="192159" cy="256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56528" y="6550223"/>
            <a:ext cx="117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Sol (masc.)</a:t>
            </a:r>
            <a:endParaRPr lang="pt-BR" sz="14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622335" y="6550222"/>
            <a:ext cx="1043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Lua (fem.)</a:t>
            </a:r>
            <a:endParaRPr lang="pt-BR" sz="14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747750" y="1008170"/>
            <a:ext cx="53962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É um símbolo sagrado, utilizado para substituir, com o mesmo efeito, os 3 símbolos anteriores; </a:t>
            </a:r>
            <a:r>
              <a:rPr lang="en-US" sz="16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Existe uma variação da forma em desenhar o Daikoomyo – próximo slide! </a:t>
            </a:r>
            <a:endParaRPr lang="pt-BR" sz="1600" dirty="0" smtClean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747750" y="2215168"/>
            <a:ext cx="5396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Símbolo utilizado apenas no chakra coronário, inclusive na autocura. Após a ideoplastia, deslizar a mão 3x, descendo pelo corpo, como se a mão jogasse sutilmente a energia de cima para baixo;</a:t>
            </a:r>
            <a:endParaRPr lang="pt-BR" dirty="0" smtClean="0">
              <a:latin typeface="Comic Sans MS" panose="030F0702030302020204" pitchFamily="66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747750" y="3755116"/>
            <a:ext cx="5267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É o símbolo utilizado, também, para a “cura” de multidões e em lugares amplos;</a:t>
            </a:r>
            <a:endParaRPr lang="pt-BR" dirty="0" smtClean="0">
              <a:latin typeface="Comic Sans MS" panose="030F0702030302020204" pitchFamily="66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747750" y="4502704"/>
            <a:ext cx="539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Também pode ser utilizado para despolarizar estímulos de memória, de pessoas, grupos e acontecimentos, e reter possíveis energias que apresentem possibilidades de se manifestar – para isso o terapeuta deve criar a ideoplastia do passado, presente distante ou futuro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– nestes casos, faça antes o </a:t>
            </a:r>
            <a:r>
              <a:rPr lang="en-US" b="1" dirty="0" smtClean="0">
                <a:latin typeface="Comic Sans MS" panose="030F0702030302020204" pitchFamily="66" charset="0"/>
              </a:rPr>
              <a:t>Honshazenhonen</a:t>
            </a:r>
            <a:r>
              <a:rPr lang="en-US" dirty="0" smtClean="0">
                <a:latin typeface="Comic Sans MS" panose="030F0702030302020204" pitchFamily="66" charset="0"/>
              </a:rPr>
              <a:t> p/ ligação espaço-tempo.</a:t>
            </a:r>
            <a:endParaRPr lang="pt-BR" dirty="0" smtClean="0">
              <a:latin typeface="Comic Sans MS" panose="030F0702030302020204" pitchFamily="66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4059" y="292840"/>
            <a:ext cx="364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Dai Koo Myo</a:t>
            </a:r>
            <a:endParaRPr lang="pt-BR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-14001" y="-14867"/>
            <a:ext cx="1378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Por Marco Bechara</a:t>
            </a:r>
            <a:endParaRPr lang="pt-BR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3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ai Ko My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27" y="502276"/>
            <a:ext cx="4958951" cy="507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19969" y="344356"/>
            <a:ext cx="27431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Dai Koo Myo </a:t>
            </a:r>
            <a:r>
              <a:rPr lang="en-US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(variação moderna)</a:t>
            </a:r>
            <a:endParaRPr lang="pt-BR" sz="20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1472" y="5619034"/>
            <a:ext cx="89237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Essa variação, na forma de desenhar o Daikoomyo, apesar de não ser tradicional, é bem utilizada por ser mais simples de ser traçada. Símbolo com as mesmas funções do símbolo tradicional: …da coletividade, para “fechar a aura”, após o tratamento… e também utilizado para cortar elos! </a:t>
            </a:r>
            <a:endParaRPr lang="pt-BR" sz="17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-14001" y="-14867"/>
            <a:ext cx="1378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Por Marco Bechara</a:t>
            </a:r>
            <a:endParaRPr lang="pt-BR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4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59436" y="164050"/>
            <a:ext cx="3643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Raku</a:t>
            </a:r>
            <a:endParaRPr lang="pt-BR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8194" name="Picture 2" descr="Resultado de imagem para RAKU REI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5047"/>
            <a:ext cx="4362564" cy="558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747751" y="118423"/>
            <a:ext cx="5396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Significado: fogo-serpente. Serve para estabelecer a conexão da energia conscencial com as forças telúricas (Nirvana). Diz-se que representa o CHI (Prana) que desce pelo sushumna, vitalizando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os talos energéticos de todos os chakras;</a:t>
            </a:r>
            <a:endParaRPr lang="pt-BR" dirty="0" smtClean="0">
              <a:latin typeface="Comic Sans MS" panose="030F0702030302020204" pitchFamily="66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747751" y="2164017"/>
            <a:ext cx="539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Muito utilizado para o corte de elos, na altura do chakra gástrico e/ou do umbilical, separando as energias do terapeuta as energias do consulente e/ou de um ambiente; </a:t>
            </a:r>
            <a:endParaRPr lang="pt-BR" dirty="0" smtClean="0">
              <a:latin typeface="Comic Sans MS" panose="030F0702030302020204" pitchFamily="66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747751" y="3655614"/>
            <a:ext cx="5396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O movimento da ideoplastia do Raku deve ser feito de cima para baixo, 3x, com a lateral da mão, como se fosse uma faca cortando o cordão fluídico que conectou o terapeuta ao consulente, e/ou um ambiente que frequentou ou imaginou; </a:t>
            </a:r>
            <a:endParaRPr lang="pt-BR" dirty="0" smtClean="0">
              <a:latin typeface="Comic Sans MS" panose="030F0702030302020204" pitchFamily="66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747751" y="5593412"/>
            <a:ext cx="539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Também utilizado no tratamento de dores nas costas/coluna, na eliminação de sintomas de preguiça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e cansaço físico ou mental, e no realinhamento dos chakras.</a:t>
            </a:r>
            <a:endParaRPr lang="pt-BR" dirty="0" smtClean="0">
              <a:latin typeface="Comic Sans MS" panose="030F0702030302020204" pitchFamily="66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-14001" y="-14867"/>
            <a:ext cx="1378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Por Marco Bechara</a:t>
            </a:r>
            <a:endParaRPr lang="pt-BR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6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1951" y="246743"/>
            <a:ext cx="3643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Tamarasha</a:t>
            </a:r>
            <a:endParaRPr lang="pt-BR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10242" name="Picture 2" descr="Resultado de imagem para sÃ­mbolo de tamarasha rei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6" y="1622738"/>
            <a:ext cx="4568723" cy="401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>
            <a:off x="1674254" y="1429555"/>
            <a:ext cx="940157" cy="19318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2257431" y="1100300"/>
            <a:ext cx="38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</a:t>
            </a:r>
            <a:endParaRPr lang="pt-BR" sz="2000" b="1" dirty="0">
              <a:solidFill>
                <a:srgbClr val="C00000"/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955701" y="2006750"/>
            <a:ext cx="6440" cy="68493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962141" y="2149162"/>
            <a:ext cx="38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2</a:t>
            </a:r>
            <a:endParaRPr lang="pt-BR" sz="2000" b="1" dirty="0">
              <a:solidFill>
                <a:srgbClr val="C00000"/>
              </a:solidFill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1287887" y="3384997"/>
            <a:ext cx="972355" cy="1502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387698" y="2999913"/>
            <a:ext cx="38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3</a:t>
            </a:r>
            <a:endParaRPr lang="pt-BR" sz="2000" b="1" dirty="0">
              <a:solidFill>
                <a:srgbClr val="C0000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1957589" y="4297043"/>
            <a:ext cx="457199" cy="45526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962141" y="4297043"/>
            <a:ext cx="386366" cy="45526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2260242" y="4324618"/>
            <a:ext cx="38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4</a:t>
            </a:r>
            <a:endParaRPr lang="pt-BR" sz="2000" b="1" dirty="0">
              <a:solidFill>
                <a:srgbClr val="C0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768958" y="4311739"/>
            <a:ext cx="38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5</a:t>
            </a:r>
            <a:endParaRPr lang="pt-BR" sz="2000" b="1" dirty="0">
              <a:solidFill>
                <a:srgbClr val="C0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916401" y="118423"/>
            <a:ext cx="412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Pronúncia: Tam-a-ra-sha</a:t>
            </a:r>
            <a:r>
              <a:rPr lang="en-US" dirty="0">
                <a:latin typeface="Comic Sans MS" panose="030F0702030302020204" pitchFamily="66" charset="0"/>
              </a:rPr>
              <a:t>;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endParaRPr lang="pt-BR" dirty="0" smtClean="0">
              <a:latin typeface="Comic Sans MS" panose="030F0702030302020204" pitchFamily="66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928159" y="520572"/>
            <a:ext cx="421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Origem: Egípcia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… cultura Atlantis; </a:t>
            </a:r>
            <a:endParaRPr lang="pt-BR" dirty="0" smtClean="0">
              <a:latin typeface="Comic Sans MS" panose="030F0702030302020204" pitchFamily="66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928159" y="988471"/>
            <a:ext cx="4124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Maior utilidade: “fechamento do corpo” – ensinado somente no mestrado em Reiki. Aplicado a frente de cada chakra, no início do Sushumna, e em cima dos locais considerados fontes de dor;</a:t>
            </a:r>
            <a:endParaRPr lang="pt-BR" dirty="0" smtClean="0">
              <a:latin typeface="Comic Sans MS" panose="030F0702030302020204" pitchFamily="66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28410" y="5697653"/>
            <a:ext cx="44625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400" b="0" i="0" dirty="0" smtClean="0">
                <a:solidFill>
                  <a:srgbClr val="222222"/>
                </a:solidFill>
                <a:effectLst/>
                <a:latin typeface="Comic Sans MS" panose="030F0702030302020204" pitchFamily="66" charset="0"/>
              </a:rPr>
              <a:t>puxado no </a:t>
            </a:r>
            <a:r>
              <a:rPr lang="pt-BR" sz="1400" b="1" i="0" u="sng" dirty="0" smtClean="0">
                <a:solidFill>
                  <a:srgbClr val="C00000"/>
                </a:solidFill>
                <a:effectLst/>
                <a:latin typeface="Comic Sans MS" panose="030F0702030302020204" pitchFamily="66" charset="0"/>
              </a:rPr>
              <a:t>sentido anti-horário</a:t>
            </a:r>
            <a:r>
              <a:rPr lang="pt-BR" sz="1400" b="1" i="0" dirty="0" smtClean="0">
                <a:solidFill>
                  <a:srgbClr val="222222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pt-BR" sz="1400" b="0" i="0" dirty="0" smtClean="0">
                <a:solidFill>
                  <a:srgbClr val="222222"/>
                </a:solidFill>
                <a:effectLst/>
                <a:latin typeface="Comic Sans MS" panose="030F0702030302020204" pitchFamily="66" charset="0"/>
              </a:rPr>
              <a:t>irá equilibrar a energia telúrica para o corpo físico;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800" b="0" i="0" dirty="0" smtClean="0">
              <a:solidFill>
                <a:srgbClr val="222222"/>
              </a:solidFill>
              <a:effectLst/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400" b="0" i="0" dirty="0" smtClean="0">
                <a:solidFill>
                  <a:srgbClr val="222222"/>
                </a:solidFill>
                <a:effectLst/>
                <a:latin typeface="Comic Sans MS" panose="030F0702030302020204" pitchFamily="66" charset="0"/>
              </a:rPr>
              <a:t>desenhado no </a:t>
            </a:r>
            <a:r>
              <a:rPr lang="pt-BR" sz="1400" b="1" i="0" u="sng" dirty="0" smtClean="0">
                <a:solidFill>
                  <a:srgbClr val="0000CC"/>
                </a:solidFill>
                <a:effectLst/>
                <a:latin typeface="Comic Sans MS" panose="030F0702030302020204" pitchFamily="66" charset="0"/>
              </a:rPr>
              <a:t>sentido horário</a:t>
            </a:r>
            <a:r>
              <a:rPr lang="pt-BR" sz="1400" b="1" i="0" dirty="0" smtClean="0">
                <a:solidFill>
                  <a:srgbClr val="222222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pt-BR" sz="1400" b="0" i="0" dirty="0" smtClean="0">
                <a:solidFill>
                  <a:srgbClr val="222222"/>
                </a:solidFill>
                <a:effectLst/>
                <a:latin typeface="Comic Sans MS" panose="030F0702030302020204" pitchFamily="66" charset="0"/>
              </a:rPr>
              <a:t>irá equilibrar a energia telúrica para o corpo espiritual.</a:t>
            </a:r>
            <a:endParaRPr lang="pt-BR" sz="1400" b="0" i="0" dirty="0">
              <a:solidFill>
                <a:srgbClr val="222222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4" name="Conector de seta reta 23"/>
          <p:cNvCxnSpPr/>
          <p:nvPr/>
        </p:nvCxnSpPr>
        <p:spPr>
          <a:xfrm>
            <a:off x="2768959" y="1426378"/>
            <a:ext cx="798489" cy="148064"/>
          </a:xfrm>
          <a:prstGeom prst="straightConnector1">
            <a:avLst/>
          </a:prstGeom>
          <a:ln w="571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798345" y="1096894"/>
            <a:ext cx="38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CC"/>
                </a:solidFill>
              </a:rPr>
              <a:t>1</a:t>
            </a:r>
            <a:endParaRPr lang="pt-BR" sz="2000" b="1" dirty="0">
              <a:solidFill>
                <a:srgbClr val="0000CC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928159" y="2819744"/>
            <a:ext cx="42275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latin typeface="Comic Sans MS" panose="030F0702030302020204" pitchFamily="66" charset="0"/>
              </a:rPr>
              <a:t>Algumas pessoas que praticam o </a:t>
            </a:r>
            <a:r>
              <a:rPr lang="pt-BR" dirty="0" smtClean="0">
                <a:latin typeface="Comic Sans MS" panose="030F0702030302020204" pitchFamily="66" charset="0"/>
              </a:rPr>
              <a:t>“Reiki Usui” </a:t>
            </a:r>
            <a:r>
              <a:rPr lang="pt-BR" dirty="0">
                <a:latin typeface="Comic Sans MS" panose="030F0702030302020204" pitchFamily="66" charset="0"/>
              </a:rPr>
              <a:t>não </a:t>
            </a:r>
            <a:r>
              <a:rPr lang="pt-BR" dirty="0" smtClean="0">
                <a:latin typeface="Comic Sans MS" panose="030F0702030302020204" pitchFamily="66" charset="0"/>
              </a:rPr>
              <a:t>usam símbolos</a:t>
            </a:r>
            <a:r>
              <a:rPr lang="pt-BR" dirty="0">
                <a:latin typeface="Comic Sans MS" panose="030F0702030302020204" pitchFamily="66" charset="0"/>
              </a:rPr>
              <a:t> de outras influências do Reiki. </a:t>
            </a:r>
            <a:r>
              <a:rPr lang="pt-BR" dirty="0" smtClean="0">
                <a:latin typeface="Comic Sans MS" panose="030F0702030302020204" pitchFamily="66" charset="0"/>
              </a:rPr>
              <a:t>O Tamarasha, pode ser incluído no ramo Seichim do Reiki, e </a:t>
            </a:r>
            <a:r>
              <a:rPr lang="pt-BR" dirty="0">
                <a:latin typeface="Comic Sans MS" panose="030F0702030302020204" pitchFamily="66" charset="0"/>
              </a:rPr>
              <a:t>é </a:t>
            </a:r>
            <a:r>
              <a:rPr lang="pt-BR" dirty="0" smtClean="0">
                <a:latin typeface="Comic Sans MS" panose="030F0702030302020204" pitchFamily="66" charset="0"/>
              </a:rPr>
              <a:t>comumente conhecido </a:t>
            </a:r>
            <a:r>
              <a:rPr lang="pt-BR" dirty="0">
                <a:latin typeface="Comic Sans MS" panose="030F0702030302020204" pitchFamily="66" charset="0"/>
              </a:rPr>
              <a:t>por </a:t>
            </a:r>
            <a:r>
              <a:rPr lang="pt-BR" dirty="0" smtClean="0">
                <a:latin typeface="Comic Sans MS" panose="030F0702030302020204" pitchFamily="66" charset="0"/>
              </a:rPr>
              <a:t>desbloquear e harmonizar os  chakras, fazendo o prana fluir uniformemente, </a:t>
            </a:r>
            <a:r>
              <a:rPr lang="pt-BR" dirty="0">
                <a:latin typeface="Comic Sans MS" panose="030F0702030302020204" pitchFamily="66" charset="0"/>
              </a:rPr>
              <a:t>por todo o </a:t>
            </a:r>
            <a:r>
              <a:rPr lang="pt-BR" dirty="0" smtClean="0">
                <a:latin typeface="Comic Sans MS" panose="030F0702030302020204" pitchFamily="66" charset="0"/>
              </a:rPr>
              <a:t>corpo;</a:t>
            </a:r>
            <a:endParaRPr lang="pt-BR" dirty="0">
              <a:latin typeface="Comic Sans MS" panose="030F0702030302020204" pitchFamily="66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939917" y="5516565"/>
            <a:ext cx="4215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latin typeface="Comic Sans MS" panose="030F0702030302020204" pitchFamily="66" charset="0"/>
              </a:rPr>
              <a:t>Mantendo esta imagem em sua mente, você está aumentando o fluxo de energia que pode novamente curar a dor na fonte</a:t>
            </a:r>
            <a:r>
              <a:rPr lang="pt-BR" dirty="0" smtClean="0">
                <a:latin typeface="Comic Sans MS" panose="030F0702030302020204" pitchFamily="66" charset="0"/>
              </a:rPr>
              <a:t>.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endParaRPr lang="pt-BR" dirty="0" smtClean="0">
              <a:latin typeface="Comic Sans MS" panose="030F0702030302020204" pitchFamily="66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-14001" y="-14867"/>
            <a:ext cx="1378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Por Marco Bechara</a:t>
            </a:r>
            <a:endParaRPr lang="pt-BR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9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53037" y="115909"/>
            <a:ext cx="73795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“[…] O Reiki, assim como muitas outras técnicas holísticas, necessita de um ritual de iniciação por meio do qual acontece um pacto entre o aluno, o mestre e o mundo espiritual. Infelizmente, esse pacto, Segundo a Bíblia, não tem um poder concreto e só será construtivo se quem o recebe, o recebe com fé e pureza de coração. O problema dessas iniciações é que tudo o que ganha, com o tempo, você pode perder e com juros, pois tudo o que lhe é dado depois é cobrado. Tudo o que recebemos tem de ser posto em prática para que possamos ganhar mais. Se não usamos nos será tirado, até mesmo o pouco que temos.[…] “  </a:t>
            </a:r>
            <a:r>
              <a:rPr lang="en-US" sz="16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(pág. 17)</a:t>
            </a:r>
            <a:endParaRPr lang="pt-BR" sz="16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773509" y="4976218"/>
            <a:ext cx="3670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(Esses 2 textos foram extraídos do livro: 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Mestre Reiki – Todos os símbolos e segredos do Mestre Reiki Segundo a luz do Evangelho,</a:t>
            </a:r>
            <a:r>
              <a:rPr lang="en-US" sz="16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 de Paulo Costa, publicado em 2018 pela Madras Editora Ltda.)</a:t>
            </a:r>
            <a:endParaRPr lang="pt-BR" sz="16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516726"/>
              </p:ext>
            </p:extLst>
          </p:nvPr>
        </p:nvGraphicFramePr>
        <p:xfrm>
          <a:off x="1957588" y="4707890"/>
          <a:ext cx="1442435" cy="210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Image" r:id="rId3" imgW="3034800" imgH="4431600" progId="Photoshop.Image.13">
                  <p:embed/>
                </p:oleObj>
              </mc:Choice>
              <mc:Fallback>
                <p:oleObj name="Image" r:id="rId3" imgW="3034800" imgH="44316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7588" y="4707890"/>
                        <a:ext cx="1442435" cy="210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940158" y="3067775"/>
            <a:ext cx="7379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“[…] O Reiki é ainda uma técnica secreta em que poucas pessoas conseguem terminar seus estudos! Ou pelo alto preço que é cobrado nos níveis ou pelos </a:t>
            </a:r>
            <a:r>
              <a:rPr lang="en-US" i="1" dirty="0">
                <a:solidFill>
                  <a:srgbClr val="0000CC"/>
                </a:solidFill>
                <a:latin typeface="Comic Sans MS" panose="030F0702030302020204" pitchFamily="66" charset="0"/>
              </a:rPr>
              <a:t>e</a:t>
            </a:r>
            <a:r>
              <a:rPr lang="en-US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mpecilhos que o mestre põe para o aluno continuar seus estudos, como muito tempo de estudo ou pré-requisites para o próximo nível.[…] “  </a:t>
            </a:r>
            <a:r>
              <a:rPr lang="en-US" sz="16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(pág. 27)</a:t>
            </a:r>
            <a:endParaRPr lang="pt-BR" sz="16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765961" y="6545878"/>
            <a:ext cx="1378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Por Marco Bechara</a:t>
            </a:r>
            <a:endParaRPr lang="pt-BR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9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2" y="180304"/>
            <a:ext cx="884778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Prezado participante do nosso Curso de Reforma Íntima e Cura,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Por ter formação, e muitos anos de prática efetiva em </a:t>
            </a:r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PRANIC HEALING </a:t>
            </a:r>
            <a:r>
              <a:rPr lang="en-US" sz="2000" dirty="0" smtClean="0">
                <a:latin typeface="Comic Sans MS" panose="030F0702030302020204" pitchFamily="66" charset="0"/>
              </a:rPr>
              <a:t>(Curando com Prana), me senti na obrigação de entender melhor a similaridade do trabalho do REIKI. Logo, esse material didático que oportunizo à vocês, é uma síntese do meu entendimento do trabalho desenvolvido por essa ciência milenar, com acréscimos do conhecimento que venho aprendendo, desenvolvendo e produzindo com o passar de décadas, de estudos e práticas, objetivando aliviar a dor dos nossos irmãos em DEUS, que a vida nos apresenta!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Dessa forma, recomendo que não se contente com as informações que apresento aqui! Busque mais! Leia, estude e pesquise sobre o tema. Pois informação adquirida com reflexão, gera aprendizado significativo para ser aplicado em nossas vidas, produzindo novos conhecimentos!</a:t>
            </a:r>
          </a:p>
          <a:p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NAMASTÊ, 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Do amigo e instrutor,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Marco Bechara</a:t>
            </a:r>
            <a:endParaRPr lang="en-US" b="1" dirty="0">
              <a:latin typeface="Comic Sans MS" panose="030F0702030302020204" pitchFamily="66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17" y="4945408"/>
            <a:ext cx="1841076" cy="179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5909" y="77272"/>
            <a:ext cx="898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Observações para TODOS que trabalham com processos de tratamento/cura:</a:t>
            </a:r>
            <a:endParaRPr lang="pt-BR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6591" y="515153"/>
            <a:ext cx="9060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1. </a:t>
            </a:r>
            <a:r>
              <a:rPr lang="pt-BR" dirty="0" smtClean="0">
                <a:latin typeface="Comic Sans MS" panose="030F0702030302020204" pitchFamily="66" charset="0"/>
              </a:rPr>
              <a:t>Quem</a:t>
            </a:r>
            <a:r>
              <a:rPr lang="en-US" dirty="0" smtClean="0">
                <a:latin typeface="Comic Sans MS" panose="030F0702030302020204" pitchFamily="66" charset="0"/>
              </a:rPr>
              <a:t> CURA é DEUS. Porém, somos portadores da Centelha Divina, e podemos nos tornar </a:t>
            </a:r>
            <a:r>
              <a:rPr lang="pt-BR" dirty="0" smtClean="0">
                <a:latin typeface="Comic Sans MS" panose="030F0702030302020204" pitchFamily="66" charset="0"/>
              </a:rPr>
              <a:t>instrumento, canalizando</a:t>
            </a:r>
            <a:r>
              <a:rPr lang="en-US" dirty="0" smtClean="0">
                <a:latin typeface="Comic Sans MS" panose="030F0702030302020204" pitchFamily="66" charset="0"/>
              </a:rPr>
              <a:t> essa misericórdia, </a:t>
            </a:r>
            <a:r>
              <a:rPr lang="en-US" u="sng" dirty="0" smtClean="0">
                <a:latin typeface="Comic Sans MS" panose="030F0702030302020204" pitchFamily="66" charset="0"/>
              </a:rPr>
              <a:t>caso haja merecimento</a:t>
            </a:r>
            <a:r>
              <a:rPr lang="en-US" dirty="0" smtClean="0">
                <a:latin typeface="Comic Sans MS" panose="030F0702030302020204" pitchFamily="66" charset="0"/>
              </a:rPr>
              <a:t>. Logo, o resultado do tratamento não depende só de nós, pesquisadores da alma.  Os rituais e símbolos, servem para potencializar o nosso trabalho, com </a:t>
            </a:r>
            <a:r>
              <a:rPr lang="en-US" dirty="0">
                <a:latin typeface="Comic Sans MS" panose="030F0702030302020204" pitchFamily="66" charset="0"/>
              </a:rPr>
              <a:t>c</a:t>
            </a:r>
            <a:r>
              <a:rPr lang="en-US" dirty="0" smtClean="0">
                <a:latin typeface="Comic Sans MS" panose="030F0702030302020204" pitchFamily="66" charset="0"/>
              </a:rPr>
              <a:t>onhecimento e </a:t>
            </a:r>
            <a:r>
              <a:rPr lang="en-US" dirty="0">
                <a:latin typeface="Comic Sans MS" panose="030F0702030302020204" pitchFamily="66" charset="0"/>
              </a:rPr>
              <a:t>f</a:t>
            </a:r>
            <a:r>
              <a:rPr lang="en-US" dirty="0" smtClean="0">
                <a:latin typeface="Comic Sans MS" panose="030F0702030302020204" pitchFamily="66" charset="0"/>
              </a:rPr>
              <a:t>é, invocando falanges e/ou Espíritos para o trabalho de orientação em parceria;</a:t>
            </a:r>
            <a:endParaRPr lang="pt-BR" dirty="0">
              <a:latin typeface="Comic Sans MS" panose="030F0702030302020204" pitchFamily="66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6590" y="2109990"/>
            <a:ext cx="9047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2. </a:t>
            </a:r>
            <a:r>
              <a:rPr lang="en-US" dirty="0" smtClean="0">
                <a:latin typeface="Comic Sans MS" panose="030F0702030302020204" pitchFamily="66" charset="0"/>
              </a:rPr>
              <a:t>Ao impor as mãos, SEMPRE, creia que o seu trabalho oportunizará a melhora, e até a cura definitiva do problema do paciente, porém não se fruste caso isso não aconteça, devido ao “item 1”. Lembre-se que coisas acontecem no tempo de DEUS;</a:t>
            </a:r>
            <a:endParaRPr lang="pt-BR" dirty="0">
              <a:latin typeface="Comic Sans MS" panose="030F0702030302020204" pitchFamily="66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6591" y="3106061"/>
            <a:ext cx="9047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3. </a:t>
            </a:r>
            <a:r>
              <a:rPr lang="en-US" dirty="0" smtClean="0">
                <a:latin typeface="Comic Sans MS" panose="030F0702030302020204" pitchFamily="66" charset="0"/>
              </a:rPr>
              <a:t>SEMPRE fuja da sindrome de TOMÉ. Ou seja, creia / tenha fé no seu trabalho, para oportunizar que as coisas aconteçam. Logo, não é ver para crer…. E sim, crer para ver, ouvir, sentir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e realizar! </a:t>
            </a:r>
            <a:endParaRPr lang="pt-BR" dirty="0">
              <a:latin typeface="Comic Sans MS" panose="030F0702030302020204" pitchFamily="66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6590" y="4108466"/>
            <a:ext cx="9047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4. </a:t>
            </a:r>
            <a:r>
              <a:rPr lang="en-US" dirty="0" smtClean="0">
                <a:latin typeface="Comic Sans MS" panose="030F0702030302020204" pitchFamily="66" charset="0"/>
              </a:rPr>
              <a:t>Quanto maior for a sua disciplina do EGO, agindo, pensando</a:t>
            </a:r>
            <a:r>
              <a:rPr lang="en-US" dirty="0">
                <a:latin typeface="Comic Sans MS" panose="030F0702030302020204" pitchFamily="66" charset="0"/>
              </a:rPr>
              <a:t>,</a:t>
            </a:r>
            <a:r>
              <a:rPr lang="en-US" dirty="0" smtClean="0">
                <a:latin typeface="Comic Sans MS" panose="030F0702030302020204" pitchFamily="66" charset="0"/>
              </a:rPr>
              <a:t> falando e sentindo, conforme as LEIS DE DEUS, maior e melhor será o seu trabalho, pois você reduzirá a impedância que obstrui e dificulta a captação, canalização e inoculação do fluxo energético (prana);</a:t>
            </a:r>
            <a:endParaRPr lang="pt-BR" dirty="0">
              <a:latin typeface="Comic Sans MS" panose="030F0702030302020204" pitchFamily="66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6590" y="5362111"/>
            <a:ext cx="9047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5. </a:t>
            </a:r>
            <a:r>
              <a:rPr lang="en-US" dirty="0" smtClean="0">
                <a:latin typeface="Comic Sans MS" panose="030F0702030302020204" pitchFamily="66" charset="0"/>
              </a:rPr>
              <a:t>Todo o processo de tratamento e cura, deve ser acompanhado de um processo educativo, a fim de despertar a consciência do consulente, de que a verdadeira melhora, e até mesmo a cura de seu desequilíbrio, depende mais dele do que do terapeuta. E para isso, REFORMA ÍNTIMA, já. Não existem doenças, existem doentes, pois toda doença provem dos erros pretéritos da alma!</a:t>
            </a:r>
            <a:endParaRPr lang="pt-BR" dirty="0">
              <a:latin typeface="Comic Sans MS" panose="030F0702030302020204" pitchFamily="66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778838" y="6596390"/>
            <a:ext cx="1378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Por Marco Bechara</a:t>
            </a:r>
            <a:endParaRPr lang="pt-BR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4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7544" y="116632"/>
            <a:ext cx="856895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Abaixo alguns pressupostos que fortalecem a fé, se forem lidos e pronunciados com fé e com a força das fibras do coração:</a:t>
            </a:r>
          </a:p>
          <a:p>
            <a:endParaRPr lang="pt-BR" sz="1000" dirty="0">
              <a:latin typeface="Comic Sans MS" panose="030F0702030302020204" pitchFamily="66" charset="0"/>
            </a:endParaRPr>
          </a:p>
          <a:p>
            <a:r>
              <a:rPr lang="pt-BR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1. </a:t>
            </a:r>
            <a:r>
              <a:rPr lang="pt-BR" dirty="0" smtClean="0">
                <a:latin typeface="Comic Sans MS" panose="030F0702030302020204" pitchFamily="66" charset="0"/>
              </a:rPr>
              <a:t>Para poder é preciso crer que se pode, agindo sem orgulho e sem nenhum tipo de interesse de recompensa ao Ego. Agir por amor e pelo amor, entendendo que se for pela vontade do Pai, o que se acredita ser merecedor e se pede....acontece!</a:t>
            </a:r>
          </a:p>
          <a:p>
            <a:endParaRPr lang="pt-BR" sz="1000" dirty="0">
              <a:latin typeface="Comic Sans MS" panose="030F0702030302020204" pitchFamily="66" charset="0"/>
            </a:endParaRPr>
          </a:p>
          <a:p>
            <a:r>
              <a:rPr lang="pt-BR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2. </a:t>
            </a:r>
            <a:r>
              <a:rPr lang="pt-BR" dirty="0" smtClean="0">
                <a:latin typeface="Comic Sans MS" panose="030F0702030302020204" pitchFamily="66" charset="0"/>
              </a:rPr>
              <a:t>Imaginar é ver, e falar é crer. Ao tratar o próximo, objetivando cura, crie ideoplastias comandadas por palavras;</a:t>
            </a:r>
          </a:p>
          <a:p>
            <a:endParaRPr lang="pt-BR" sz="1000" dirty="0">
              <a:latin typeface="Comic Sans MS" panose="030F0702030302020204" pitchFamily="66" charset="0"/>
            </a:endParaRPr>
          </a:p>
          <a:p>
            <a:r>
              <a:rPr lang="pt-BR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3. </a:t>
            </a:r>
            <a:r>
              <a:rPr lang="pt-BR" dirty="0" smtClean="0">
                <a:latin typeface="Comic Sans MS" panose="030F0702030302020204" pitchFamily="66" charset="0"/>
              </a:rPr>
              <a:t>Querer bem, querer por longo tempo, querer sempre, tal é o segredo da força;</a:t>
            </a:r>
          </a:p>
          <a:p>
            <a:endParaRPr lang="pt-BR" sz="1000" dirty="0">
              <a:latin typeface="Comic Sans MS" panose="030F0702030302020204" pitchFamily="66" charset="0"/>
            </a:endParaRPr>
          </a:p>
          <a:p>
            <a:r>
              <a:rPr lang="pt-BR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4. </a:t>
            </a:r>
            <a:r>
              <a:rPr lang="pt-BR" dirty="0" smtClean="0">
                <a:latin typeface="Comic Sans MS" panose="030F0702030302020204" pitchFamily="66" charset="0"/>
              </a:rPr>
              <a:t>O hábito pode refazer a natureza humana. Portanto, treinar e repetir, de forma padronizada e sistematizada, o conduzirá a um novo automatismo de Ser! Discipline seu Ego!</a:t>
            </a:r>
          </a:p>
          <a:p>
            <a:endParaRPr lang="pt-BR" sz="1000" dirty="0">
              <a:latin typeface="Comic Sans MS" panose="030F0702030302020204" pitchFamily="66" charset="0"/>
            </a:endParaRPr>
          </a:p>
          <a:p>
            <a:r>
              <a:rPr lang="pt-BR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5. </a:t>
            </a:r>
            <a:r>
              <a:rPr lang="pt-BR" dirty="0" smtClean="0">
                <a:latin typeface="Comic Sans MS" panose="030F0702030302020204" pitchFamily="66" charset="0"/>
              </a:rPr>
              <a:t>Quando se achar fraco, lembre-se de quem você é </a:t>
            </a:r>
            <a:r>
              <a:rPr lang="pt-BR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(filho de DEUS, portando Sua Centelha Divina)</a:t>
            </a:r>
            <a:r>
              <a:rPr lang="pt-BR" dirty="0" smtClean="0">
                <a:latin typeface="Comic Sans MS" panose="030F0702030302020204" pitchFamily="66" charset="0"/>
              </a:rPr>
              <a:t>,</a:t>
            </a:r>
            <a:r>
              <a:rPr lang="pt-BR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pt-BR" dirty="0" smtClean="0">
                <a:latin typeface="Comic Sans MS" panose="030F0702030302020204" pitchFamily="66" charset="0"/>
              </a:rPr>
              <a:t>e o que veio fazer aqui nesse planeta </a:t>
            </a:r>
            <a:r>
              <a:rPr lang="pt-BR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(aprender a amar e se aperfeiçoar)</a:t>
            </a:r>
            <a:r>
              <a:rPr lang="pt-BR" dirty="0" smtClean="0">
                <a:latin typeface="Comic Sans MS" panose="030F0702030302020204" pitchFamily="66" charset="0"/>
              </a:rPr>
              <a:t>. Portanto, aja que o Pai age em você!</a:t>
            </a:r>
          </a:p>
          <a:p>
            <a:endParaRPr lang="pt-BR" sz="1000" dirty="0">
              <a:latin typeface="Comic Sans MS" panose="030F0702030302020204" pitchFamily="66" charset="0"/>
            </a:endParaRPr>
          </a:p>
          <a:p>
            <a:r>
              <a:rPr lang="pt-BR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6. </a:t>
            </a:r>
            <a:r>
              <a:rPr lang="pt-BR" dirty="0" smtClean="0">
                <a:latin typeface="Comic Sans MS" panose="030F0702030302020204" pitchFamily="66" charset="0"/>
              </a:rPr>
              <a:t>Só o amor é capaz de produzir a interação das 5 forças do Cosmo: eletromagnética; gravitacional; nuclear forte; nuclear fraca; sincronicidade. Logo, o amor não é apenas um sentimento....é a maior e mais poderosa energia que se conhece no Cosmo!</a:t>
            </a:r>
            <a:endParaRPr lang="pt-BR" dirty="0">
              <a:latin typeface="Comic Sans MS" panose="030F0702030302020204" pitchFamily="66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765961" y="6596390"/>
            <a:ext cx="1378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Por Marco Bechara</a:t>
            </a:r>
            <a:endParaRPr lang="pt-BR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2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512" y="116632"/>
            <a:ext cx="8964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Entendemos que processos de autocura, e de cura ao próximo, necessitam da FÉ estabelecida como crença absoluta na mente, nas atitudes e nas palavras! E para refletir sobre a importância da FÉ, acredito que um dos ensinamentos mais sólidos, que devem ser estudados, com muita atenção, encontra-se nas páginas do Evangelho Segundo o Espiritismo, capítulo XIX, instruções dos Espíritos. Vejamos:</a:t>
            </a:r>
            <a:endParaRPr lang="pt-BR" sz="2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9512" y="2204864"/>
            <a:ext cx="8856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“A </a:t>
            </a:r>
            <a:r>
              <a:rPr lang="pt-BR" sz="2000" b="1" i="1" dirty="0">
                <a:solidFill>
                  <a:srgbClr val="0000CC"/>
                </a:solidFill>
                <a:latin typeface="Comic Sans MS" panose="030F0702030302020204" pitchFamily="66" charset="0"/>
              </a:rPr>
              <a:t>fé humana e a </a:t>
            </a:r>
            <a:r>
              <a:rPr lang="pt-BR" sz="2000" b="1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divina</a:t>
            </a:r>
          </a:p>
          <a:p>
            <a:endParaRPr lang="pt-BR" sz="1000" b="1" i="1" dirty="0">
              <a:solidFill>
                <a:srgbClr val="0000CC"/>
              </a:solidFill>
              <a:latin typeface="Comic Sans MS" panose="030F0702030302020204" pitchFamily="66" charset="0"/>
            </a:endParaRPr>
          </a:p>
          <a:p>
            <a:r>
              <a:rPr lang="pt-BR" i="1" dirty="0">
                <a:solidFill>
                  <a:srgbClr val="0000CC"/>
                </a:solidFill>
                <a:latin typeface="Comic Sans MS" panose="030F0702030302020204" pitchFamily="66" charset="0"/>
              </a:rPr>
              <a:t>12. No homem, a fé é o sentimento inato de seus destinos futuros; é a consciência </a:t>
            </a:r>
            <a:r>
              <a:rPr lang="pt-BR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que ele </a:t>
            </a:r>
            <a:r>
              <a:rPr lang="pt-BR" i="1" dirty="0">
                <a:solidFill>
                  <a:srgbClr val="0000CC"/>
                </a:solidFill>
                <a:latin typeface="Comic Sans MS" panose="030F0702030302020204" pitchFamily="66" charset="0"/>
              </a:rPr>
              <a:t>tem das faculdades imensas depositadas em gérmen no seu íntimo, a princípio em </a:t>
            </a:r>
            <a:r>
              <a:rPr lang="pt-BR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estado latente</a:t>
            </a:r>
            <a:r>
              <a:rPr lang="pt-BR" i="1" dirty="0">
                <a:solidFill>
                  <a:srgbClr val="0000CC"/>
                </a:solidFill>
                <a:latin typeface="Comic Sans MS" panose="030F0702030302020204" pitchFamily="66" charset="0"/>
              </a:rPr>
              <a:t>, e que lhe cumpre fazer que desabrochem e cresçam pela ação da sua vontade</a:t>
            </a:r>
            <a:r>
              <a:rPr lang="pt-BR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.</a:t>
            </a:r>
          </a:p>
          <a:p>
            <a:endParaRPr lang="pt-BR" i="1" dirty="0">
              <a:solidFill>
                <a:srgbClr val="0000CC"/>
              </a:solidFill>
              <a:latin typeface="Comic Sans MS" panose="030F0702030302020204" pitchFamily="66" charset="0"/>
            </a:endParaRPr>
          </a:p>
          <a:p>
            <a:r>
              <a:rPr lang="pt-BR" i="1" dirty="0">
                <a:solidFill>
                  <a:srgbClr val="0000CC"/>
                </a:solidFill>
                <a:latin typeface="Comic Sans MS" panose="030F0702030302020204" pitchFamily="66" charset="0"/>
              </a:rPr>
              <a:t>Até ao presente, a fé não foi compreendida senão pelo lado religioso, porque o </a:t>
            </a:r>
            <a:r>
              <a:rPr lang="pt-BR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Cristo a </a:t>
            </a:r>
            <a:r>
              <a:rPr lang="pt-BR" i="1" dirty="0">
                <a:solidFill>
                  <a:srgbClr val="0000CC"/>
                </a:solidFill>
                <a:latin typeface="Comic Sans MS" panose="030F0702030302020204" pitchFamily="66" charset="0"/>
              </a:rPr>
              <a:t>exalçou como poderosa alavanca e porque o têm considerado apenas como chefe de </a:t>
            </a:r>
            <a:r>
              <a:rPr lang="pt-BR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uma religião</a:t>
            </a:r>
            <a:r>
              <a:rPr lang="pt-BR" i="1" dirty="0">
                <a:solidFill>
                  <a:srgbClr val="0000CC"/>
                </a:solidFill>
                <a:latin typeface="Comic Sans MS" panose="030F0702030302020204" pitchFamily="66" charset="0"/>
              </a:rPr>
              <a:t>. Entretanto, o Cristo, que operou milagres materiais, mostrou, por esses </a:t>
            </a:r>
            <a:r>
              <a:rPr lang="pt-BR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milagres mesmos</a:t>
            </a:r>
            <a:r>
              <a:rPr lang="pt-BR" i="1" dirty="0">
                <a:solidFill>
                  <a:srgbClr val="0000CC"/>
                </a:solidFill>
                <a:latin typeface="Comic Sans MS" panose="030F0702030302020204" pitchFamily="66" charset="0"/>
              </a:rPr>
              <a:t>, o que pode o homem, quando tem fé, isto é, a vontade de querer e a certeza de </a:t>
            </a:r>
            <a:r>
              <a:rPr lang="pt-BR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que essa </a:t>
            </a:r>
            <a:r>
              <a:rPr lang="pt-BR" i="1" dirty="0">
                <a:solidFill>
                  <a:srgbClr val="0000CC"/>
                </a:solidFill>
                <a:latin typeface="Comic Sans MS" panose="030F0702030302020204" pitchFamily="66" charset="0"/>
              </a:rPr>
              <a:t>vontade pode obter satisfação. Também os apóstolos não operaram milagres, </a:t>
            </a:r>
            <a:r>
              <a:rPr lang="pt-BR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seguindo-lhe o </a:t>
            </a:r>
            <a:r>
              <a:rPr lang="pt-BR" i="1" dirty="0">
                <a:solidFill>
                  <a:srgbClr val="0000CC"/>
                </a:solidFill>
                <a:latin typeface="Comic Sans MS" panose="030F0702030302020204" pitchFamily="66" charset="0"/>
              </a:rPr>
              <a:t>exemplo? Ora, que eram esses milagres, senão efeitos naturais, cujas causas os </a:t>
            </a:r>
            <a:r>
              <a:rPr lang="pt-BR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homens de </a:t>
            </a:r>
            <a:r>
              <a:rPr lang="pt-BR" i="1" dirty="0">
                <a:solidFill>
                  <a:srgbClr val="0000CC"/>
                </a:solidFill>
                <a:latin typeface="Comic Sans MS" panose="030F0702030302020204" pitchFamily="66" charset="0"/>
              </a:rPr>
              <a:t>então desconheciam, mas que, hoje, em grande parte se explicam e que pelo estudo do</a:t>
            </a:r>
          </a:p>
          <a:p>
            <a:r>
              <a:rPr lang="pt-BR" i="1" dirty="0">
                <a:solidFill>
                  <a:srgbClr val="0000CC"/>
                </a:solidFill>
                <a:latin typeface="Comic Sans MS" panose="030F0702030302020204" pitchFamily="66" charset="0"/>
              </a:rPr>
              <a:t>Espiritismo e do Magnetismo se tornarão completamente compreensíveis?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778048" y="6596390"/>
            <a:ext cx="1378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Por Marco Bechara</a:t>
            </a:r>
            <a:endParaRPr lang="pt-BR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9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260648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rgbClr val="0000CC"/>
                </a:solidFill>
                <a:latin typeface="Comic Sans MS" panose="030F0702030302020204" pitchFamily="66" charset="0"/>
              </a:rPr>
              <a:t>A fé é humana ou divina, conforme o homem aplica suas faculdades à satisfação </a:t>
            </a:r>
            <a:r>
              <a:rPr lang="pt-BR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das necessidades </a:t>
            </a:r>
            <a:r>
              <a:rPr lang="pt-BR" i="1" dirty="0">
                <a:solidFill>
                  <a:srgbClr val="0000CC"/>
                </a:solidFill>
                <a:latin typeface="Comic Sans MS" panose="030F0702030302020204" pitchFamily="66" charset="0"/>
              </a:rPr>
              <a:t>terrenas, ou das suas aspirações celestiais e futuras. O homem de gênio, que </a:t>
            </a:r>
            <a:r>
              <a:rPr lang="pt-BR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se lança </a:t>
            </a:r>
            <a:r>
              <a:rPr lang="pt-BR" i="1" dirty="0">
                <a:solidFill>
                  <a:srgbClr val="0000CC"/>
                </a:solidFill>
                <a:latin typeface="Comic Sans MS" panose="030F0702030302020204" pitchFamily="66" charset="0"/>
              </a:rPr>
              <a:t>à realização de algum grande empreendimento, triunfa, se tem fé, porque sente em </a:t>
            </a:r>
            <a:r>
              <a:rPr lang="pt-BR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si que </a:t>
            </a:r>
            <a:r>
              <a:rPr lang="pt-BR" i="1" dirty="0">
                <a:solidFill>
                  <a:srgbClr val="0000CC"/>
                </a:solidFill>
                <a:latin typeface="Comic Sans MS" panose="030F0702030302020204" pitchFamily="66" charset="0"/>
              </a:rPr>
              <a:t>pode e há de chegar ao fim colimado, certeza que lhe faculta imensa força. O homem </a:t>
            </a:r>
            <a:r>
              <a:rPr lang="pt-BR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de bem </a:t>
            </a:r>
            <a:r>
              <a:rPr lang="pt-BR" i="1" dirty="0">
                <a:solidFill>
                  <a:srgbClr val="0000CC"/>
                </a:solidFill>
                <a:latin typeface="Comic Sans MS" panose="030F0702030302020204" pitchFamily="66" charset="0"/>
              </a:rPr>
              <a:t>que, crente em seu futuro celeste, deseja encher de belas e nobres ações a sua existência</a:t>
            </a:r>
            <a:r>
              <a:rPr lang="pt-BR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, haure </a:t>
            </a:r>
            <a:r>
              <a:rPr lang="pt-BR" i="1" dirty="0">
                <a:solidFill>
                  <a:srgbClr val="0000CC"/>
                </a:solidFill>
                <a:latin typeface="Comic Sans MS" panose="030F0702030302020204" pitchFamily="66" charset="0"/>
              </a:rPr>
              <a:t>na sua fé, na certeza da felicidade que o espera</a:t>
            </a:r>
            <a:r>
              <a:rPr lang="pt-BR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, a </a:t>
            </a:r>
            <a:r>
              <a:rPr lang="pt-BR" i="1" dirty="0">
                <a:solidFill>
                  <a:srgbClr val="0000CC"/>
                </a:solidFill>
                <a:latin typeface="Comic Sans MS" panose="030F0702030302020204" pitchFamily="66" charset="0"/>
              </a:rPr>
              <a:t>força necessária, e ainda aí se operam milagres de caridade, de devotamento e </a:t>
            </a:r>
            <a:r>
              <a:rPr lang="pt-BR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de abnegação</a:t>
            </a:r>
            <a:r>
              <a:rPr lang="pt-BR" i="1" dirty="0">
                <a:solidFill>
                  <a:srgbClr val="0000CC"/>
                </a:solidFill>
                <a:latin typeface="Comic Sans MS" panose="030F0702030302020204" pitchFamily="66" charset="0"/>
              </a:rPr>
              <a:t>. Enfim, com a fé, não há maus pendures que se não chegue a vencer</a:t>
            </a:r>
            <a:r>
              <a:rPr lang="pt-BR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.</a:t>
            </a:r>
          </a:p>
          <a:p>
            <a:endParaRPr lang="pt-BR" i="1" dirty="0">
              <a:solidFill>
                <a:srgbClr val="0000CC"/>
              </a:solidFill>
              <a:latin typeface="Comic Sans MS" panose="030F0702030302020204" pitchFamily="66" charset="0"/>
            </a:endParaRPr>
          </a:p>
          <a:p>
            <a:r>
              <a:rPr lang="pt-BR" i="1" dirty="0">
                <a:solidFill>
                  <a:srgbClr val="0000CC"/>
                </a:solidFill>
                <a:latin typeface="Comic Sans MS" panose="030F0702030302020204" pitchFamily="66" charset="0"/>
              </a:rPr>
              <a:t>O Magnetismo é uma das maiores provas do poder da fé posta em ação. É pela fé </a:t>
            </a:r>
            <a:r>
              <a:rPr lang="pt-BR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que ele </a:t>
            </a:r>
            <a:r>
              <a:rPr lang="pt-BR" i="1" dirty="0">
                <a:solidFill>
                  <a:srgbClr val="0000CC"/>
                </a:solidFill>
                <a:latin typeface="Comic Sans MS" panose="030F0702030302020204" pitchFamily="66" charset="0"/>
              </a:rPr>
              <a:t>cura e produz esses fenômenos singulares, qualificados outrora de milagres</a:t>
            </a:r>
            <a:r>
              <a:rPr lang="pt-BR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.</a:t>
            </a:r>
          </a:p>
          <a:p>
            <a:endParaRPr lang="pt-BR" i="1" dirty="0">
              <a:solidFill>
                <a:srgbClr val="0000CC"/>
              </a:solidFill>
              <a:latin typeface="Comic Sans MS" panose="030F0702030302020204" pitchFamily="66" charset="0"/>
            </a:endParaRPr>
          </a:p>
          <a:p>
            <a:r>
              <a:rPr lang="pt-BR" i="1" dirty="0">
                <a:solidFill>
                  <a:srgbClr val="0000CC"/>
                </a:solidFill>
                <a:latin typeface="Comic Sans MS" panose="030F0702030302020204" pitchFamily="66" charset="0"/>
              </a:rPr>
              <a:t>Repito: a fé é humana e divina. Se todos os encarnados se achassem bem </a:t>
            </a:r>
            <a:r>
              <a:rPr lang="pt-BR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persuadidos da </a:t>
            </a:r>
            <a:r>
              <a:rPr lang="pt-BR" i="1" dirty="0">
                <a:solidFill>
                  <a:srgbClr val="0000CC"/>
                </a:solidFill>
                <a:latin typeface="Comic Sans MS" panose="030F0702030302020204" pitchFamily="66" charset="0"/>
              </a:rPr>
              <a:t>força que em si trazem, e se quisessem pôr a vontade a serviço dessa força, seriam </a:t>
            </a:r>
            <a:r>
              <a:rPr lang="pt-BR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capazes de </a:t>
            </a:r>
            <a:r>
              <a:rPr lang="pt-BR" i="1" dirty="0">
                <a:solidFill>
                  <a:srgbClr val="0000CC"/>
                </a:solidFill>
                <a:latin typeface="Comic Sans MS" panose="030F0702030302020204" pitchFamily="66" charset="0"/>
              </a:rPr>
              <a:t>realizar o a que, até hoje, eles chamaram prodígios e que, no entanto, não passa de </a:t>
            </a:r>
            <a:r>
              <a:rPr lang="pt-BR" i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um desenvolvimento </a:t>
            </a:r>
            <a:r>
              <a:rPr lang="pt-BR" i="1" dirty="0">
                <a:solidFill>
                  <a:srgbClr val="0000CC"/>
                </a:solidFill>
                <a:latin typeface="Comic Sans MS" panose="030F0702030302020204" pitchFamily="66" charset="0"/>
              </a:rPr>
              <a:t>das faculdades humanas. </a:t>
            </a:r>
            <a:endParaRPr lang="pt-BR" i="1" dirty="0" smtClean="0">
              <a:solidFill>
                <a:srgbClr val="0000CC"/>
              </a:solidFill>
              <a:latin typeface="Comic Sans MS" panose="030F0702030302020204" pitchFamily="66" charset="0"/>
            </a:endParaRPr>
          </a:p>
          <a:p>
            <a:pPr algn="r"/>
            <a:r>
              <a:rPr lang="pt-BR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Um </a:t>
            </a:r>
            <a:r>
              <a:rPr lang="pt-BR" dirty="0">
                <a:solidFill>
                  <a:srgbClr val="0000CC"/>
                </a:solidFill>
                <a:latin typeface="Comic Sans MS" panose="030F0702030302020204" pitchFamily="66" charset="0"/>
              </a:rPr>
              <a:t>Espírito Protetor. (Paris, </a:t>
            </a:r>
            <a:r>
              <a:rPr lang="pt-BR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l863)”</a:t>
            </a:r>
            <a:endParaRPr lang="pt-BR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95536" y="6051743"/>
            <a:ext cx="8496944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Leia o que está entrelinhas! Preste atenção no poder dessas informações!</a:t>
            </a:r>
            <a:endParaRPr lang="pt-BR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765961" y="6579859"/>
            <a:ext cx="1378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Por Marco Bechara</a:t>
            </a:r>
            <a:endParaRPr lang="pt-BR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a imagem para a palavra da palavra REI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0" y="105641"/>
            <a:ext cx="8680360" cy="642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854558" y="6170193"/>
            <a:ext cx="2150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Energia Universal </a:t>
            </a:r>
            <a:r>
              <a:rPr lang="en-US" sz="12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(FLUIDO EXISTENTE EM TODO O UNIVERSO)</a:t>
            </a:r>
            <a:endParaRPr lang="pt-BR" sz="12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45486" y="6289907"/>
            <a:ext cx="294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Energia Vital                      </a:t>
            </a:r>
            <a:r>
              <a:rPr lang="en-US" sz="12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(FLUIDO QUE ANIMA OS SERES)</a:t>
            </a:r>
            <a:endParaRPr lang="pt-BR" sz="12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-14001" y="-14867"/>
            <a:ext cx="1378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Por Marco Bechara</a:t>
            </a:r>
            <a:endParaRPr lang="pt-BR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a imagem para a palavra da palavra REI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34" y="64394"/>
            <a:ext cx="8774732" cy="515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21970" y="5537915"/>
            <a:ext cx="8492427" cy="9233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OBS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: </a:t>
            </a:r>
            <a:r>
              <a:rPr lang="en-US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Que fique claro que todo e qualquer Princípio criado pelo ser humano, tem sua origem nos 7 Tronos de DEUS: 1) Da Fé; 2) Do Amor;                        3) Do Conhecimento; 4) Da Justiça; 5) Da Lei; 6) Da Evolução; 7) Da Geração.</a:t>
            </a:r>
            <a:endParaRPr lang="pt-BR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-14001" y="-14867"/>
            <a:ext cx="1378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Por Marco Bechara</a:t>
            </a:r>
            <a:endParaRPr lang="pt-BR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4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2276" y="476518"/>
            <a:ext cx="8113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Os símbolos utilizados no REIKI e como trabalhar com eles</a:t>
            </a:r>
            <a:r>
              <a:rPr lang="en-US" sz="4000" b="1" dirty="0">
                <a:solidFill>
                  <a:srgbClr val="C00000"/>
                </a:solidFill>
                <a:latin typeface="Comic Sans MS" panose="030F0702030302020204" pitchFamily="66" charset="0"/>
              </a:rPr>
              <a:t>:</a:t>
            </a:r>
            <a:endParaRPr lang="pt-BR" sz="4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335880"/>
              </p:ext>
            </p:extLst>
          </p:nvPr>
        </p:nvGraphicFramePr>
        <p:xfrm>
          <a:off x="891683" y="2434109"/>
          <a:ext cx="1143179" cy="179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" name="Image" r:id="rId3" imgW="4088880" imgH="6425280" progId="Photoshop.Image.13">
                  <p:embed/>
                </p:oleObj>
              </mc:Choice>
              <mc:Fallback>
                <p:oleObj name="Image" r:id="rId3" imgW="4088880" imgH="64252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1683" y="2434109"/>
                        <a:ext cx="1143179" cy="1795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488500"/>
              </p:ext>
            </p:extLst>
          </p:nvPr>
        </p:nvGraphicFramePr>
        <p:xfrm>
          <a:off x="2575775" y="2434109"/>
          <a:ext cx="1169508" cy="1870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2" name="Image" r:id="rId5" imgW="3809520" imgH="6095160" progId="Photoshop.Image.13">
                  <p:embed/>
                </p:oleObj>
              </mc:Choice>
              <mc:Fallback>
                <p:oleObj name="Image" r:id="rId5" imgW="3809520" imgH="60951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5775" y="2434109"/>
                        <a:ext cx="1169508" cy="1870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710393"/>
              </p:ext>
            </p:extLst>
          </p:nvPr>
        </p:nvGraphicFramePr>
        <p:xfrm>
          <a:off x="4286196" y="2434108"/>
          <a:ext cx="942626" cy="189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3" name="Image" r:id="rId7" imgW="3288600" imgH="6603120" progId="Photoshop.Image.13">
                  <p:embed/>
                </p:oleObj>
              </mc:Choice>
              <mc:Fallback>
                <p:oleObj name="Image" r:id="rId7" imgW="3288600" imgH="6603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6196" y="2434108"/>
                        <a:ext cx="942626" cy="189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940633"/>
              </p:ext>
            </p:extLst>
          </p:nvPr>
        </p:nvGraphicFramePr>
        <p:xfrm>
          <a:off x="5769736" y="2434108"/>
          <a:ext cx="1043118" cy="1996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4" name="Image" r:id="rId9" imgW="3403080" imgH="6514200" progId="Photoshop.Image.13">
                  <p:embed/>
                </p:oleObj>
              </mc:Choice>
              <mc:Fallback>
                <p:oleObj name="Image" r:id="rId9" imgW="3403080" imgH="6514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69736" y="2434108"/>
                        <a:ext cx="1043118" cy="1996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489437"/>
              </p:ext>
            </p:extLst>
          </p:nvPr>
        </p:nvGraphicFramePr>
        <p:xfrm>
          <a:off x="7353768" y="2430714"/>
          <a:ext cx="734164" cy="2021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5" name="Image" r:id="rId11" imgW="2221920" imgH="6120360" progId="Photoshop.Image.13">
                  <p:embed/>
                </p:oleObj>
              </mc:Choice>
              <mc:Fallback>
                <p:oleObj name="Image" r:id="rId11" imgW="2221920" imgH="61203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53768" y="2430714"/>
                        <a:ext cx="734164" cy="2021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234444"/>
              </p:ext>
            </p:extLst>
          </p:nvPr>
        </p:nvGraphicFramePr>
        <p:xfrm>
          <a:off x="3511817" y="4725427"/>
          <a:ext cx="1548757" cy="1763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6" name="Image" r:id="rId13" imgW="4672800" imgH="5320440" progId="Photoshop.Image.13">
                  <p:embed/>
                </p:oleObj>
              </mc:Choice>
              <mc:Fallback>
                <p:oleObj name="Image" r:id="rId13" imgW="4672800" imgH="5320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11817" y="4725427"/>
                        <a:ext cx="1548757" cy="1763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-14001" y="-14867"/>
            <a:ext cx="1378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Por Marco Bechara</a:t>
            </a:r>
            <a:endParaRPr lang="pt-BR" sz="1100" b="1" dirty="0">
              <a:solidFill>
                <a:srgbClr val="C00000"/>
              </a:solidFill>
            </a:endParaRPr>
          </a:p>
        </p:txBody>
      </p:sp>
      <p:sp>
        <p:nvSpPr>
          <p:cNvPr id="10" name="Chave direita 9"/>
          <p:cNvSpPr/>
          <p:nvPr/>
        </p:nvSpPr>
        <p:spPr>
          <a:xfrm>
            <a:off x="5228822" y="4725427"/>
            <a:ext cx="540914" cy="17634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666704" y="5173197"/>
            <a:ext cx="2691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Símbolo de origem Egípcia, introduzido em algumas escolas de REIKI.</a:t>
            </a:r>
            <a:endParaRPr lang="pt-BR" sz="16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5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</TotalTime>
  <Words>2620</Words>
  <Application>Microsoft Office PowerPoint</Application>
  <PresentationFormat>Apresentação na tela (4:3)</PresentationFormat>
  <Paragraphs>121</Paragraphs>
  <Slides>17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Wingdings</vt:lpstr>
      <vt:lpstr>Tema do Office</vt:lpstr>
      <vt:lpstr>Image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Bechara</dc:creator>
  <cp:lastModifiedBy>Marco Bechara</cp:lastModifiedBy>
  <cp:revision>81</cp:revision>
  <dcterms:created xsi:type="dcterms:W3CDTF">2018-08-06T12:48:28Z</dcterms:created>
  <dcterms:modified xsi:type="dcterms:W3CDTF">2018-11-14T18:52:31Z</dcterms:modified>
</cp:coreProperties>
</file>