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7" r:id="rId3"/>
    <p:sldId id="258" r:id="rId4"/>
    <p:sldId id="259" r:id="rId5"/>
    <p:sldId id="260" r:id="rId6"/>
    <p:sldId id="261" r:id="rId7"/>
    <p:sldId id="262" r:id="rId8"/>
    <p:sldId id="263" r:id="rId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3603" autoAdjust="0"/>
    <p:restoredTop sz="94660"/>
  </p:normalViewPr>
  <p:slideViewPr>
    <p:cSldViewPr snapToGrid="0">
      <p:cViewPr varScale="1">
        <p:scale>
          <a:sx n="74" d="100"/>
          <a:sy n="74" d="100"/>
        </p:scale>
        <p:origin x="1782" y="7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pt-BR" smtClean="0"/>
              <a:t>Clique para editar o título mestre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4F507AFD-64E5-463C-ABD5-62D04204E9EB}" type="datetimeFigureOut">
              <a:rPr lang="pt-BR" smtClean="0"/>
              <a:t>12/11/2018</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C9272E6D-5B76-4F88-AC19-13AFB53BF47C}" type="slidenum">
              <a:rPr lang="pt-BR" smtClean="0"/>
              <a:t>‹nº›</a:t>
            </a:fld>
            <a:endParaRPr lang="pt-BR" dirty="0"/>
          </a:p>
        </p:txBody>
      </p:sp>
    </p:spTree>
    <p:extLst>
      <p:ext uri="{BB962C8B-B14F-4D97-AF65-F5344CB8AC3E}">
        <p14:creationId xmlns:p14="http://schemas.microsoft.com/office/powerpoint/2010/main" val="315427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4F507AFD-64E5-463C-ABD5-62D04204E9EB}" type="datetimeFigureOut">
              <a:rPr lang="pt-BR" smtClean="0"/>
              <a:t>12/11/2018</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C9272E6D-5B76-4F88-AC19-13AFB53BF47C}" type="slidenum">
              <a:rPr lang="pt-BR" smtClean="0"/>
              <a:t>‹nº›</a:t>
            </a:fld>
            <a:endParaRPr lang="pt-BR" dirty="0"/>
          </a:p>
        </p:txBody>
      </p:sp>
    </p:spTree>
    <p:extLst>
      <p:ext uri="{BB962C8B-B14F-4D97-AF65-F5344CB8AC3E}">
        <p14:creationId xmlns:p14="http://schemas.microsoft.com/office/powerpoint/2010/main" val="87868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4F507AFD-64E5-463C-ABD5-62D04204E9EB}" type="datetimeFigureOut">
              <a:rPr lang="pt-BR" smtClean="0"/>
              <a:t>12/11/2018</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C9272E6D-5B76-4F88-AC19-13AFB53BF47C}" type="slidenum">
              <a:rPr lang="pt-BR" smtClean="0"/>
              <a:t>‹nº›</a:t>
            </a:fld>
            <a:endParaRPr lang="pt-BR" dirty="0"/>
          </a:p>
        </p:txBody>
      </p:sp>
    </p:spTree>
    <p:extLst>
      <p:ext uri="{BB962C8B-B14F-4D97-AF65-F5344CB8AC3E}">
        <p14:creationId xmlns:p14="http://schemas.microsoft.com/office/powerpoint/2010/main" val="2790032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4F507AFD-64E5-463C-ABD5-62D04204E9EB}" type="datetimeFigureOut">
              <a:rPr lang="pt-BR" smtClean="0"/>
              <a:t>12/11/2018</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C9272E6D-5B76-4F88-AC19-13AFB53BF47C}" type="slidenum">
              <a:rPr lang="pt-BR" smtClean="0"/>
              <a:t>‹nº›</a:t>
            </a:fld>
            <a:endParaRPr lang="pt-BR" dirty="0"/>
          </a:p>
        </p:txBody>
      </p:sp>
    </p:spTree>
    <p:extLst>
      <p:ext uri="{BB962C8B-B14F-4D97-AF65-F5344CB8AC3E}">
        <p14:creationId xmlns:p14="http://schemas.microsoft.com/office/powerpoint/2010/main" val="547774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pt-BR" smtClean="0"/>
              <a:t>Clique para editar o título mestre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4F507AFD-64E5-463C-ABD5-62D04204E9EB}" type="datetimeFigureOut">
              <a:rPr lang="pt-BR" smtClean="0"/>
              <a:t>12/11/2018</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C9272E6D-5B76-4F88-AC19-13AFB53BF47C}" type="slidenum">
              <a:rPr lang="pt-BR" smtClean="0"/>
              <a:t>‹nº›</a:t>
            </a:fld>
            <a:endParaRPr lang="pt-BR" dirty="0"/>
          </a:p>
        </p:txBody>
      </p:sp>
    </p:spTree>
    <p:extLst>
      <p:ext uri="{BB962C8B-B14F-4D97-AF65-F5344CB8AC3E}">
        <p14:creationId xmlns:p14="http://schemas.microsoft.com/office/powerpoint/2010/main" val="253931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4F507AFD-64E5-463C-ABD5-62D04204E9EB}" type="datetimeFigureOut">
              <a:rPr lang="pt-BR" smtClean="0"/>
              <a:t>12/11/2018</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C9272E6D-5B76-4F88-AC19-13AFB53BF47C}" type="slidenum">
              <a:rPr lang="pt-BR" smtClean="0"/>
              <a:t>‹nº›</a:t>
            </a:fld>
            <a:endParaRPr lang="pt-BR" dirty="0"/>
          </a:p>
        </p:txBody>
      </p:sp>
    </p:spTree>
    <p:extLst>
      <p:ext uri="{BB962C8B-B14F-4D97-AF65-F5344CB8AC3E}">
        <p14:creationId xmlns:p14="http://schemas.microsoft.com/office/powerpoint/2010/main" val="4161305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629842" y="2505075"/>
            <a:ext cx="3868340"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29150" y="2505075"/>
            <a:ext cx="3887391"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4F507AFD-64E5-463C-ABD5-62D04204E9EB}" type="datetimeFigureOut">
              <a:rPr lang="pt-BR" smtClean="0"/>
              <a:t>12/11/2018</a:t>
            </a:fld>
            <a:endParaRPr lang="pt-BR" dirty="0"/>
          </a:p>
        </p:txBody>
      </p:sp>
      <p:sp>
        <p:nvSpPr>
          <p:cNvPr id="8" name="Footer Placeholder 7"/>
          <p:cNvSpPr>
            <a:spLocks noGrp="1"/>
          </p:cNvSpPr>
          <p:nvPr>
            <p:ph type="ftr" sz="quarter" idx="11"/>
          </p:nvPr>
        </p:nvSpPr>
        <p:spPr/>
        <p:txBody>
          <a:bodyPr/>
          <a:lstStyle/>
          <a:p>
            <a:endParaRPr lang="pt-BR" dirty="0"/>
          </a:p>
        </p:txBody>
      </p:sp>
      <p:sp>
        <p:nvSpPr>
          <p:cNvPr id="9" name="Slide Number Placeholder 8"/>
          <p:cNvSpPr>
            <a:spLocks noGrp="1"/>
          </p:cNvSpPr>
          <p:nvPr>
            <p:ph type="sldNum" sz="quarter" idx="12"/>
          </p:nvPr>
        </p:nvSpPr>
        <p:spPr/>
        <p:txBody>
          <a:bodyPr/>
          <a:lstStyle/>
          <a:p>
            <a:fld id="{C9272E6D-5B76-4F88-AC19-13AFB53BF47C}" type="slidenum">
              <a:rPr lang="pt-BR" smtClean="0"/>
              <a:t>‹nº›</a:t>
            </a:fld>
            <a:endParaRPr lang="pt-BR" dirty="0"/>
          </a:p>
        </p:txBody>
      </p:sp>
    </p:spTree>
    <p:extLst>
      <p:ext uri="{BB962C8B-B14F-4D97-AF65-F5344CB8AC3E}">
        <p14:creationId xmlns:p14="http://schemas.microsoft.com/office/powerpoint/2010/main" val="2401156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4F507AFD-64E5-463C-ABD5-62D04204E9EB}" type="datetimeFigureOut">
              <a:rPr lang="pt-BR" smtClean="0"/>
              <a:t>12/11/2018</a:t>
            </a:fld>
            <a:endParaRPr lang="pt-BR" dirty="0"/>
          </a:p>
        </p:txBody>
      </p:sp>
      <p:sp>
        <p:nvSpPr>
          <p:cNvPr id="4" name="Footer Placeholder 3"/>
          <p:cNvSpPr>
            <a:spLocks noGrp="1"/>
          </p:cNvSpPr>
          <p:nvPr>
            <p:ph type="ftr" sz="quarter" idx="11"/>
          </p:nvPr>
        </p:nvSpPr>
        <p:spPr/>
        <p:txBody>
          <a:bodyPr/>
          <a:lstStyle/>
          <a:p>
            <a:endParaRPr lang="pt-BR" dirty="0"/>
          </a:p>
        </p:txBody>
      </p:sp>
      <p:sp>
        <p:nvSpPr>
          <p:cNvPr id="5" name="Slide Number Placeholder 4"/>
          <p:cNvSpPr>
            <a:spLocks noGrp="1"/>
          </p:cNvSpPr>
          <p:nvPr>
            <p:ph type="sldNum" sz="quarter" idx="12"/>
          </p:nvPr>
        </p:nvSpPr>
        <p:spPr/>
        <p:txBody>
          <a:bodyPr/>
          <a:lstStyle/>
          <a:p>
            <a:fld id="{C9272E6D-5B76-4F88-AC19-13AFB53BF47C}" type="slidenum">
              <a:rPr lang="pt-BR" smtClean="0"/>
              <a:t>‹nº›</a:t>
            </a:fld>
            <a:endParaRPr lang="pt-BR" dirty="0"/>
          </a:p>
        </p:txBody>
      </p:sp>
    </p:spTree>
    <p:extLst>
      <p:ext uri="{BB962C8B-B14F-4D97-AF65-F5344CB8AC3E}">
        <p14:creationId xmlns:p14="http://schemas.microsoft.com/office/powerpoint/2010/main" val="2489087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507AFD-64E5-463C-ABD5-62D04204E9EB}" type="datetimeFigureOut">
              <a:rPr lang="pt-BR" smtClean="0"/>
              <a:t>12/11/2018</a:t>
            </a:fld>
            <a:endParaRPr lang="pt-BR" dirty="0"/>
          </a:p>
        </p:txBody>
      </p:sp>
      <p:sp>
        <p:nvSpPr>
          <p:cNvPr id="3" name="Footer Placeholder 2"/>
          <p:cNvSpPr>
            <a:spLocks noGrp="1"/>
          </p:cNvSpPr>
          <p:nvPr>
            <p:ph type="ftr" sz="quarter" idx="11"/>
          </p:nvPr>
        </p:nvSpPr>
        <p:spPr/>
        <p:txBody>
          <a:bodyPr/>
          <a:lstStyle/>
          <a:p>
            <a:endParaRPr lang="pt-BR" dirty="0"/>
          </a:p>
        </p:txBody>
      </p:sp>
      <p:sp>
        <p:nvSpPr>
          <p:cNvPr id="4" name="Slide Number Placeholder 3"/>
          <p:cNvSpPr>
            <a:spLocks noGrp="1"/>
          </p:cNvSpPr>
          <p:nvPr>
            <p:ph type="sldNum" sz="quarter" idx="12"/>
          </p:nvPr>
        </p:nvSpPr>
        <p:spPr/>
        <p:txBody>
          <a:bodyPr/>
          <a:lstStyle/>
          <a:p>
            <a:fld id="{C9272E6D-5B76-4F88-AC19-13AFB53BF47C}" type="slidenum">
              <a:rPr lang="pt-BR" smtClean="0"/>
              <a:t>‹nº›</a:t>
            </a:fld>
            <a:endParaRPr lang="pt-BR" dirty="0"/>
          </a:p>
        </p:txBody>
      </p:sp>
    </p:spTree>
    <p:extLst>
      <p:ext uri="{BB962C8B-B14F-4D97-AF65-F5344CB8AC3E}">
        <p14:creationId xmlns:p14="http://schemas.microsoft.com/office/powerpoint/2010/main" val="3986463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pt-BR" smtClean="0"/>
              <a:t>Clique para editar o título mestre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4F507AFD-64E5-463C-ABD5-62D04204E9EB}" type="datetimeFigureOut">
              <a:rPr lang="pt-BR" smtClean="0"/>
              <a:t>12/11/2018</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C9272E6D-5B76-4F88-AC19-13AFB53BF47C}" type="slidenum">
              <a:rPr lang="pt-BR" smtClean="0"/>
              <a:t>‹nº›</a:t>
            </a:fld>
            <a:endParaRPr lang="pt-BR" dirty="0"/>
          </a:p>
        </p:txBody>
      </p:sp>
    </p:spTree>
    <p:extLst>
      <p:ext uri="{BB962C8B-B14F-4D97-AF65-F5344CB8AC3E}">
        <p14:creationId xmlns:p14="http://schemas.microsoft.com/office/powerpoint/2010/main" val="358526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smtClean="0"/>
              <a:t>Clique no ícone para adicionar uma imagem</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4F507AFD-64E5-463C-ABD5-62D04204E9EB}" type="datetimeFigureOut">
              <a:rPr lang="pt-BR" smtClean="0"/>
              <a:t>12/11/2018</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C9272E6D-5B76-4F88-AC19-13AFB53BF47C}" type="slidenum">
              <a:rPr lang="pt-BR" smtClean="0"/>
              <a:t>‹nº›</a:t>
            </a:fld>
            <a:endParaRPr lang="pt-BR" dirty="0"/>
          </a:p>
        </p:txBody>
      </p:sp>
    </p:spTree>
    <p:extLst>
      <p:ext uri="{BB962C8B-B14F-4D97-AF65-F5344CB8AC3E}">
        <p14:creationId xmlns:p14="http://schemas.microsoft.com/office/powerpoint/2010/main" val="2718780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507AFD-64E5-463C-ABD5-62D04204E9EB}" type="datetimeFigureOut">
              <a:rPr lang="pt-BR" smtClean="0"/>
              <a:t>12/11/2018</a:t>
            </a:fld>
            <a:endParaRPr lang="pt-BR"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272E6D-5B76-4F88-AC19-13AFB53BF47C}" type="slidenum">
              <a:rPr lang="pt-BR" smtClean="0"/>
              <a:t>‹nº›</a:t>
            </a:fld>
            <a:endParaRPr lang="pt-BR" dirty="0"/>
          </a:p>
        </p:txBody>
      </p:sp>
    </p:spTree>
    <p:extLst>
      <p:ext uri="{BB962C8B-B14F-4D97-AF65-F5344CB8AC3E}">
        <p14:creationId xmlns:p14="http://schemas.microsoft.com/office/powerpoint/2010/main" val="12648445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0" y="0"/>
            <a:ext cx="9144000" cy="6858000"/>
          </a:xfrm>
          <a:prstGeom prst="rect">
            <a:avLst/>
          </a:prstGeom>
          <a:solidFill>
            <a:schemeClr val="bg2">
              <a:lumMod val="9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 name="CaixaDeTexto 1"/>
          <p:cNvSpPr txBox="1"/>
          <p:nvPr/>
        </p:nvSpPr>
        <p:spPr>
          <a:xfrm>
            <a:off x="528032" y="212502"/>
            <a:ext cx="8165206" cy="1569660"/>
          </a:xfrm>
          <a:prstGeom prst="rect">
            <a:avLst/>
          </a:prstGeom>
          <a:noFill/>
        </p:spPr>
        <p:txBody>
          <a:bodyPr wrap="square" rtlCol="0">
            <a:spAutoFit/>
          </a:bodyPr>
          <a:lstStyle/>
          <a:p>
            <a:pPr algn="ctr"/>
            <a:r>
              <a:rPr lang="en-US" sz="4800" b="1" dirty="0" smtClean="0">
                <a:solidFill>
                  <a:srgbClr val="C00000"/>
                </a:solidFill>
                <a:effectLst>
                  <a:outerShdw blurRad="38100" dist="38100" dir="2700000" algn="tl">
                    <a:srgbClr val="000000">
                      <a:alpha val="43137"/>
                    </a:srgbClr>
                  </a:outerShdw>
                </a:effectLst>
                <a:latin typeface="Comic Sans MS" panose="030F0702030302020204" pitchFamily="66" charset="0"/>
              </a:rPr>
              <a:t>Entendendo os Recursos Físicos na Umbanda</a:t>
            </a:r>
          </a:p>
        </p:txBody>
      </p:sp>
      <p:sp>
        <p:nvSpPr>
          <p:cNvPr id="6" name="CaixaDeTexto 5"/>
          <p:cNvSpPr txBox="1"/>
          <p:nvPr/>
        </p:nvSpPr>
        <p:spPr>
          <a:xfrm>
            <a:off x="470079" y="5721364"/>
            <a:ext cx="8203842" cy="969496"/>
          </a:xfrm>
          <a:prstGeom prst="rect">
            <a:avLst/>
          </a:prstGeom>
          <a:noFill/>
        </p:spPr>
        <p:txBody>
          <a:bodyPr wrap="square" rtlCol="0">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smtClean="0">
                <a:solidFill>
                  <a:srgbClr val="C00000"/>
                </a:solidFill>
                <a:latin typeface="Comic Sans MS" panose="030F0702030302020204" pitchFamily="66" charset="0"/>
              </a:rPr>
              <a:t>Por</a:t>
            </a:r>
          </a:p>
          <a:p>
            <a:pPr algn="ctr"/>
            <a:endParaRPr lang="en-US" sz="900" b="1" dirty="0">
              <a:solidFill>
                <a:srgbClr val="C00000"/>
              </a:solidFill>
              <a:latin typeface="Comic Sans MS" panose="030F0702030302020204" pitchFamily="66" charset="0"/>
            </a:endParaRPr>
          </a:p>
          <a:p>
            <a:pPr algn="ctr"/>
            <a:r>
              <a:rPr lang="en-US" sz="2400" b="1" dirty="0" smtClean="0">
                <a:solidFill>
                  <a:srgbClr val="C00000"/>
                </a:solidFill>
                <a:latin typeface="Comic Sans MS" panose="030F0702030302020204" pitchFamily="66" charset="0"/>
              </a:rPr>
              <a:t>Marco Bechara</a:t>
            </a:r>
            <a:endParaRPr lang="pt-BR" sz="2400" b="1" dirty="0">
              <a:solidFill>
                <a:srgbClr val="C00000"/>
              </a:solidFill>
              <a:latin typeface="Comic Sans MS" panose="030F0702030302020204" pitchFamily="66" charset="0"/>
            </a:endParaRPr>
          </a:p>
        </p:txBody>
      </p:sp>
      <p:pic>
        <p:nvPicPr>
          <p:cNvPr id="7" name="Image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803" y="1970177"/>
            <a:ext cx="3656393" cy="3556022"/>
          </a:xfrm>
          <a:prstGeom prst="rect">
            <a:avLst/>
          </a:prstGeom>
        </p:spPr>
      </p:pic>
    </p:spTree>
    <p:extLst>
      <p:ext uri="{BB962C8B-B14F-4D97-AF65-F5344CB8AC3E}">
        <p14:creationId xmlns:p14="http://schemas.microsoft.com/office/powerpoint/2010/main" val="6682680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216024" y="32419"/>
            <a:ext cx="8927976" cy="6447919"/>
          </a:xfrm>
          <a:prstGeom prst="rect">
            <a:avLst/>
          </a:prstGeom>
          <a:noFill/>
        </p:spPr>
        <p:txBody>
          <a:bodyPr wrap="square" rtlCol="0">
            <a:spAutoFit/>
          </a:bodyPr>
          <a:lstStyle/>
          <a:p>
            <a:r>
              <a:rPr lang="pt-BR" sz="2200" b="1" u="sng" dirty="0" smtClean="0">
                <a:solidFill>
                  <a:srgbClr val="C00000"/>
                </a:solidFill>
                <a:latin typeface="Comic Sans MS" pitchFamily="66" charset="0"/>
              </a:rPr>
              <a:t>Entendendo por que se utiliza “recursos físicos” na Umbanda</a:t>
            </a:r>
            <a:r>
              <a:rPr lang="pt-BR" sz="2200" b="1" dirty="0" smtClean="0">
                <a:solidFill>
                  <a:srgbClr val="C00000"/>
                </a:solidFill>
                <a:latin typeface="Comic Sans MS" pitchFamily="66" charset="0"/>
              </a:rPr>
              <a:t>:</a:t>
            </a:r>
          </a:p>
          <a:p>
            <a:endParaRPr lang="pt-BR" sz="800" dirty="0" smtClean="0">
              <a:latin typeface="Comic Sans MS" pitchFamily="66" charset="0"/>
            </a:endParaRPr>
          </a:p>
          <a:p>
            <a:r>
              <a:rPr lang="pt-BR" sz="1700" dirty="0" smtClean="0">
                <a:latin typeface="Comic Sans MS" pitchFamily="66" charset="0"/>
              </a:rPr>
              <a:t>Que tal se despir de preconceitos e do sectarismo religioso, que só existe na dimensão dos encarnados? Que tal ter postura de cientista da doutrina dos espíritos? Que tal ter boa vontade, em ler esse pequeno artigo, que aborda o tema sob a ótica da ciência humana e da ciência esotérica? O convite está feito....vamos lá?</a:t>
            </a:r>
          </a:p>
          <a:p>
            <a:endParaRPr lang="pt-BR" sz="1700" dirty="0">
              <a:latin typeface="Comic Sans MS" pitchFamily="66" charset="0"/>
            </a:endParaRPr>
          </a:p>
          <a:p>
            <a:r>
              <a:rPr lang="pt-BR" sz="1700" dirty="0" smtClean="0">
                <a:latin typeface="Comic Sans MS" pitchFamily="66" charset="0"/>
              </a:rPr>
              <a:t>Todo o trabalho de parceria realizado pelos Espíritos, através de médiuns, objetivando a caridade, necessita de silêncio e disciplina, para não </a:t>
            </a:r>
            <a:r>
              <a:rPr lang="pt-BR" sz="1700" dirty="0">
                <a:latin typeface="Comic Sans MS" pitchFamily="66" charset="0"/>
              </a:rPr>
              <a:t>ocorrerem interferências plasmadas pelos pensamentos e</a:t>
            </a:r>
            <a:r>
              <a:rPr lang="pt-BR" sz="1700" dirty="0" smtClean="0">
                <a:latin typeface="Comic Sans MS" pitchFamily="66" charset="0"/>
              </a:rPr>
              <a:t> </a:t>
            </a:r>
            <a:r>
              <a:rPr lang="pt-BR" sz="1700" dirty="0">
                <a:latin typeface="Comic Sans MS" pitchFamily="66" charset="0"/>
              </a:rPr>
              <a:t>pelas </a:t>
            </a:r>
            <a:r>
              <a:rPr lang="pt-BR" sz="1700" dirty="0" smtClean="0">
                <a:latin typeface="Comic Sans MS" pitchFamily="66" charset="0"/>
              </a:rPr>
              <a:t>palavras, fora do contexto. Os Espíritos também necessitam do “ectoplasma” liberado, naturalmente, pelos médiuns e pela assistência, para poder criar aderência e interação de forças às partículas presentes em nosso orbe, contidas nos corpos </a:t>
            </a:r>
            <a:r>
              <a:rPr lang="pt-BR" sz="1700" dirty="0">
                <a:latin typeface="Comic Sans MS" pitchFamily="66" charset="0"/>
              </a:rPr>
              <a:t>f</a:t>
            </a:r>
            <a:r>
              <a:rPr lang="pt-BR" sz="1700" dirty="0" smtClean="0">
                <a:latin typeface="Comic Sans MS" pitchFamily="66" charset="0"/>
              </a:rPr>
              <a:t>ísicos e sutis, e em todos os objetos que existem no mundo dos encarnados, a fim de tratamentos, curas, desmanches de goécia, etc.! É o ectoplasma que pode interagir (ser potencializado, acumular, condensar, limpar ou desintegrar) com as energias contidas em toda a matéria! Para o bom aproveitamento do ectoplasma emitido pelos seres em atividade celular, particularmente os médiuns, é necessário que os mesmos estejam equilibrados energeticamente, e com a suas forças mentais potencializadas (</a:t>
            </a:r>
            <a:r>
              <a:rPr lang="pt-BR" sz="1700" b="1" u="sng" dirty="0" smtClean="0">
                <a:latin typeface="Comic Sans MS" pitchFamily="66" charset="0"/>
              </a:rPr>
              <a:t>A</a:t>
            </a:r>
            <a:r>
              <a:rPr lang="pt-BR" sz="1700" dirty="0" smtClean="0">
                <a:latin typeface="Comic Sans MS" pitchFamily="66" charset="0"/>
              </a:rPr>
              <a:t>tenção, </a:t>
            </a:r>
            <a:r>
              <a:rPr lang="pt-BR" sz="1700" b="1" u="sng" dirty="0" smtClean="0">
                <a:latin typeface="Comic Sans MS" pitchFamily="66" charset="0"/>
              </a:rPr>
              <a:t>C</a:t>
            </a:r>
            <a:r>
              <a:rPr lang="pt-BR" sz="1700" dirty="0" smtClean="0">
                <a:latin typeface="Comic Sans MS" pitchFamily="66" charset="0"/>
              </a:rPr>
              <a:t>oncentração, </a:t>
            </a:r>
            <a:r>
              <a:rPr lang="pt-BR" sz="1700" b="1" u="sng" dirty="0" smtClean="0">
                <a:latin typeface="Comic Sans MS" pitchFamily="66" charset="0"/>
              </a:rPr>
              <a:t>I</a:t>
            </a:r>
            <a:r>
              <a:rPr lang="pt-BR" sz="1700" dirty="0" smtClean="0">
                <a:latin typeface="Comic Sans MS" pitchFamily="66" charset="0"/>
              </a:rPr>
              <a:t>ntenção amorosa e </a:t>
            </a:r>
            <a:r>
              <a:rPr lang="pt-BR" sz="1700" b="1" u="sng" dirty="0" smtClean="0">
                <a:latin typeface="Comic Sans MS" pitchFamily="66" charset="0"/>
              </a:rPr>
              <a:t>V</a:t>
            </a:r>
            <a:r>
              <a:rPr lang="pt-BR" sz="1700" dirty="0" smtClean="0">
                <a:latin typeface="Comic Sans MS" pitchFamily="66" charset="0"/>
              </a:rPr>
              <a:t>ontade constante - </a:t>
            </a:r>
            <a:r>
              <a:rPr lang="pt-BR" sz="1700" b="1" dirty="0" smtClean="0">
                <a:latin typeface="Comic Sans MS" pitchFamily="66" charset="0"/>
              </a:rPr>
              <a:t>ACIV</a:t>
            </a:r>
            <a:r>
              <a:rPr lang="pt-BR" sz="1700" dirty="0" smtClean="0">
                <a:latin typeface="Comic Sans MS" pitchFamily="66" charset="0"/>
              </a:rPr>
              <a:t>), para serem úteis aos trabalhos de caridade. </a:t>
            </a:r>
          </a:p>
          <a:p>
            <a:endParaRPr lang="pt-BR" sz="1700" dirty="0">
              <a:latin typeface="Comic Sans MS" pitchFamily="66" charset="0"/>
            </a:endParaRPr>
          </a:p>
          <a:p>
            <a:r>
              <a:rPr lang="pt-BR" sz="1700" dirty="0" smtClean="0">
                <a:latin typeface="Comic Sans MS" pitchFamily="66" charset="0"/>
              </a:rPr>
              <a:t>Porém na maioria das vezes os médiuns não conseguem se manter em ACIV pelo período necessário para a realização dos trabalhos! E isso acaba por comprometer o bom andamento dos trabalhos, além de desperdiçar o tempo disponibilizado</a:t>
            </a:r>
          </a:p>
        </p:txBody>
      </p:sp>
      <p:sp>
        <p:nvSpPr>
          <p:cNvPr id="3" name="CaixaDeTexto 2"/>
          <p:cNvSpPr txBox="1"/>
          <p:nvPr/>
        </p:nvSpPr>
        <p:spPr>
          <a:xfrm>
            <a:off x="7778119" y="6573485"/>
            <a:ext cx="1378039" cy="261610"/>
          </a:xfrm>
          <a:prstGeom prst="rect">
            <a:avLst/>
          </a:prstGeom>
          <a:noFill/>
        </p:spPr>
        <p:txBody>
          <a:bodyPr wrap="square" rtlCol="0">
            <a:spAutoFit/>
          </a:bodyPr>
          <a:lstStyle/>
          <a:p>
            <a:pPr algn="ctr"/>
            <a:r>
              <a:rPr lang="en-US" sz="1100" b="1" dirty="0" smtClean="0">
                <a:solidFill>
                  <a:srgbClr val="C00000"/>
                </a:solidFill>
              </a:rPr>
              <a:t>Por Marco Bechara</a:t>
            </a:r>
            <a:endParaRPr lang="pt-BR" sz="1100" b="1" dirty="0">
              <a:solidFill>
                <a:srgbClr val="C00000"/>
              </a:solidFill>
            </a:endParaRPr>
          </a:p>
        </p:txBody>
      </p:sp>
    </p:spTree>
    <p:extLst>
      <p:ext uri="{BB962C8B-B14F-4D97-AF65-F5344CB8AC3E}">
        <p14:creationId xmlns:p14="http://schemas.microsoft.com/office/powerpoint/2010/main" val="3801273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3"/>
          <p:cNvSpPr txBox="1"/>
          <p:nvPr/>
        </p:nvSpPr>
        <p:spPr>
          <a:xfrm>
            <a:off x="251520" y="73069"/>
            <a:ext cx="8892480" cy="1938992"/>
          </a:xfrm>
          <a:prstGeom prst="rect">
            <a:avLst/>
          </a:prstGeom>
          <a:noFill/>
        </p:spPr>
        <p:txBody>
          <a:bodyPr wrap="square" rtlCol="0">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smtClean="0">
                <a:latin typeface="Comic Sans MS" pitchFamily="66" charset="0"/>
              </a:rPr>
              <a:t>pelos Espíritos bons e superiores, na benevolência da caridade.  É justamente por esses motivos que os recursos físicos são utilizados nos trabalhos mediúnicos, nos terreiros de Umbanda: não se perder tempo, diminuir o desgaste dos médiuns e garantir a eficácia do trabalho.</a:t>
            </a:r>
          </a:p>
          <a:p>
            <a:endParaRPr lang="pt-BR" sz="1200" dirty="0" smtClean="0">
              <a:latin typeface="Comic Sans MS" pitchFamily="66" charset="0"/>
            </a:endParaRPr>
          </a:p>
          <a:p>
            <a:r>
              <a:rPr lang="pt-BR" dirty="0" smtClean="0">
                <a:latin typeface="Comic Sans MS" pitchFamily="66" charset="0"/>
              </a:rPr>
              <a:t>Vejamos a seguir os recursos mais utilizados. E, lembremos que todos esses recursos interagem com as energias que estarão sendo trabalhadas:</a:t>
            </a:r>
          </a:p>
        </p:txBody>
      </p:sp>
      <p:sp>
        <p:nvSpPr>
          <p:cNvPr id="3" name="CaixaDeTexto 2"/>
          <p:cNvSpPr txBox="1"/>
          <p:nvPr/>
        </p:nvSpPr>
        <p:spPr>
          <a:xfrm>
            <a:off x="5403272" y="2161310"/>
            <a:ext cx="3392998" cy="1754326"/>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Comic Sans MS" pitchFamily="66" charset="0"/>
              </a:rPr>
              <a:t>Queima de velas;</a:t>
            </a:r>
          </a:p>
          <a:p>
            <a:pPr marL="285750" indent="-285750">
              <a:buFont typeface="Wingdings" panose="05000000000000000000" pitchFamily="2" charset="2"/>
              <a:buChar char="q"/>
            </a:pPr>
            <a:r>
              <a:rPr lang="en-US" dirty="0" smtClean="0">
                <a:latin typeface="Comic Sans MS" pitchFamily="66" charset="0"/>
              </a:rPr>
              <a:t>Oferendas</a:t>
            </a:r>
            <a:r>
              <a:rPr lang="en-US" dirty="0">
                <a:latin typeface="Comic Sans MS" pitchFamily="66" charset="0"/>
              </a:rPr>
              <a:t>;</a:t>
            </a:r>
          </a:p>
          <a:p>
            <a:pPr marL="285750" indent="-285750">
              <a:buFont typeface="Wingdings" panose="05000000000000000000" pitchFamily="2" charset="2"/>
              <a:buChar char="q"/>
            </a:pPr>
            <a:r>
              <a:rPr lang="en-US" dirty="0" smtClean="0">
                <a:latin typeface="Comic Sans MS" panose="030F0702030302020204" pitchFamily="66" charset="0"/>
              </a:rPr>
              <a:t>Folhas e galhos de </a:t>
            </a:r>
            <a:r>
              <a:rPr lang="en-US" dirty="0">
                <a:latin typeface="Comic Sans MS" panose="030F0702030302020204" pitchFamily="66" charset="0"/>
              </a:rPr>
              <a:t>P</a:t>
            </a:r>
            <a:r>
              <a:rPr lang="en-US" dirty="0" smtClean="0">
                <a:latin typeface="Comic Sans MS" panose="030F0702030302020204" pitchFamily="66" charset="0"/>
              </a:rPr>
              <a:t>lantas;</a:t>
            </a:r>
          </a:p>
          <a:p>
            <a:pPr marL="285750" indent="-285750">
              <a:buFont typeface="Wingdings" panose="05000000000000000000" pitchFamily="2" charset="2"/>
              <a:buChar char="q"/>
            </a:pPr>
            <a:r>
              <a:rPr lang="en-US" dirty="0" smtClean="0">
                <a:latin typeface="Comic Sans MS" panose="030F0702030302020204" pitchFamily="66" charset="0"/>
              </a:rPr>
              <a:t>Sal grosso;</a:t>
            </a:r>
          </a:p>
          <a:p>
            <a:pPr marL="285750" indent="-285750">
              <a:buFont typeface="Wingdings" panose="05000000000000000000" pitchFamily="2" charset="2"/>
              <a:buChar char="q"/>
            </a:pPr>
            <a:r>
              <a:rPr lang="en-US" dirty="0" smtClean="0">
                <a:latin typeface="Comic Sans MS" panose="030F0702030302020204" pitchFamily="66" charset="0"/>
              </a:rPr>
              <a:t>Congá;</a:t>
            </a:r>
          </a:p>
          <a:p>
            <a:pPr marL="285750" indent="-285750">
              <a:buFont typeface="Wingdings" panose="05000000000000000000" pitchFamily="2" charset="2"/>
              <a:buChar char="q"/>
            </a:pPr>
            <a:r>
              <a:rPr lang="en-US" dirty="0" smtClean="0">
                <a:latin typeface="Comic Sans MS" panose="030F0702030302020204" pitchFamily="66" charset="0"/>
              </a:rPr>
              <a:t>Imagens / </a:t>
            </a:r>
            <a:r>
              <a:rPr lang="en-US" dirty="0">
                <a:latin typeface="Comic Sans MS" panose="030F0702030302020204" pitchFamily="66" charset="0"/>
              </a:rPr>
              <a:t>S</a:t>
            </a:r>
            <a:r>
              <a:rPr lang="en-US" dirty="0" smtClean="0">
                <a:latin typeface="Comic Sans MS" panose="030F0702030302020204" pitchFamily="66" charset="0"/>
              </a:rPr>
              <a:t>incetismo;</a:t>
            </a:r>
          </a:p>
        </p:txBody>
      </p:sp>
      <p:sp>
        <p:nvSpPr>
          <p:cNvPr id="4" name="CaixaDeTexto 3"/>
          <p:cNvSpPr txBox="1"/>
          <p:nvPr/>
        </p:nvSpPr>
        <p:spPr>
          <a:xfrm>
            <a:off x="348502" y="2161310"/>
            <a:ext cx="4431316" cy="4524315"/>
          </a:xfrm>
          <a:prstGeom prst="rect">
            <a:avLst/>
          </a:prstGeom>
          <a:noFill/>
        </p:spPr>
        <p:txBody>
          <a:bodyPr wrap="square" rtlCol="0">
            <a:spAutoFit/>
          </a:bodyPr>
          <a:lstStyle/>
          <a:p>
            <a:pPr marL="285750" indent="-285750">
              <a:buFont typeface="Wingdings" panose="05000000000000000000" pitchFamily="2" charset="2"/>
              <a:buChar char="q"/>
            </a:pPr>
            <a:r>
              <a:rPr lang="pt-BR" dirty="0">
                <a:latin typeface="Comic Sans MS" pitchFamily="66" charset="0"/>
              </a:rPr>
              <a:t>Fumaça do charuto ou cachimbo</a:t>
            </a:r>
            <a:endParaRPr lang="pt-BR" sz="1200" dirty="0">
              <a:latin typeface="Comic Sans MS" pitchFamily="66" charset="0"/>
            </a:endParaRPr>
          </a:p>
          <a:p>
            <a:pPr marL="285750" indent="-285750">
              <a:buFont typeface="Wingdings" panose="05000000000000000000" pitchFamily="2" charset="2"/>
              <a:buChar char="q"/>
            </a:pPr>
            <a:r>
              <a:rPr lang="pt-BR" dirty="0">
                <a:latin typeface="Comic Sans MS" pitchFamily="66" charset="0"/>
              </a:rPr>
              <a:t>Fogo:</a:t>
            </a:r>
          </a:p>
          <a:p>
            <a:pPr marL="285750" indent="-285750">
              <a:buFont typeface="Wingdings" panose="05000000000000000000" pitchFamily="2" charset="2"/>
              <a:buChar char="q"/>
            </a:pPr>
            <a:r>
              <a:rPr lang="en-US" dirty="0">
                <a:latin typeface="Comic Sans MS" pitchFamily="66" charset="0"/>
              </a:rPr>
              <a:t>Álcool;</a:t>
            </a:r>
          </a:p>
          <a:p>
            <a:pPr marL="285750" indent="-285750">
              <a:buFont typeface="Wingdings" panose="05000000000000000000" pitchFamily="2" charset="2"/>
              <a:buChar char="q"/>
            </a:pPr>
            <a:r>
              <a:rPr lang="en-US" dirty="0">
                <a:latin typeface="Comic Sans MS" pitchFamily="66" charset="0"/>
              </a:rPr>
              <a:t>Ervas;</a:t>
            </a:r>
          </a:p>
          <a:p>
            <a:pPr marL="285750" indent="-285750">
              <a:buFont typeface="Wingdings" panose="05000000000000000000" pitchFamily="2" charset="2"/>
              <a:buChar char="q"/>
            </a:pPr>
            <a:r>
              <a:rPr lang="en-US" dirty="0">
                <a:latin typeface="Comic Sans MS" pitchFamily="66" charset="0"/>
              </a:rPr>
              <a:t>Som dos atabaques;</a:t>
            </a:r>
          </a:p>
          <a:p>
            <a:pPr marL="285750" indent="-285750">
              <a:buFont typeface="Wingdings" panose="05000000000000000000" pitchFamily="2" charset="2"/>
              <a:buChar char="q"/>
            </a:pPr>
            <a:r>
              <a:rPr lang="en-US" dirty="0">
                <a:latin typeface="Comic Sans MS" pitchFamily="66" charset="0"/>
              </a:rPr>
              <a:t>Cantar e bater Palmas;</a:t>
            </a:r>
          </a:p>
          <a:p>
            <a:pPr marL="285750" indent="-285750">
              <a:buFont typeface="Wingdings" panose="05000000000000000000" pitchFamily="2" charset="2"/>
              <a:buChar char="q"/>
            </a:pPr>
            <a:r>
              <a:rPr lang="en-US" dirty="0">
                <a:latin typeface="Comic Sans MS" pitchFamily="66" charset="0"/>
              </a:rPr>
              <a:t>Dança;</a:t>
            </a:r>
          </a:p>
          <a:p>
            <a:pPr marL="285750" indent="-285750">
              <a:buFont typeface="Wingdings" panose="05000000000000000000" pitchFamily="2" charset="2"/>
              <a:buChar char="q"/>
            </a:pPr>
            <a:r>
              <a:rPr lang="en-US" dirty="0">
                <a:latin typeface="Comic Sans MS" pitchFamily="66" charset="0"/>
              </a:rPr>
              <a:t>Adjá (sineta de metal);</a:t>
            </a:r>
          </a:p>
          <a:p>
            <a:pPr marL="285750" indent="-285750">
              <a:buFont typeface="Wingdings" panose="05000000000000000000" pitchFamily="2" charset="2"/>
              <a:buChar char="q"/>
            </a:pPr>
            <a:r>
              <a:rPr lang="en-US" dirty="0">
                <a:latin typeface="Comic Sans MS" pitchFamily="66" charset="0"/>
              </a:rPr>
              <a:t>Sopros e produção de assobios;</a:t>
            </a:r>
          </a:p>
          <a:p>
            <a:pPr marL="285750" indent="-285750">
              <a:buFont typeface="Wingdings" panose="05000000000000000000" pitchFamily="2" charset="2"/>
              <a:buChar char="q"/>
            </a:pPr>
            <a:r>
              <a:rPr lang="en-US" dirty="0">
                <a:latin typeface="Comic Sans MS" pitchFamily="66" charset="0"/>
              </a:rPr>
              <a:t>Estalar os dedos;</a:t>
            </a:r>
          </a:p>
          <a:p>
            <a:pPr marL="285750" indent="-285750">
              <a:buFont typeface="Wingdings" panose="05000000000000000000" pitchFamily="2" charset="2"/>
              <a:buChar char="q"/>
            </a:pPr>
            <a:r>
              <a:rPr lang="en-US" dirty="0">
                <a:latin typeface="Comic Sans MS" pitchFamily="66" charset="0"/>
              </a:rPr>
              <a:t>Objetos cortantes (punhal e espada);</a:t>
            </a:r>
          </a:p>
          <a:p>
            <a:pPr marL="285750" indent="-285750">
              <a:buFont typeface="Wingdings" panose="05000000000000000000" pitchFamily="2" charset="2"/>
              <a:buChar char="q"/>
            </a:pPr>
            <a:r>
              <a:rPr lang="en-US" dirty="0">
                <a:latin typeface="Comic Sans MS" pitchFamily="66" charset="0"/>
              </a:rPr>
              <a:t>Água / Banhos;</a:t>
            </a:r>
          </a:p>
          <a:p>
            <a:pPr marL="285750" indent="-285750">
              <a:buFont typeface="Wingdings" panose="05000000000000000000" pitchFamily="2" charset="2"/>
              <a:buChar char="q"/>
            </a:pPr>
            <a:r>
              <a:rPr lang="en-US" dirty="0">
                <a:latin typeface="Comic Sans MS" pitchFamily="66" charset="0"/>
              </a:rPr>
              <a:t>Cuspir;</a:t>
            </a:r>
          </a:p>
          <a:p>
            <a:pPr marL="285750" indent="-285750">
              <a:buFont typeface="Wingdings" panose="05000000000000000000" pitchFamily="2" charset="2"/>
              <a:buChar char="q"/>
            </a:pPr>
            <a:r>
              <a:rPr lang="en-US" dirty="0">
                <a:latin typeface="Comic Sans MS" pitchFamily="66" charset="0"/>
              </a:rPr>
              <a:t>Pontos riscados;</a:t>
            </a:r>
          </a:p>
          <a:p>
            <a:pPr marL="285750" indent="-285750">
              <a:buFont typeface="Wingdings" panose="05000000000000000000" pitchFamily="2" charset="2"/>
              <a:buChar char="q"/>
            </a:pPr>
            <a:r>
              <a:rPr lang="en-US" dirty="0">
                <a:latin typeface="Comic Sans MS" pitchFamily="66" charset="0"/>
              </a:rPr>
              <a:t>Vestimentas;</a:t>
            </a:r>
          </a:p>
          <a:p>
            <a:pPr marL="285750" indent="-285750">
              <a:buFont typeface="Wingdings" panose="05000000000000000000" pitchFamily="2" charset="2"/>
              <a:buChar char="q"/>
            </a:pPr>
            <a:r>
              <a:rPr lang="en-US" dirty="0">
                <a:latin typeface="Comic Sans MS" pitchFamily="66" charset="0"/>
              </a:rPr>
              <a:t>Guias e Brajás</a:t>
            </a:r>
            <a:r>
              <a:rPr lang="en-US" dirty="0" smtClean="0">
                <a:latin typeface="Comic Sans MS" pitchFamily="66" charset="0"/>
              </a:rPr>
              <a:t>;</a:t>
            </a:r>
            <a:endParaRPr lang="en-US" dirty="0">
              <a:latin typeface="Comic Sans MS" pitchFamily="66" charset="0"/>
            </a:endParaRPr>
          </a:p>
        </p:txBody>
      </p:sp>
      <p:sp>
        <p:nvSpPr>
          <p:cNvPr id="5" name="CaixaDeTexto 4"/>
          <p:cNvSpPr txBox="1"/>
          <p:nvPr/>
        </p:nvSpPr>
        <p:spPr>
          <a:xfrm>
            <a:off x="7778119" y="6573485"/>
            <a:ext cx="1378039" cy="261610"/>
          </a:xfrm>
          <a:prstGeom prst="rect">
            <a:avLst/>
          </a:prstGeom>
          <a:noFill/>
        </p:spPr>
        <p:txBody>
          <a:bodyPr wrap="square" rtlCol="0">
            <a:spAutoFit/>
          </a:bodyPr>
          <a:lstStyle/>
          <a:p>
            <a:pPr algn="ctr"/>
            <a:r>
              <a:rPr lang="en-US" sz="1100" b="1" dirty="0" smtClean="0">
                <a:solidFill>
                  <a:srgbClr val="C00000"/>
                </a:solidFill>
              </a:rPr>
              <a:t>Por Marco Bechara</a:t>
            </a:r>
            <a:endParaRPr lang="pt-BR" sz="1100" b="1" dirty="0">
              <a:solidFill>
                <a:srgbClr val="C00000"/>
              </a:solidFill>
            </a:endParaRPr>
          </a:p>
        </p:txBody>
      </p:sp>
    </p:spTree>
    <p:extLst>
      <p:ext uri="{BB962C8B-B14F-4D97-AF65-F5344CB8AC3E}">
        <p14:creationId xmlns:p14="http://schemas.microsoft.com/office/powerpoint/2010/main" val="2575194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1520" y="6578"/>
            <a:ext cx="8820472" cy="6771084"/>
          </a:xfrm>
          <a:prstGeom prst="rect">
            <a:avLst/>
          </a:prstGeom>
          <a:noFill/>
        </p:spPr>
        <p:txBody>
          <a:bodyPr wrap="square" rtlCol="0">
            <a:spAutoFit/>
          </a:bodyPr>
          <a:lstStyle/>
          <a:p>
            <a:r>
              <a:rPr lang="pt-BR" sz="2400" b="1" u="sng" dirty="0" smtClean="0">
                <a:solidFill>
                  <a:srgbClr val="C00000"/>
                </a:solidFill>
                <a:latin typeface="Comic Sans MS" pitchFamily="66" charset="0"/>
              </a:rPr>
              <a:t>Recursos Físicos na Umbanda</a:t>
            </a:r>
            <a:r>
              <a:rPr lang="pt-BR" sz="2400" b="1" dirty="0" smtClean="0">
                <a:solidFill>
                  <a:srgbClr val="C00000"/>
                </a:solidFill>
                <a:latin typeface="Comic Sans MS" pitchFamily="66" charset="0"/>
              </a:rPr>
              <a:t>:</a:t>
            </a:r>
          </a:p>
          <a:p>
            <a:endParaRPr lang="pt-BR" sz="800" dirty="0" smtClean="0">
              <a:latin typeface="Comic Sans MS" pitchFamily="66" charset="0"/>
            </a:endParaRPr>
          </a:p>
          <a:p>
            <a:r>
              <a:rPr lang="pt-BR" dirty="0" smtClean="0">
                <a:latin typeface="Comic Sans MS" pitchFamily="66" charset="0"/>
              </a:rPr>
              <a:t>Sobre a importância dos elementos e condensadores energéticos utilizados na Umbanda, </a:t>
            </a:r>
            <a:r>
              <a:rPr lang="pt-BR" b="1" dirty="0" smtClean="0">
                <a:solidFill>
                  <a:srgbClr val="C00000"/>
                </a:solidFill>
                <a:latin typeface="Comic Sans MS" pitchFamily="66" charset="0"/>
              </a:rPr>
              <a:t>Ramatis e demais Entidades amorosas</a:t>
            </a:r>
            <a:r>
              <a:rPr lang="pt-BR" dirty="0" smtClean="0">
                <a:latin typeface="Comic Sans MS" pitchFamily="66" charset="0"/>
              </a:rPr>
              <a:t>, pela psicografia de Norberto Peixoto, no excelente livro “</a:t>
            </a:r>
            <a:r>
              <a:rPr lang="pt-BR" b="1" dirty="0" smtClean="0">
                <a:latin typeface="Comic Sans MS" pitchFamily="66" charset="0"/>
              </a:rPr>
              <a:t>Umbanda Pé do Chão</a:t>
            </a:r>
            <a:r>
              <a:rPr lang="pt-BR" dirty="0" smtClean="0">
                <a:latin typeface="Comic Sans MS" pitchFamily="66" charset="0"/>
              </a:rPr>
              <a:t>”, pág. 50 a 60, nos evidenciam interessantes e importantes aprendizados, que corroboram com as nossas afirmações, e formas de pensar :</a:t>
            </a:r>
          </a:p>
          <a:p>
            <a:endParaRPr lang="pt-BR" sz="1200" dirty="0">
              <a:latin typeface="Comic Sans MS" pitchFamily="66" charset="0"/>
            </a:endParaRPr>
          </a:p>
          <a:p>
            <a:r>
              <a:rPr lang="pt-BR" i="1" dirty="0" smtClean="0">
                <a:solidFill>
                  <a:srgbClr val="0000CC"/>
                </a:solidFill>
                <a:latin typeface="Comic Sans MS" pitchFamily="66" charset="0"/>
              </a:rPr>
              <a:t>“[...] </a:t>
            </a:r>
            <a:r>
              <a:rPr lang="pt-BR" i="1" u="sng" dirty="0">
                <a:solidFill>
                  <a:srgbClr val="0000CC"/>
                </a:solidFill>
                <a:latin typeface="Comic Sans MS" pitchFamily="66" charset="0"/>
              </a:rPr>
              <a:t>Somos naturalmente desconcentrados</a:t>
            </a:r>
            <a:r>
              <a:rPr lang="pt-BR" i="1" dirty="0">
                <a:solidFill>
                  <a:srgbClr val="0000CC"/>
                </a:solidFill>
                <a:latin typeface="Comic Sans MS" pitchFamily="66" charset="0"/>
              </a:rPr>
              <a:t>. Conseguimos prestar atenção a uma palestra, </a:t>
            </a:r>
            <a:r>
              <a:rPr lang="pt-BR" i="1" dirty="0" smtClean="0">
                <a:solidFill>
                  <a:srgbClr val="0000CC"/>
                </a:solidFill>
                <a:latin typeface="Comic Sans MS" pitchFamily="66" charset="0"/>
              </a:rPr>
              <a:t>sem ficar </a:t>
            </a:r>
            <a:r>
              <a:rPr lang="pt-BR" i="1" dirty="0">
                <a:solidFill>
                  <a:srgbClr val="0000CC"/>
                </a:solidFill>
                <a:latin typeface="Comic Sans MS" pitchFamily="66" charset="0"/>
              </a:rPr>
              <a:t>dispersos, por até seis minutos. Por isso, os gestos, as palavras, os movimentos e os sons </a:t>
            </a:r>
            <a:r>
              <a:rPr lang="pt-BR" i="1" dirty="0" smtClean="0">
                <a:solidFill>
                  <a:srgbClr val="0000CC"/>
                </a:solidFill>
                <a:latin typeface="Comic Sans MS" pitchFamily="66" charset="0"/>
              </a:rPr>
              <a:t>que caracterizam </a:t>
            </a:r>
            <a:r>
              <a:rPr lang="pt-BR" i="1" dirty="0">
                <a:solidFill>
                  <a:srgbClr val="0000CC"/>
                </a:solidFill>
                <a:latin typeface="Comic Sans MS" pitchFamily="66" charset="0"/>
              </a:rPr>
              <a:t>um ritual, de valor simbólico previamente conhecido dos participantes, repetidos </a:t>
            </a:r>
            <a:r>
              <a:rPr lang="pt-BR" i="1" dirty="0" smtClean="0">
                <a:solidFill>
                  <a:srgbClr val="0000CC"/>
                </a:solidFill>
                <a:latin typeface="Comic Sans MS" pitchFamily="66" charset="0"/>
              </a:rPr>
              <a:t>com regularidade</a:t>
            </a:r>
            <a:r>
              <a:rPr lang="pt-BR" i="1" dirty="0">
                <a:solidFill>
                  <a:srgbClr val="0000CC"/>
                </a:solidFill>
                <a:latin typeface="Comic Sans MS" pitchFamily="66" charset="0"/>
              </a:rPr>
              <a:t>, favorecem a concentração e criam um condicionamento mental individual e </a:t>
            </a:r>
            <a:r>
              <a:rPr lang="pt-BR" i="1" dirty="0" smtClean="0">
                <a:solidFill>
                  <a:srgbClr val="0000CC"/>
                </a:solidFill>
                <a:latin typeface="Comic Sans MS" pitchFamily="66" charset="0"/>
              </a:rPr>
              <a:t>coletivo que </a:t>
            </a:r>
            <a:r>
              <a:rPr lang="pt-BR" i="1" dirty="0">
                <a:solidFill>
                  <a:srgbClr val="0000CC"/>
                </a:solidFill>
                <a:latin typeface="Comic Sans MS" pitchFamily="66" charset="0"/>
              </a:rPr>
              <a:t>propicia um automatismo salutar na sintonia mediúnica. Por exemplo: diante do ponto </a:t>
            </a:r>
            <a:r>
              <a:rPr lang="pt-BR" i="1" dirty="0" smtClean="0">
                <a:solidFill>
                  <a:srgbClr val="0000CC"/>
                </a:solidFill>
                <a:latin typeface="Comic Sans MS" pitchFamily="66" charset="0"/>
              </a:rPr>
              <a:t>cantado da </a:t>
            </a:r>
            <a:r>
              <a:rPr lang="pt-BR" i="1" dirty="0">
                <a:solidFill>
                  <a:srgbClr val="0000CC"/>
                </a:solidFill>
                <a:latin typeface="Comic Sans MS" pitchFamily="66" charset="0"/>
              </a:rPr>
              <a:t>entidade, quando o médium está </a:t>
            </a:r>
            <a:r>
              <a:rPr lang="pt-BR" i="1" dirty="0" smtClean="0">
                <a:solidFill>
                  <a:srgbClr val="0000CC"/>
                </a:solidFill>
                <a:latin typeface="Comic Sans MS" pitchFamily="66" charset="0"/>
              </a:rPr>
              <a:t> ‘pronto’, ocorre  imediatamente </a:t>
            </a:r>
            <a:r>
              <a:rPr lang="pt-BR" i="1" dirty="0">
                <a:solidFill>
                  <a:srgbClr val="0000CC"/>
                </a:solidFill>
                <a:latin typeface="Comic Sans MS" pitchFamily="66" charset="0"/>
              </a:rPr>
              <a:t>a incorporação mediúnica</a:t>
            </a:r>
            <a:r>
              <a:rPr lang="pt-BR" i="1" dirty="0" smtClean="0">
                <a:solidFill>
                  <a:srgbClr val="0000CC"/>
                </a:solidFill>
                <a:latin typeface="Comic Sans MS" pitchFamily="66" charset="0"/>
              </a:rPr>
              <a:t>.</a:t>
            </a:r>
          </a:p>
          <a:p>
            <a:endParaRPr lang="pt-BR" sz="1200" i="1" dirty="0">
              <a:solidFill>
                <a:srgbClr val="0000CC"/>
              </a:solidFill>
              <a:latin typeface="Comic Sans MS" pitchFamily="66" charset="0"/>
            </a:endParaRPr>
          </a:p>
          <a:p>
            <a:r>
              <a:rPr lang="pt-BR" i="1" u="sng" dirty="0">
                <a:solidFill>
                  <a:srgbClr val="0000CC"/>
                </a:solidFill>
                <a:latin typeface="Comic Sans MS" pitchFamily="66" charset="0"/>
              </a:rPr>
              <a:t>Um ritual é uma forma de organização, um método sistematizado que objetiva disciplinar </a:t>
            </a:r>
            <a:r>
              <a:rPr lang="pt-BR" i="1" u="sng" dirty="0" smtClean="0">
                <a:solidFill>
                  <a:srgbClr val="0000CC"/>
                </a:solidFill>
                <a:latin typeface="Comic Sans MS" pitchFamily="66" charset="0"/>
              </a:rPr>
              <a:t>e dar </a:t>
            </a:r>
            <a:r>
              <a:rPr lang="pt-BR" i="1" u="sng" dirty="0">
                <a:solidFill>
                  <a:srgbClr val="0000CC"/>
                </a:solidFill>
                <a:latin typeface="Comic Sans MS" pitchFamily="66" charset="0"/>
              </a:rPr>
              <a:t>uniformidade aos pensamentos</a:t>
            </a:r>
            <a:r>
              <a:rPr lang="pt-BR" i="1" dirty="0">
                <a:solidFill>
                  <a:srgbClr val="0000CC"/>
                </a:solidFill>
                <a:latin typeface="Comic Sans MS" pitchFamily="66" charset="0"/>
              </a:rPr>
              <a:t>, por meio de estímulos sensórios externos que </a:t>
            </a:r>
            <a:r>
              <a:rPr lang="pt-BR" i="1" dirty="0" smtClean="0">
                <a:solidFill>
                  <a:srgbClr val="0000CC"/>
                </a:solidFill>
                <a:latin typeface="Comic Sans MS" pitchFamily="66" charset="0"/>
              </a:rPr>
              <a:t>são interiorizados </a:t>
            </a:r>
            <a:r>
              <a:rPr lang="pt-BR" i="1" dirty="0">
                <a:solidFill>
                  <a:srgbClr val="0000CC"/>
                </a:solidFill>
                <a:latin typeface="Comic Sans MS" pitchFamily="66" charset="0"/>
              </a:rPr>
              <a:t>no psiquismo. A repetição metódica e regular dos cânticos, a visão das imagens </a:t>
            </a:r>
            <a:r>
              <a:rPr lang="pt-BR" i="1" dirty="0" smtClean="0">
                <a:solidFill>
                  <a:srgbClr val="0000CC"/>
                </a:solidFill>
                <a:latin typeface="Comic Sans MS" pitchFamily="66" charset="0"/>
              </a:rPr>
              <a:t>por todos </a:t>
            </a:r>
            <a:r>
              <a:rPr lang="pt-BR" i="1" dirty="0">
                <a:solidFill>
                  <a:srgbClr val="0000CC"/>
                </a:solidFill>
                <a:latin typeface="Comic Sans MS" pitchFamily="66" charset="0"/>
              </a:rPr>
              <a:t>os componentes do terreiro, dispostos de frente para o congá, os atabaques, os cheiros, </a:t>
            </a:r>
            <a:r>
              <a:rPr lang="pt-BR" i="1" dirty="0" smtClean="0">
                <a:solidFill>
                  <a:srgbClr val="0000CC"/>
                </a:solidFill>
                <a:latin typeface="Comic Sans MS" pitchFamily="66" charset="0"/>
              </a:rPr>
              <a:t>a defumação</a:t>
            </a:r>
            <a:r>
              <a:rPr lang="pt-BR" i="1" dirty="0">
                <a:solidFill>
                  <a:srgbClr val="0000CC"/>
                </a:solidFill>
                <a:latin typeface="Comic Sans MS" pitchFamily="66" charset="0"/>
              </a:rPr>
              <a:t>, as cores, os movimentos repetitivos, tudo isso favorece o condicionamento anímico e a</a:t>
            </a:r>
          </a:p>
          <a:p>
            <a:r>
              <a:rPr lang="pt-BR" i="1" dirty="0">
                <a:solidFill>
                  <a:srgbClr val="0000CC"/>
                </a:solidFill>
                <a:latin typeface="Comic Sans MS" pitchFamily="66" charset="0"/>
              </a:rPr>
              <a:t>entrega passiva dos médiuns que darão sustentação à corrente, fortalecendo o </a:t>
            </a:r>
            <a:r>
              <a:rPr lang="pt-BR" i="1" dirty="0" smtClean="0">
                <a:solidFill>
                  <a:srgbClr val="0000CC"/>
                </a:solidFill>
                <a:latin typeface="Comic Sans MS" pitchFamily="66" charset="0"/>
              </a:rPr>
              <a:t>intercâmbio mediúnico.[...]</a:t>
            </a:r>
          </a:p>
        </p:txBody>
      </p:sp>
      <p:sp>
        <p:nvSpPr>
          <p:cNvPr id="4" name="CaixaDeTexto 3"/>
          <p:cNvSpPr txBox="1"/>
          <p:nvPr/>
        </p:nvSpPr>
        <p:spPr>
          <a:xfrm>
            <a:off x="7778119" y="6573485"/>
            <a:ext cx="1378039" cy="261610"/>
          </a:xfrm>
          <a:prstGeom prst="rect">
            <a:avLst/>
          </a:prstGeom>
          <a:noFill/>
        </p:spPr>
        <p:txBody>
          <a:bodyPr wrap="square" rtlCol="0">
            <a:spAutoFit/>
          </a:bodyPr>
          <a:lstStyle/>
          <a:p>
            <a:pPr algn="ctr"/>
            <a:r>
              <a:rPr lang="en-US" sz="1100" b="1" dirty="0" smtClean="0">
                <a:solidFill>
                  <a:srgbClr val="C00000"/>
                </a:solidFill>
              </a:rPr>
              <a:t>Por Marco Bechara</a:t>
            </a:r>
            <a:endParaRPr lang="pt-BR" sz="1100" b="1" dirty="0">
              <a:solidFill>
                <a:srgbClr val="C00000"/>
              </a:solidFill>
            </a:endParaRPr>
          </a:p>
        </p:txBody>
      </p:sp>
    </p:spTree>
    <p:extLst>
      <p:ext uri="{BB962C8B-B14F-4D97-AF65-F5344CB8AC3E}">
        <p14:creationId xmlns:p14="http://schemas.microsoft.com/office/powerpoint/2010/main" val="1513775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1520" y="44624"/>
            <a:ext cx="8892480" cy="6740307"/>
          </a:xfrm>
          <a:prstGeom prst="rect">
            <a:avLst/>
          </a:prstGeom>
          <a:noFill/>
        </p:spPr>
        <p:txBody>
          <a:bodyPr wrap="square" rtlCol="0">
            <a:spAutoFit/>
          </a:bodyPr>
          <a:lstStyle/>
          <a:p>
            <a:r>
              <a:rPr lang="pt-BR" i="1" dirty="0">
                <a:solidFill>
                  <a:srgbClr val="0000CC"/>
                </a:solidFill>
                <a:latin typeface="Comic Sans MS" pitchFamily="66" charset="0"/>
              </a:rPr>
              <a:t>[...] </a:t>
            </a:r>
            <a:r>
              <a:rPr lang="pt-BR" i="1" u="sng" dirty="0">
                <a:solidFill>
                  <a:srgbClr val="0000CC"/>
                </a:solidFill>
                <a:latin typeface="Comic Sans MS" pitchFamily="66" charset="0"/>
              </a:rPr>
              <a:t>O culto serve portanto, </a:t>
            </a:r>
            <a:r>
              <a:rPr lang="pt-BR" i="1" u="sng" dirty="0" smtClean="0">
                <a:solidFill>
                  <a:srgbClr val="0000CC"/>
                </a:solidFill>
                <a:latin typeface="Comic Sans MS" pitchFamily="66" charset="0"/>
              </a:rPr>
              <a:t> para </a:t>
            </a:r>
            <a:r>
              <a:rPr lang="pt-BR" i="1" u="sng" dirty="0">
                <a:solidFill>
                  <a:srgbClr val="0000CC"/>
                </a:solidFill>
                <a:latin typeface="Comic Sans MS" pitchFamily="66" charset="0"/>
              </a:rPr>
              <a:t>invocação e ligação mediúnica </a:t>
            </a:r>
            <a:r>
              <a:rPr lang="pt-BR" i="1" dirty="0">
                <a:solidFill>
                  <a:srgbClr val="0000CC"/>
                </a:solidFill>
                <a:latin typeface="Comic Sans MS" pitchFamily="66" charset="0"/>
              </a:rPr>
              <a:t>com os espíritos-guias que se apresentam para a realização dos trabalhos de caridade.</a:t>
            </a:r>
          </a:p>
          <a:p>
            <a:endParaRPr lang="pt-BR" sz="1400" i="1" dirty="0" smtClean="0">
              <a:solidFill>
                <a:srgbClr val="0000CC"/>
              </a:solidFill>
              <a:latin typeface="Comic Sans MS" pitchFamily="66" charset="0"/>
            </a:endParaRPr>
          </a:p>
          <a:p>
            <a:r>
              <a:rPr lang="pt-BR" i="1" dirty="0" smtClean="0">
                <a:solidFill>
                  <a:srgbClr val="0000CC"/>
                </a:solidFill>
                <a:latin typeface="Comic Sans MS" pitchFamily="66" charset="0"/>
              </a:rPr>
              <a:t>“[...] </a:t>
            </a:r>
            <a:r>
              <a:rPr lang="pt-BR" i="1" u="sng" dirty="0">
                <a:solidFill>
                  <a:srgbClr val="0000CC"/>
                </a:solidFill>
                <a:latin typeface="Comic Sans MS" pitchFamily="66" charset="0"/>
              </a:rPr>
              <a:t>O ritual do terreiro é necessário para o ordenamento dos trabalhos</a:t>
            </a:r>
            <a:r>
              <a:rPr lang="pt-BR" i="1" dirty="0">
                <a:solidFill>
                  <a:srgbClr val="0000CC"/>
                </a:solidFill>
                <a:latin typeface="Comic Sans MS" pitchFamily="66" charset="0"/>
              </a:rPr>
              <a:t>. As formas </a:t>
            </a:r>
            <a:r>
              <a:rPr lang="pt-BR" i="1" dirty="0" smtClean="0">
                <a:solidFill>
                  <a:srgbClr val="0000CC"/>
                </a:solidFill>
                <a:latin typeface="Comic Sans MS" pitchFamily="66" charset="0"/>
              </a:rPr>
              <a:t>cultuadas servem </a:t>
            </a:r>
            <a:r>
              <a:rPr lang="pt-BR" i="1" dirty="0">
                <a:solidFill>
                  <a:srgbClr val="0000CC"/>
                </a:solidFill>
                <a:latin typeface="Comic Sans MS" pitchFamily="66" charset="0"/>
              </a:rPr>
              <a:t>de apoio mental para firmar os pensamentos por breves instantes, auxiliando-nos </a:t>
            </a:r>
            <a:r>
              <a:rPr lang="pt-BR" i="1" dirty="0" smtClean="0">
                <a:solidFill>
                  <a:srgbClr val="0000CC"/>
                </a:solidFill>
                <a:latin typeface="Comic Sans MS" pitchFamily="66" charset="0"/>
              </a:rPr>
              <a:t>ao rebaixamento </a:t>
            </a:r>
            <a:r>
              <a:rPr lang="pt-BR" i="1" dirty="0">
                <a:solidFill>
                  <a:srgbClr val="0000CC"/>
                </a:solidFill>
                <a:latin typeface="Comic Sans MS" pitchFamily="66" charset="0"/>
              </a:rPr>
              <a:t>vibratório das energias dos orixás, aos quais estamos ligados para fazer a caridade </a:t>
            </a:r>
            <a:r>
              <a:rPr lang="pt-BR" i="1" dirty="0" smtClean="0">
                <a:solidFill>
                  <a:srgbClr val="0000CC"/>
                </a:solidFill>
                <a:latin typeface="Comic Sans MS" pitchFamily="66" charset="0"/>
              </a:rPr>
              <a:t>na Terra</a:t>
            </a:r>
            <a:r>
              <a:rPr lang="pt-BR" i="1" dirty="0">
                <a:solidFill>
                  <a:srgbClr val="0000CC"/>
                </a:solidFill>
                <a:latin typeface="Comic Sans MS" pitchFamily="66" charset="0"/>
              </a:rPr>
              <a:t>.</a:t>
            </a:r>
          </a:p>
          <a:p>
            <a:r>
              <a:rPr lang="pt-BR" i="1" dirty="0">
                <a:solidFill>
                  <a:srgbClr val="0000CC"/>
                </a:solidFill>
                <a:latin typeface="Comic Sans MS" pitchFamily="66" charset="0"/>
              </a:rPr>
              <a:t>A disciplina externa deve estar alinhada com a organização interna dos médiuns, pois </a:t>
            </a:r>
            <a:r>
              <a:rPr lang="pt-BR" i="1" dirty="0" smtClean="0">
                <a:solidFill>
                  <a:srgbClr val="0000CC"/>
                </a:solidFill>
                <a:latin typeface="Comic Sans MS" pitchFamily="66" charset="0"/>
              </a:rPr>
              <a:t>o templo </a:t>
            </a:r>
            <a:r>
              <a:rPr lang="pt-BR" i="1" dirty="0">
                <a:solidFill>
                  <a:srgbClr val="0000CC"/>
                </a:solidFill>
                <a:latin typeface="Comic Sans MS" pitchFamily="66" charset="0"/>
              </a:rPr>
              <a:t>de fora é um reflexo da igreja interna de cada criatura que comparece à sessão, em </a:t>
            </a:r>
            <a:r>
              <a:rPr lang="pt-BR" i="1" dirty="0" smtClean="0">
                <a:solidFill>
                  <a:srgbClr val="0000CC"/>
                </a:solidFill>
                <a:latin typeface="Comic Sans MS" pitchFamily="66" charset="0"/>
              </a:rPr>
              <a:t>que serão </a:t>
            </a:r>
            <a:r>
              <a:rPr lang="pt-BR" i="1" dirty="0">
                <a:solidFill>
                  <a:srgbClr val="0000CC"/>
                </a:solidFill>
                <a:latin typeface="Comic Sans MS" pitchFamily="66" charset="0"/>
              </a:rPr>
              <a:t>atendidas centenas de necessitados, entre encarnados e desencarnados</a:t>
            </a:r>
            <a:r>
              <a:rPr lang="pt-BR" i="1" dirty="0" smtClean="0">
                <a:solidFill>
                  <a:srgbClr val="0000CC"/>
                </a:solidFill>
                <a:latin typeface="Comic Sans MS" pitchFamily="66" charset="0"/>
              </a:rPr>
              <a:t>.[...]</a:t>
            </a:r>
          </a:p>
          <a:p>
            <a:endParaRPr lang="pt-BR" i="1" dirty="0">
              <a:solidFill>
                <a:srgbClr val="0000CC"/>
              </a:solidFill>
              <a:latin typeface="Comic Sans MS" pitchFamily="66" charset="0"/>
            </a:endParaRPr>
          </a:p>
          <a:p>
            <a:r>
              <a:rPr lang="pt-BR" i="1" dirty="0" smtClean="0">
                <a:solidFill>
                  <a:srgbClr val="0000CC"/>
                </a:solidFill>
                <a:latin typeface="Comic Sans MS" pitchFamily="66" charset="0"/>
              </a:rPr>
              <a:t>[...] </a:t>
            </a:r>
            <a:r>
              <a:rPr lang="pt-BR" i="1" u="sng" dirty="0">
                <a:solidFill>
                  <a:srgbClr val="0000CC"/>
                </a:solidFill>
                <a:latin typeface="Comic Sans MS" pitchFamily="66" charset="0"/>
              </a:rPr>
              <a:t>Magia é movimentação de energia pela aplicação da vontade e da força mental </a:t>
            </a:r>
            <a:r>
              <a:rPr lang="pt-BR" i="1" dirty="0">
                <a:solidFill>
                  <a:srgbClr val="0000CC"/>
                </a:solidFill>
                <a:latin typeface="Comic Sans MS" pitchFamily="66" charset="0"/>
              </a:rPr>
              <a:t>de </a:t>
            </a:r>
            <a:r>
              <a:rPr lang="pt-BR" i="1" dirty="0" smtClean="0">
                <a:solidFill>
                  <a:srgbClr val="0000CC"/>
                </a:solidFill>
                <a:latin typeface="Comic Sans MS" pitchFamily="66" charset="0"/>
              </a:rPr>
              <a:t>um agente </a:t>
            </a:r>
            <a:r>
              <a:rPr lang="pt-BR" i="1" dirty="0">
                <a:solidFill>
                  <a:srgbClr val="0000CC"/>
                </a:solidFill>
                <a:latin typeface="Comic Sans MS" pitchFamily="66" charset="0"/>
              </a:rPr>
              <a:t>encarnado ou desencarnado (ou ambos, em união de interesses), com a finalidade de </a:t>
            </a:r>
            <a:r>
              <a:rPr lang="pt-BR" i="1" dirty="0" smtClean="0">
                <a:solidFill>
                  <a:srgbClr val="0000CC"/>
                </a:solidFill>
                <a:latin typeface="Comic Sans MS" pitchFamily="66" charset="0"/>
              </a:rPr>
              <a:t>criar campos </a:t>
            </a:r>
            <a:r>
              <a:rPr lang="pt-BR" i="1" dirty="0">
                <a:solidFill>
                  <a:srgbClr val="0000CC"/>
                </a:solidFill>
                <a:latin typeface="Comic Sans MS" pitchFamily="66" charset="0"/>
              </a:rPr>
              <a:t>de forças magnéticos específicos (atração, defesa, retenção, repulsão). Atraímos </a:t>
            </a:r>
            <a:r>
              <a:rPr lang="pt-BR" i="1" dirty="0" smtClean="0">
                <a:solidFill>
                  <a:srgbClr val="0000CC"/>
                </a:solidFill>
                <a:latin typeface="Comic Sans MS" pitchFamily="66" charset="0"/>
              </a:rPr>
              <a:t>energias quando </a:t>
            </a:r>
            <a:r>
              <a:rPr lang="pt-BR" i="1" dirty="0">
                <a:solidFill>
                  <a:srgbClr val="0000CC"/>
                </a:solidFill>
                <a:latin typeface="Comic Sans MS" pitchFamily="66" charset="0"/>
              </a:rPr>
              <a:t>riscamos um ponto com essa finalidade e, ao mesmo tempo, realizamos uma invocação</a:t>
            </a:r>
            <a:r>
              <a:rPr lang="pt-BR" i="1" dirty="0" smtClean="0">
                <a:solidFill>
                  <a:srgbClr val="0000CC"/>
                </a:solidFill>
                <a:latin typeface="Comic Sans MS" pitchFamily="66" charset="0"/>
              </a:rPr>
              <a:t>. </a:t>
            </a:r>
            <a:r>
              <a:rPr lang="pt-BR" i="1" dirty="0">
                <a:solidFill>
                  <a:srgbClr val="0000CC"/>
                </a:solidFill>
                <a:latin typeface="Comic Sans MS" pitchFamily="66" charset="0"/>
              </a:rPr>
              <a:t>Quando tocamos uma sineta diante da tronqueira de exu (local onde é fixado </a:t>
            </a:r>
            <a:r>
              <a:rPr lang="pt-BR" i="1" dirty="0" smtClean="0">
                <a:solidFill>
                  <a:srgbClr val="0000CC"/>
                </a:solidFill>
                <a:latin typeface="Comic Sans MS" pitchFamily="66" charset="0"/>
              </a:rPr>
              <a:t>vibratóriamente o guardião </a:t>
            </a:r>
            <a:r>
              <a:rPr lang="pt-BR" i="1" dirty="0">
                <a:solidFill>
                  <a:srgbClr val="0000CC"/>
                </a:solidFill>
                <a:latin typeface="Comic Sans MS" pitchFamily="66" charset="0"/>
              </a:rPr>
              <a:t>do templo, geralmente à entrada e aos fundos do terreiro), nos defendemos </a:t>
            </a:r>
            <a:r>
              <a:rPr lang="pt-BR" i="1" dirty="0" smtClean="0">
                <a:solidFill>
                  <a:srgbClr val="0000CC"/>
                </a:solidFill>
                <a:latin typeface="Comic Sans MS" pitchFamily="66" charset="0"/>
              </a:rPr>
              <a:t>pedindo proteção </a:t>
            </a:r>
            <a:r>
              <a:rPr lang="pt-BR" i="1" dirty="0">
                <a:solidFill>
                  <a:srgbClr val="0000CC"/>
                </a:solidFill>
                <a:latin typeface="Comic Sans MS" pitchFamily="66" charset="0"/>
              </a:rPr>
              <a:t>e segurança. Da mesma forma, alguns atos magísticos podem ter por objetivo a </a:t>
            </a:r>
            <a:r>
              <a:rPr lang="pt-BR" i="1" dirty="0" smtClean="0">
                <a:solidFill>
                  <a:srgbClr val="0000CC"/>
                </a:solidFill>
                <a:latin typeface="Comic Sans MS" pitchFamily="66" charset="0"/>
              </a:rPr>
              <a:t>retenção de </a:t>
            </a:r>
            <a:r>
              <a:rPr lang="pt-BR" i="1" dirty="0">
                <a:solidFill>
                  <a:srgbClr val="0000CC"/>
                </a:solidFill>
                <a:latin typeface="Comic Sans MS" pitchFamily="66" charset="0"/>
              </a:rPr>
              <a:t>certas energias, como por exemplo: ao acendermos uma vela para um determinado orixá </a:t>
            </a:r>
            <a:r>
              <a:rPr lang="pt-BR" i="1" dirty="0" smtClean="0">
                <a:solidFill>
                  <a:srgbClr val="0000CC"/>
                </a:solidFill>
                <a:latin typeface="Comic Sans MS" pitchFamily="66" charset="0"/>
              </a:rPr>
              <a:t>no local </a:t>
            </a:r>
            <a:r>
              <a:rPr lang="pt-BR" i="1" dirty="0">
                <a:solidFill>
                  <a:srgbClr val="0000CC"/>
                </a:solidFill>
                <a:latin typeface="Comic Sans MS" pitchFamily="66" charset="0"/>
              </a:rPr>
              <a:t>vibrado dentro do terreiro para essa finalidade específica, ou quando rogamos amor </a:t>
            </a:r>
            <a:r>
              <a:rPr lang="pt-BR" i="1" dirty="0" smtClean="0">
                <a:solidFill>
                  <a:srgbClr val="0000CC"/>
                </a:solidFill>
                <a:latin typeface="Comic Sans MS" pitchFamily="66" charset="0"/>
              </a:rPr>
              <a:t>para Oxum </a:t>
            </a:r>
            <a:r>
              <a:rPr lang="pt-BR" i="1" dirty="0">
                <a:solidFill>
                  <a:srgbClr val="0000CC"/>
                </a:solidFill>
                <a:latin typeface="Comic Sans MS" pitchFamily="66" charset="0"/>
              </a:rPr>
              <a:t>ou prosperidade para Iemanjá.</a:t>
            </a:r>
            <a:r>
              <a:rPr lang="pt-BR" i="1" dirty="0" smtClean="0">
                <a:solidFill>
                  <a:srgbClr val="0000CC"/>
                </a:solidFill>
                <a:latin typeface="Comic Sans MS" pitchFamily="66" charset="0"/>
              </a:rPr>
              <a:t>[...] </a:t>
            </a:r>
          </a:p>
        </p:txBody>
      </p:sp>
      <p:sp>
        <p:nvSpPr>
          <p:cNvPr id="4" name="CaixaDeTexto 3"/>
          <p:cNvSpPr txBox="1"/>
          <p:nvPr/>
        </p:nvSpPr>
        <p:spPr>
          <a:xfrm>
            <a:off x="7778119" y="6573485"/>
            <a:ext cx="1378039" cy="261610"/>
          </a:xfrm>
          <a:prstGeom prst="rect">
            <a:avLst/>
          </a:prstGeom>
          <a:noFill/>
        </p:spPr>
        <p:txBody>
          <a:bodyPr wrap="square" rtlCol="0">
            <a:spAutoFit/>
          </a:bodyPr>
          <a:lstStyle/>
          <a:p>
            <a:pPr algn="ctr"/>
            <a:r>
              <a:rPr lang="en-US" sz="1100" b="1" dirty="0" smtClean="0">
                <a:solidFill>
                  <a:srgbClr val="C00000"/>
                </a:solidFill>
              </a:rPr>
              <a:t>Por Marco Bechara</a:t>
            </a:r>
            <a:endParaRPr lang="pt-BR" sz="1100" b="1" dirty="0">
              <a:solidFill>
                <a:srgbClr val="C00000"/>
              </a:solidFill>
            </a:endParaRPr>
          </a:p>
        </p:txBody>
      </p:sp>
    </p:spTree>
    <p:extLst>
      <p:ext uri="{BB962C8B-B14F-4D97-AF65-F5344CB8AC3E}">
        <p14:creationId xmlns:p14="http://schemas.microsoft.com/office/powerpoint/2010/main" val="1339265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9512" y="257155"/>
            <a:ext cx="8892480" cy="6340197"/>
          </a:xfrm>
          <a:prstGeom prst="rect">
            <a:avLst/>
          </a:prstGeom>
          <a:noFill/>
        </p:spPr>
        <p:txBody>
          <a:bodyPr wrap="square" rtlCol="0">
            <a:spAutoFit/>
          </a:bodyPr>
          <a:lstStyle/>
          <a:p>
            <a:r>
              <a:rPr lang="pt-BR" i="1" dirty="0" smtClean="0">
                <a:solidFill>
                  <a:srgbClr val="0000CC"/>
                </a:solidFill>
                <a:latin typeface="Comic Sans MS" pitchFamily="66" charset="0"/>
              </a:rPr>
              <a:t>“[...] </a:t>
            </a:r>
            <a:r>
              <a:rPr lang="pt-BR" i="1" dirty="0">
                <a:solidFill>
                  <a:srgbClr val="0000CC"/>
                </a:solidFill>
                <a:latin typeface="Comic Sans MS" pitchFamily="66" charset="0"/>
              </a:rPr>
              <a:t>Temos de liberar o ato magístico da conotação de misticismo fantástico, de </a:t>
            </a:r>
            <a:r>
              <a:rPr lang="pt-BR" i="1" dirty="0" smtClean="0">
                <a:solidFill>
                  <a:srgbClr val="0000CC"/>
                </a:solidFill>
                <a:latin typeface="Comic Sans MS" pitchFamily="66" charset="0"/>
              </a:rPr>
              <a:t>mistério fenomênico</a:t>
            </a:r>
            <a:r>
              <a:rPr lang="pt-BR" i="1" dirty="0">
                <a:solidFill>
                  <a:srgbClr val="0000CC"/>
                </a:solidFill>
                <a:latin typeface="Comic Sans MS" pitchFamily="66" charset="0"/>
              </a:rPr>
              <a:t>, de algo sobrenatural. </a:t>
            </a:r>
            <a:r>
              <a:rPr lang="pt-BR" i="1" u="sng" dirty="0">
                <a:solidFill>
                  <a:srgbClr val="0000CC"/>
                </a:solidFill>
                <a:latin typeface="Comic Sans MS" pitchFamily="66" charset="0"/>
              </a:rPr>
              <a:t>Toda </a:t>
            </a:r>
            <a:r>
              <a:rPr lang="pt-BR" i="1" u="sng" dirty="0" smtClean="0">
                <a:solidFill>
                  <a:srgbClr val="0000CC"/>
                </a:solidFill>
                <a:latin typeface="Comic Sans MS" pitchFamily="66" charset="0"/>
              </a:rPr>
              <a:t> ação </a:t>
            </a:r>
            <a:r>
              <a:rPr lang="pt-BR" i="1" u="sng" dirty="0">
                <a:solidFill>
                  <a:srgbClr val="0000CC"/>
                </a:solidFill>
                <a:latin typeface="Comic Sans MS" pitchFamily="66" charset="0"/>
              </a:rPr>
              <a:t>de magia se baseia em leis da natureza e delas não </a:t>
            </a:r>
            <a:r>
              <a:rPr lang="pt-BR" i="1" u="sng" dirty="0" smtClean="0">
                <a:solidFill>
                  <a:srgbClr val="0000CC"/>
                </a:solidFill>
                <a:latin typeface="Comic Sans MS" pitchFamily="66" charset="0"/>
              </a:rPr>
              <a:t>se consegue </a:t>
            </a:r>
            <a:r>
              <a:rPr lang="pt-BR" i="1" u="sng" dirty="0">
                <a:solidFill>
                  <a:srgbClr val="0000CC"/>
                </a:solidFill>
                <a:latin typeface="Comic Sans MS" pitchFamily="66" charset="0"/>
              </a:rPr>
              <a:t>prescindir</a:t>
            </a:r>
            <a:r>
              <a:rPr lang="pt-BR" i="1" dirty="0">
                <a:solidFill>
                  <a:srgbClr val="0000CC"/>
                </a:solidFill>
                <a:latin typeface="Comic Sans MS" pitchFamily="66" charset="0"/>
              </a:rPr>
              <a:t>. Umbanda é essencialmente magística e toda a sua magia tem por finalidade </a:t>
            </a:r>
            <a:r>
              <a:rPr lang="pt-BR" i="1" dirty="0" smtClean="0">
                <a:solidFill>
                  <a:srgbClr val="0000CC"/>
                </a:solidFill>
                <a:latin typeface="Comic Sans MS" pitchFamily="66" charset="0"/>
              </a:rPr>
              <a:t>o bem </a:t>
            </a:r>
            <a:r>
              <a:rPr lang="pt-BR" i="1" dirty="0">
                <a:solidFill>
                  <a:srgbClr val="0000CC"/>
                </a:solidFill>
                <a:latin typeface="Comic Sans MS" pitchFamily="66" charset="0"/>
              </a:rPr>
              <a:t>do próximo. É importante deixar bem claro que todo ato de magia deve visar ao bem </a:t>
            </a:r>
            <a:r>
              <a:rPr lang="pt-BR" i="1" dirty="0" smtClean="0">
                <a:solidFill>
                  <a:srgbClr val="0000CC"/>
                </a:solidFill>
                <a:latin typeface="Comic Sans MS" pitchFamily="66" charset="0"/>
              </a:rPr>
              <a:t>dentro da </a:t>
            </a:r>
            <a:r>
              <a:rPr lang="pt-BR" i="1" dirty="0">
                <a:solidFill>
                  <a:srgbClr val="0000CC"/>
                </a:solidFill>
                <a:latin typeface="Comic Sans MS" pitchFamily="66" charset="0"/>
              </a:rPr>
              <a:t>máxima evangélica de que </a:t>
            </a:r>
            <a:r>
              <a:rPr lang="pt-BR" i="1" dirty="0" smtClean="0">
                <a:solidFill>
                  <a:srgbClr val="0000CC"/>
                </a:solidFill>
                <a:latin typeface="Comic Sans MS" pitchFamily="66" charset="0"/>
              </a:rPr>
              <a:t>‘devemos </a:t>
            </a:r>
            <a:r>
              <a:rPr lang="pt-BR" i="1" dirty="0">
                <a:solidFill>
                  <a:srgbClr val="0000CC"/>
                </a:solidFill>
                <a:latin typeface="Comic Sans MS" pitchFamily="66" charset="0"/>
              </a:rPr>
              <a:t>fazer ao nosso semelhante aquilo que desejamos a </a:t>
            </a:r>
            <a:r>
              <a:rPr lang="pt-BR" i="1" dirty="0" smtClean="0">
                <a:solidFill>
                  <a:srgbClr val="0000CC"/>
                </a:solidFill>
                <a:latin typeface="Comic Sans MS" pitchFamily="66" charset="0"/>
              </a:rPr>
              <a:t>nós mesmos’. </a:t>
            </a:r>
          </a:p>
          <a:p>
            <a:endParaRPr lang="pt-BR" sz="1400" i="1" dirty="0">
              <a:solidFill>
                <a:srgbClr val="0000CC"/>
              </a:solidFill>
              <a:latin typeface="Comic Sans MS" pitchFamily="66" charset="0"/>
            </a:endParaRPr>
          </a:p>
          <a:p>
            <a:r>
              <a:rPr lang="pt-BR" i="1" dirty="0">
                <a:solidFill>
                  <a:srgbClr val="0000CC"/>
                </a:solidFill>
                <a:latin typeface="Comic Sans MS" pitchFamily="66" charset="0"/>
              </a:rPr>
              <a:t>A aplicação prática da magia se dá por meio de invocações, evocações, esconjuros,</a:t>
            </a:r>
          </a:p>
          <a:p>
            <a:r>
              <a:rPr lang="pt-BR" i="1" dirty="0">
                <a:solidFill>
                  <a:srgbClr val="0000CC"/>
                </a:solidFill>
                <a:latin typeface="Comic Sans MS" pitchFamily="66" charset="0"/>
              </a:rPr>
              <a:t>consagrações, contagens, cânticos, mantras e outros recursos utilizados para facilitar </a:t>
            </a:r>
            <a:r>
              <a:rPr lang="pt-BR" i="1" dirty="0" smtClean="0">
                <a:solidFill>
                  <a:srgbClr val="0000CC"/>
                </a:solidFill>
                <a:latin typeface="Comic Sans MS" pitchFamily="66" charset="0"/>
              </a:rPr>
              <a:t>a concentração </a:t>
            </a:r>
            <a:r>
              <a:rPr lang="pt-BR" i="1" dirty="0">
                <a:solidFill>
                  <a:srgbClr val="0000CC"/>
                </a:solidFill>
                <a:latin typeface="Comic Sans MS" pitchFamily="66" charset="0"/>
              </a:rPr>
              <a:t>mental. </a:t>
            </a:r>
            <a:r>
              <a:rPr lang="pt-BR" i="1" u="sng" dirty="0">
                <a:solidFill>
                  <a:srgbClr val="0000CC"/>
                </a:solidFill>
                <a:latin typeface="Comic Sans MS" pitchFamily="66" charset="0"/>
              </a:rPr>
              <a:t>Quanto mais unido for um grupo que objetiva praticar a magia, mais coeso </a:t>
            </a:r>
            <a:r>
              <a:rPr lang="pt-BR" i="1" u="sng" dirty="0" smtClean="0">
                <a:solidFill>
                  <a:srgbClr val="0000CC"/>
                </a:solidFill>
                <a:latin typeface="Comic Sans MS" pitchFamily="66" charset="0"/>
              </a:rPr>
              <a:t>e força </a:t>
            </a:r>
            <a:r>
              <a:rPr lang="pt-BR" i="1" u="sng" dirty="0">
                <a:solidFill>
                  <a:srgbClr val="0000CC"/>
                </a:solidFill>
                <a:latin typeface="Comic Sans MS" pitchFamily="66" charset="0"/>
              </a:rPr>
              <a:t>terá o ato magístico</a:t>
            </a:r>
            <a:r>
              <a:rPr lang="pt-BR" i="1" dirty="0">
                <a:solidFill>
                  <a:srgbClr val="0000CC"/>
                </a:solidFill>
                <a:latin typeface="Comic Sans MS" pitchFamily="66" charset="0"/>
              </a:rPr>
              <a:t>, embora um mago adestrado consiga interferir em campos de </a:t>
            </a:r>
            <a:r>
              <a:rPr lang="pt-BR" i="1" dirty="0" smtClean="0">
                <a:solidFill>
                  <a:srgbClr val="0000CC"/>
                </a:solidFill>
                <a:latin typeface="Comic Sans MS" pitchFamily="66" charset="0"/>
              </a:rPr>
              <a:t>energia somente </a:t>
            </a:r>
            <a:r>
              <a:rPr lang="pt-BR" i="1" dirty="0">
                <a:solidFill>
                  <a:srgbClr val="0000CC"/>
                </a:solidFill>
                <a:latin typeface="Comic Sans MS" pitchFamily="66" charset="0"/>
              </a:rPr>
              <a:t>pela sua mente disciplinada.</a:t>
            </a:r>
          </a:p>
          <a:p>
            <a:endParaRPr lang="pt-BR" sz="1400" i="1" dirty="0" smtClean="0">
              <a:solidFill>
                <a:srgbClr val="0000CC"/>
              </a:solidFill>
              <a:latin typeface="Comic Sans MS" pitchFamily="66" charset="0"/>
            </a:endParaRPr>
          </a:p>
          <a:p>
            <a:r>
              <a:rPr lang="pt-BR" i="1" dirty="0" smtClean="0">
                <a:solidFill>
                  <a:srgbClr val="0000CC"/>
                </a:solidFill>
                <a:latin typeface="Comic Sans MS" pitchFamily="66" charset="0"/>
              </a:rPr>
              <a:t>Quando </a:t>
            </a:r>
            <a:r>
              <a:rPr lang="pt-BR" i="1" dirty="0">
                <a:solidFill>
                  <a:srgbClr val="0000CC"/>
                </a:solidFill>
                <a:latin typeface="Comic Sans MS" pitchFamily="66" charset="0"/>
              </a:rPr>
              <a:t>falamos em energia, tratando-se de magia, temos de contemplar as </a:t>
            </a:r>
            <a:r>
              <a:rPr lang="pt-BR" i="1" dirty="0" smtClean="0">
                <a:solidFill>
                  <a:srgbClr val="0000CC"/>
                </a:solidFill>
                <a:latin typeface="Comic Sans MS" pitchFamily="66" charset="0"/>
              </a:rPr>
              <a:t>dimensões vibratórias </a:t>
            </a:r>
            <a:r>
              <a:rPr lang="pt-BR" i="1" dirty="0">
                <a:solidFill>
                  <a:srgbClr val="0000CC"/>
                </a:solidFill>
                <a:latin typeface="Comic Sans MS" pitchFamily="66" charset="0"/>
              </a:rPr>
              <a:t>mais próximas que nos cercam, ou seja, a física, a etérica e a astral. </a:t>
            </a:r>
            <a:r>
              <a:rPr lang="pt-BR" i="1" u="sng" dirty="0">
                <a:solidFill>
                  <a:srgbClr val="0000CC"/>
                </a:solidFill>
                <a:latin typeface="Comic Sans MS" pitchFamily="66" charset="0"/>
              </a:rPr>
              <a:t>O pensamento </a:t>
            </a:r>
            <a:r>
              <a:rPr lang="pt-BR" i="1" u="sng" dirty="0" smtClean="0">
                <a:solidFill>
                  <a:srgbClr val="0000CC"/>
                </a:solidFill>
                <a:latin typeface="Comic Sans MS" pitchFamily="66" charset="0"/>
              </a:rPr>
              <a:t>tem poder </a:t>
            </a:r>
            <a:r>
              <a:rPr lang="pt-BR" i="1" u="sng" dirty="0">
                <a:solidFill>
                  <a:srgbClr val="0000CC"/>
                </a:solidFill>
                <a:latin typeface="Comic Sans MS" pitchFamily="66" charset="0"/>
              </a:rPr>
              <a:t>criador e o que emitimos se movimenta nessas três dimensões</a:t>
            </a:r>
            <a:r>
              <a:rPr lang="pt-BR" i="1" dirty="0">
                <a:solidFill>
                  <a:srgbClr val="0000CC"/>
                </a:solidFill>
                <a:latin typeface="Comic Sans MS" pitchFamily="66" charset="0"/>
              </a:rPr>
              <a:t>. A partir dessa realidade, </a:t>
            </a:r>
            <a:r>
              <a:rPr lang="pt-BR" i="1" dirty="0" smtClean="0">
                <a:solidFill>
                  <a:srgbClr val="0000CC"/>
                </a:solidFill>
                <a:latin typeface="Comic Sans MS" pitchFamily="66" charset="0"/>
              </a:rPr>
              <a:t>nos conscientizamos </a:t>
            </a:r>
            <a:r>
              <a:rPr lang="pt-BR" i="1" dirty="0">
                <a:solidFill>
                  <a:srgbClr val="0000CC"/>
                </a:solidFill>
                <a:latin typeface="Comic Sans MS" pitchFamily="66" charset="0"/>
              </a:rPr>
              <a:t>de quão responsáveis somos pelo que pensamos</a:t>
            </a:r>
            <a:r>
              <a:rPr lang="pt-BR" i="1" dirty="0" smtClean="0">
                <a:solidFill>
                  <a:srgbClr val="0000CC"/>
                </a:solidFill>
                <a:latin typeface="Comic Sans MS" pitchFamily="66" charset="0"/>
              </a:rPr>
              <a:t>.[...]</a:t>
            </a:r>
          </a:p>
          <a:p>
            <a:endParaRPr lang="pt-BR" i="1" dirty="0">
              <a:solidFill>
                <a:srgbClr val="0000CC"/>
              </a:solidFill>
              <a:latin typeface="Comic Sans MS" pitchFamily="66" charset="0"/>
            </a:endParaRPr>
          </a:p>
          <a:p>
            <a:r>
              <a:rPr lang="pt-BR" i="1" dirty="0" smtClean="0">
                <a:solidFill>
                  <a:srgbClr val="0000CC"/>
                </a:solidFill>
                <a:latin typeface="Comic Sans MS" pitchFamily="66" charset="0"/>
              </a:rPr>
              <a:t>[...] </a:t>
            </a:r>
            <a:r>
              <a:rPr lang="pt-BR" i="1" dirty="0">
                <a:solidFill>
                  <a:srgbClr val="0000CC"/>
                </a:solidFill>
                <a:latin typeface="Comic Sans MS" pitchFamily="66" charset="0"/>
              </a:rPr>
              <a:t>Na umbanda, a movimentação de energias entre essas dimensões se dá pela via </a:t>
            </a:r>
            <a:r>
              <a:rPr lang="pt-BR" i="1" dirty="0" smtClean="0">
                <a:solidFill>
                  <a:srgbClr val="0000CC"/>
                </a:solidFill>
                <a:latin typeface="Comic Sans MS" pitchFamily="66" charset="0"/>
              </a:rPr>
              <a:t>mediúnica [...]</a:t>
            </a:r>
          </a:p>
        </p:txBody>
      </p:sp>
      <p:sp>
        <p:nvSpPr>
          <p:cNvPr id="4" name="CaixaDeTexto 3"/>
          <p:cNvSpPr txBox="1"/>
          <p:nvPr/>
        </p:nvSpPr>
        <p:spPr>
          <a:xfrm>
            <a:off x="7778119" y="6573485"/>
            <a:ext cx="1378039" cy="261610"/>
          </a:xfrm>
          <a:prstGeom prst="rect">
            <a:avLst/>
          </a:prstGeom>
          <a:noFill/>
        </p:spPr>
        <p:txBody>
          <a:bodyPr wrap="square" rtlCol="0">
            <a:spAutoFit/>
          </a:bodyPr>
          <a:lstStyle/>
          <a:p>
            <a:pPr algn="ctr"/>
            <a:r>
              <a:rPr lang="en-US" sz="1100" b="1" dirty="0" smtClean="0">
                <a:solidFill>
                  <a:srgbClr val="C00000"/>
                </a:solidFill>
              </a:rPr>
              <a:t>Por Marco Bechara</a:t>
            </a:r>
            <a:endParaRPr lang="pt-BR" sz="1100" b="1" dirty="0">
              <a:solidFill>
                <a:srgbClr val="C00000"/>
              </a:solidFill>
            </a:endParaRPr>
          </a:p>
        </p:txBody>
      </p:sp>
    </p:spTree>
    <p:extLst>
      <p:ext uri="{BB962C8B-B14F-4D97-AF65-F5344CB8AC3E}">
        <p14:creationId xmlns:p14="http://schemas.microsoft.com/office/powerpoint/2010/main" val="2060129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9512" y="481310"/>
            <a:ext cx="8892480" cy="5539978"/>
          </a:xfrm>
          <a:prstGeom prst="rect">
            <a:avLst/>
          </a:prstGeom>
          <a:noFill/>
        </p:spPr>
        <p:txBody>
          <a:bodyPr wrap="square" rtlCol="0">
            <a:spAutoFit/>
          </a:bodyPr>
          <a:lstStyle/>
          <a:p>
            <a:r>
              <a:rPr lang="pt-BR" i="1" dirty="0" smtClean="0">
                <a:solidFill>
                  <a:srgbClr val="0000CC"/>
                </a:solidFill>
                <a:latin typeface="Comic Sans MS" pitchFamily="66" charset="0"/>
              </a:rPr>
              <a:t>“[...] </a:t>
            </a:r>
            <a:r>
              <a:rPr lang="pt-BR" i="1" u="sng" dirty="0">
                <a:solidFill>
                  <a:srgbClr val="0000CC"/>
                </a:solidFill>
                <a:latin typeface="Comic Sans MS" pitchFamily="66" charset="0"/>
              </a:rPr>
              <a:t>Os elementos materiais não são indispensáveis e não devem se tornar bengala psicológica</a:t>
            </a:r>
            <a:r>
              <a:rPr lang="pt-BR" i="1" dirty="0" smtClean="0">
                <a:solidFill>
                  <a:srgbClr val="0000CC"/>
                </a:solidFill>
                <a:latin typeface="Comic Sans MS" pitchFamily="66" charset="0"/>
              </a:rPr>
              <a:t>. As </a:t>
            </a:r>
            <a:r>
              <a:rPr lang="pt-BR" i="1" dirty="0">
                <a:solidFill>
                  <a:srgbClr val="0000CC"/>
                </a:solidFill>
                <a:latin typeface="Comic Sans MS" pitchFamily="66" charset="0"/>
              </a:rPr>
              <a:t>vibrações dos orixás respondem à invocação pela força mental. Obviamente essa resposta </a:t>
            </a:r>
            <a:r>
              <a:rPr lang="pt-BR" i="1" dirty="0" smtClean="0">
                <a:solidFill>
                  <a:srgbClr val="0000CC"/>
                </a:solidFill>
                <a:latin typeface="Comic Sans MS" pitchFamily="66" charset="0"/>
              </a:rPr>
              <a:t>varia de </a:t>
            </a:r>
            <a:r>
              <a:rPr lang="pt-BR" i="1" dirty="0">
                <a:solidFill>
                  <a:srgbClr val="0000CC"/>
                </a:solidFill>
                <a:latin typeface="Comic Sans MS" pitchFamily="66" charset="0"/>
              </a:rPr>
              <a:t>indivíduo para indivíduo. Experiências sacerdotais de vidas passadas utilizando essas </a:t>
            </a:r>
            <a:r>
              <a:rPr lang="pt-BR" i="1" dirty="0" smtClean="0">
                <a:solidFill>
                  <a:srgbClr val="0000CC"/>
                </a:solidFill>
                <a:latin typeface="Comic Sans MS" pitchFamily="66" charset="0"/>
              </a:rPr>
              <a:t>energias fazem </a:t>
            </a:r>
            <a:r>
              <a:rPr lang="pt-BR" i="1" dirty="0">
                <a:solidFill>
                  <a:srgbClr val="0000CC"/>
                </a:solidFill>
                <a:latin typeface="Comic Sans MS" pitchFamily="66" charset="0"/>
              </a:rPr>
              <a:t>parte do inconsciente dos médiuns magistas da atualidade. Temos de considerar que </a:t>
            </a:r>
            <a:r>
              <a:rPr lang="pt-BR" i="1" dirty="0" smtClean="0">
                <a:solidFill>
                  <a:srgbClr val="0000CC"/>
                </a:solidFill>
                <a:latin typeface="Comic Sans MS" pitchFamily="66" charset="0"/>
              </a:rPr>
              <a:t>a aparelhagem </a:t>
            </a:r>
            <a:r>
              <a:rPr lang="pt-BR" i="1" dirty="0">
                <a:solidFill>
                  <a:srgbClr val="0000CC"/>
                </a:solidFill>
                <a:latin typeface="Comic Sans MS" pitchFamily="66" charset="0"/>
              </a:rPr>
              <a:t>fisiológica do médium, quando vibrada junto com os guias por meio da incorporação</a:t>
            </a:r>
            <a:r>
              <a:rPr lang="pt-BR" i="1" dirty="0" smtClean="0">
                <a:solidFill>
                  <a:srgbClr val="0000CC"/>
                </a:solidFill>
                <a:latin typeface="Comic Sans MS" pitchFamily="66" charset="0"/>
              </a:rPr>
              <a:t>, fornece </a:t>
            </a:r>
            <a:r>
              <a:rPr lang="pt-BR" i="1" dirty="0">
                <a:solidFill>
                  <a:srgbClr val="0000CC"/>
                </a:solidFill>
                <a:latin typeface="Comic Sans MS" pitchFamily="66" charset="0"/>
              </a:rPr>
              <a:t>abundantes fluidos que serão movimentados para a caridade.</a:t>
            </a:r>
          </a:p>
          <a:p>
            <a:endParaRPr lang="pt-BR" sz="1200" i="1" dirty="0" smtClean="0">
              <a:solidFill>
                <a:srgbClr val="0000CC"/>
              </a:solidFill>
              <a:latin typeface="Comic Sans MS" pitchFamily="66" charset="0"/>
            </a:endParaRPr>
          </a:p>
          <a:p>
            <a:r>
              <a:rPr lang="pt-BR" i="1" dirty="0" smtClean="0">
                <a:solidFill>
                  <a:srgbClr val="0000CC"/>
                </a:solidFill>
                <a:latin typeface="Comic Sans MS" pitchFamily="66" charset="0"/>
              </a:rPr>
              <a:t>Por </a:t>
            </a:r>
            <a:r>
              <a:rPr lang="pt-BR" i="1" dirty="0">
                <a:solidFill>
                  <a:srgbClr val="0000CC"/>
                </a:solidFill>
                <a:latin typeface="Comic Sans MS" pitchFamily="66" charset="0"/>
              </a:rPr>
              <a:t>outro lado, sabemos que os elementos materiais são importantes </a:t>
            </a:r>
            <a:r>
              <a:rPr lang="pt-BR" i="1" dirty="0" smtClean="0">
                <a:solidFill>
                  <a:srgbClr val="0000CC"/>
                </a:solidFill>
                <a:latin typeface="Comic Sans MS" pitchFamily="66" charset="0"/>
              </a:rPr>
              <a:t>condensadores energéticos</a:t>
            </a:r>
            <a:r>
              <a:rPr lang="pt-BR" i="1" dirty="0">
                <a:solidFill>
                  <a:srgbClr val="0000CC"/>
                </a:solidFill>
                <a:latin typeface="Comic Sans MS" pitchFamily="66" charset="0"/>
              </a:rPr>
              <a:t>. Na prática do terreiro, aprendemos que, em determinados atendimentos, </a:t>
            </a:r>
            <a:r>
              <a:rPr lang="pt-BR" i="1" u="sng" dirty="0" smtClean="0">
                <a:solidFill>
                  <a:srgbClr val="0000CC"/>
                </a:solidFill>
                <a:latin typeface="Comic Sans MS" pitchFamily="66" charset="0"/>
              </a:rPr>
              <a:t>se utilizássemos </a:t>
            </a:r>
            <a:r>
              <a:rPr lang="pt-BR" i="1" u="sng" dirty="0">
                <a:solidFill>
                  <a:srgbClr val="0000CC"/>
                </a:solidFill>
                <a:latin typeface="Comic Sans MS" pitchFamily="66" charset="0"/>
              </a:rPr>
              <a:t>só a força mental, os trabalhos </a:t>
            </a:r>
            <a:r>
              <a:rPr lang="pt-BR" i="1" u="sng" dirty="0" smtClean="0">
                <a:solidFill>
                  <a:srgbClr val="0000CC"/>
                </a:solidFill>
                <a:latin typeface="Comic Sans MS" pitchFamily="66" charset="0"/>
              </a:rPr>
              <a:t>ficariam </a:t>
            </a:r>
            <a:r>
              <a:rPr lang="pt-BR" i="1" u="sng" dirty="0">
                <a:solidFill>
                  <a:srgbClr val="0000CC"/>
                </a:solidFill>
                <a:latin typeface="Comic Sans MS" pitchFamily="66" charset="0"/>
              </a:rPr>
              <a:t>por demais prolongados e muito cansativos</a:t>
            </a:r>
            <a:r>
              <a:rPr lang="pt-BR" i="1" dirty="0" smtClean="0">
                <a:solidFill>
                  <a:srgbClr val="0000CC"/>
                </a:solidFill>
                <a:latin typeface="Comic Sans MS" pitchFamily="66" charset="0"/>
              </a:rPr>
              <a:t>. Outro </a:t>
            </a:r>
            <a:r>
              <a:rPr lang="pt-BR" i="1" dirty="0">
                <a:solidFill>
                  <a:srgbClr val="0000CC"/>
                </a:solidFill>
                <a:latin typeface="Comic Sans MS" pitchFamily="66" charset="0"/>
              </a:rPr>
              <a:t>fato que reforça essa opinião é que somos naturalmente desconcentrados, ainda mais </a:t>
            </a:r>
            <a:r>
              <a:rPr lang="pt-BR" i="1" dirty="0" smtClean="0">
                <a:solidFill>
                  <a:srgbClr val="0000CC"/>
                </a:solidFill>
                <a:latin typeface="Comic Sans MS" pitchFamily="66" charset="0"/>
              </a:rPr>
              <a:t>depois de </a:t>
            </a:r>
            <a:r>
              <a:rPr lang="pt-BR" i="1" dirty="0">
                <a:solidFill>
                  <a:srgbClr val="0000CC"/>
                </a:solidFill>
                <a:latin typeface="Comic Sans MS" pitchFamily="66" charset="0"/>
              </a:rPr>
              <a:t>duas a três horas de extenuantes passes e consultas, em que nos defrontamos com as </a:t>
            </a:r>
            <a:r>
              <a:rPr lang="pt-BR" i="1" dirty="0" smtClean="0">
                <a:solidFill>
                  <a:srgbClr val="0000CC"/>
                </a:solidFill>
                <a:latin typeface="Comic Sans MS" pitchFamily="66" charset="0"/>
              </a:rPr>
              <a:t>mais inimagináveis </a:t>
            </a:r>
            <a:r>
              <a:rPr lang="pt-BR" i="1" dirty="0">
                <a:solidFill>
                  <a:srgbClr val="0000CC"/>
                </a:solidFill>
                <a:latin typeface="Comic Sans MS" pitchFamily="66" charset="0"/>
              </a:rPr>
              <a:t>mazelas humanas</a:t>
            </a:r>
            <a:r>
              <a:rPr lang="pt-BR" i="1" dirty="0" smtClean="0">
                <a:solidFill>
                  <a:srgbClr val="0000CC"/>
                </a:solidFill>
                <a:latin typeface="Comic Sans MS" pitchFamily="66" charset="0"/>
              </a:rPr>
              <a:t>.[...]</a:t>
            </a:r>
          </a:p>
          <a:p>
            <a:endParaRPr lang="pt-BR" i="1" dirty="0">
              <a:solidFill>
                <a:srgbClr val="0000CC"/>
              </a:solidFill>
              <a:latin typeface="Comic Sans MS" pitchFamily="66" charset="0"/>
            </a:endParaRPr>
          </a:p>
          <a:p>
            <a:r>
              <a:rPr lang="pt-BR" i="1" dirty="0" smtClean="0">
                <a:solidFill>
                  <a:srgbClr val="0000CC"/>
                </a:solidFill>
                <a:latin typeface="Comic Sans MS" pitchFamily="66" charset="0"/>
              </a:rPr>
              <a:t>[...] Devemos </a:t>
            </a:r>
            <a:r>
              <a:rPr lang="pt-BR" i="1" dirty="0">
                <a:solidFill>
                  <a:srgbClr val="0000CC"/>
                </a:solidFill>
                <a:latin typeface="Comic Sans MS" pitchFamily="66" charset="0"/>
              </a:rPr>
              <a:t>usar os elementos materiais com parcimônia e sabedoria, pois quando </a:t>
            </a:r>
            <a:r>
              <a:rPr lang="pt-BR" i="1" dirty="0" smtClean="0">
                <a:solidFill>
                  <a:srgbClr val="0000CC"/>
                </a:solidFill>
                <a:latin typeface="Comic Sans MS" pitchFamily="66" charset="0"/>
              </a:rPr>
              <a:t>bem utilizados </a:t>
            </a:r>
            <a:r>
              <a:rPr lang="pt-BR" i="1" u="sng" dirty="0">
                <a:solidFill>
                  <a:srgbClr val="0000CC"/>
                </a:solidFill>
                <a:latin typeface="Comic Sans MS" pitchFamily="66" charset="0"/>
              </a:rPr>
              <a:t>são valiosas ferramentas de apoio liberadoras de energias para os trabalhos de caridade</a:t>
            </a:r>
            <a:r>
              <a:rPr lang="pt-BR" i="1" u="sng" dirty="0" smtClean="0">
                <a:solidFill>
                  <a:srgbClr val="0000CC"/>
                </a:solidFill>
                <a:latin typeface="Comic Sans MS" pitchFamily="66" charset="0"/>
              </a:rPr>
              <a:t>, preservando </a:t>
            </a:r>
            <a:r>
              <a:rPr lang="pt-BR" i="1" u="sng" dirty="0">
                <a:solidFill>
                  <a:srgbClr val="0000CC"/>
                </a:solidFill>
                <a:latin typeface="Comic Sans MS" pitchFamily="66" charset="0"/>
              </a:rPr>
              <a:t>o corpo mediúnico de maiores desgastes</a:t>
            </a:r>
            <a:r>
              <a:rPr lang="pt-BR" i="1" dirty="0" smtClean="0">
                <a:solidFill>
                  <a:srgbClr val="0000CC"/>
                </a:solidFill>
                <a:latin typeface="Comic Sans MS" pitchFamily="66" charset="0"/>
              </a:rPr>
              <a:t>.[...]</a:t>
            </a:r>
          </a:p>
        </p:txBody>
      </p:sp>
      <p:sp>
        <p:nvSpPr>
          <p:cNvPr id="4" name="CaixaDeTexto 3"/>
          <p:cNvSpPr txBox="1"/>
          <p:nvPr/>
        </p:nvSpPr>
        <p:spPr>
          <a:xfrm>
            <a:off x="7778119" y="6573485"/>
            <a:ext cx="1378039" cy="261610"/>
          </a:xfrm>
          <a:prstGeom prst="rect">
            <a:avLst/>
          </a:prstGeom>
          <a:noFill/>
        </p:spPr>
        <p:txBody>
          <a:bodyPr wrap="square" rtlCol="0">
            <a:spAutoFit/>
          </a:bodyPr>
          <a:lstStyle/>
          <a:p>
            <a:pPr algn="ctr"/>
            <a:r>
              <a:rPr lang="en-US" sz="1100" b="1" dirty="0" smtClean="0">
                <a:solidFill>
                  <a:srgbClr val="C00000"/>
                </a:solidFill>
              </a:rPr>
              <a:t>Por Marco Bechara</a:t>
            </a:r>
            <a:endParaRPr lang="pt-BR" sz="1100" b="1" dirty="0">
              <a:solidFill>
                <a:srgbClr val="C00000"/>
              </a:solidFill>
            </a:endParaRPr>
          </a:p>
        </p:txBody>
      </p:sp>
    </p:spTree>
    <p:extLst>
      <p:ext uri="{BB962C8B-B14F-4D97-AF65-F5344CB8AC3E}">
        <p14:creationId xmlns:p14="http://schemas.microsoft.com/office/powerpoint/2010/main" val="1516021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79512" y="404588"/>
            <a:ext cx="8701252" cy="5201424"/>
          </a:xfrm>
          <a:prstGeom prst="rect">
            <a:avLst/>
          </a:prstGeom>
        </p:spPr>
        <p:txBody>
          <a:bodyPr wrap="square">
            <a:spAutoFit/>
          </a:bodyPr>
          <a:lstStyle/>
          <a:p>
            <a:r>
              <a:rPr lang="pt-BR" i="1" dirty="0">
                <a:solidFill>
                  <a:srgbClr val="0000CC"/>
                </a:solidFill>
                <a:latin typeface="Comic Sans MS" pitchFamily="66" charset="0"/>
              </a:rPr>
              <a:t>[...] </a:t>
            </a:r>
            <a:r>
              <a:rPr lang="pt-BR" i="1" u="sng" dirty="0">
                <a:solidFill>
                  <a:srgbClr val="0000CC"/>
                </a:solidFill>
                <a:latin typeface="Comic Sans MS" pitchFamily="66" charset="0"/>
              </a:rPr>
              <a:t>O congá é o mais potente aglutinador de forças dentro do terreiro</a:t>
            </a:r>
            <a:r>
              <a:rPr lang="pt-BR" i="1" dirty="0">
                <a:solidFill>
                  <a:srgbClr val="0000CC"/>
                </a:solidFill>
                <a:latin typeface="Comic Sans MS" pitchFamily="66" charset="0"/>
              </a:rPr>
              <a:t>: é atrator, condensador, escoador, expansor, transformador e alimentador dos mais diferentes tipos de energias e magnetismo. Existe um processo de constante renovação de axé que emana do congá, como núcleo centralizador de todo o trabalho na umbanda. Cada vez que um consulente chega à sua frente e vibra em fé, amor, gratidão e confiança, renovam-se naturalmente os planos espiritual e físico, numa junção que sustenta toda a consagração dos orixás na Terra, na área física do templo</a:t>
            </a:r>
            <a:r>
              <a:rPr lang="pt-BR" i="1" dirty="0" smtClean="0">
                <a:solidFill>
                  <a:srgbClr val="0000CC"/>
                </a:solidFill>
                <a:latin typeface="Comic Sans MS" pitchFamily="66" charset="0"/>
              </a:rPr>
              <a:t>.[...]</a:t>
            </a:r>
          </a:p>
          <a:p>
            <a:endParaRPr lang="pt-BR" sz="1400" i="1" dirty="0">
              <a:solidFill>
                <a:srgbClr val="0000CC"/>
              </a:solidFill>
              <a:latin typeface="Comic Sans MS" pitchFamily="66" charset="0"/>
            </a:endParaRPr>
          </a:p>
          <a:p>
            <a:r>
              <a:rPr lang="pt-BR" i="1" dirty="0" smtClean="0">
                <a:solidFill>
                  <a:srgbClr val="0000CC"/>
                </a:solidFill>
                <a:latin typeface="Comic Sans MS" pitchFamily="66" charset="0"/>
              </a:rPr>
              <a:t>[...] </a:t>
            </a:r>
            <a:r>
              <a:rPr lang="pt-BR" i="1" u="sng" dirty="0">
                <a:solidFill>
                  <a:srgbClr val="0000CC"/>
                </a:solidFill>
                <a:latin typeface="Comic Sans MS" pitchFamily="66" charset="0"/>
              </a:rPr>
              <a:t>Todo o trabalho na umbanda gira em torno do congá</a:t>
            </a:r>
            <a:r>
              <a:rPr lang="pt-BR" i="1" dirty="0">
                <a:solidFill>
                  <a:srgbClr val="0000CC"/>
                </a:solidFill>
                <a:latin typeface="Comic Sans MS" pitchFamily="66" charset="0"/>
              </a:rPr>
              <a:t>. A manutenção da disciplina, </a:t>
            </a:r>
            <a:r>
              <a:rPr lang="pt-BR" i="1" dirty="0" smtClean="0">
                <a:solidFill>
                  <a:srgbClr val="0000CC"/>
                </a:solidFill>
                <a:latin typeface="Comic Sans MS" pitchFamily="66" charset="0"/>
              </a:rPr>
              <a:t>do silêncio</a:t>
            </a:r>
            <a:r>
              <a:rPr lang="pt-BR" i="1" dirty="0">
                <a:solidFill>
                  <a:srgbClr val="0000CC"/>
                </a:solidFill>
                <a:latin typeface="Comic Sans MS" pitchFamily="66" charset="0"/>
              </a:rPr>
              <a:t>, do respeito, da hierarquia, do combate à fofoca e aos melindres, deve ser uma </a:t>
            </a:r>
            <a:r>
              <a:rPr lang="pt-BR" i="1" dirty="0" smtClean="0">
                <a:solidFill>
                  <a:srgbClr val="0000CC"/>
                </a:solidFill>
                <a:latin typeface="Comic Sans MS" pitchFamily="66" charset="0"/>
              </a:rPr>
              <a:t>constante dos </a:t>
            </a:r>
            <a:r>
              <a:rPr lang="pt-BR" i="1" dirty="0">
                <a:solidFill>
                  <a:srgbClr val="0000CC"/>
                </a:solidFill>
                <a:latin typeface="Comic Sans MS" pitchFamily="66" charset="0"/>
              </a:rPr>
              <a:t>zeladores (dirigentes). Nada adianta um congá todo enfeitado, com excelentes materiais, se </a:t>
            </a:r>
            <a:r>
              <a:rPr lang="pt-BR" i="1" dirty="0" smtClean="0">
                <a:solidFill>
                  <a:srgbClr val="0000CC"/>
                </a:solidFill>
                <a:latin typeface="Comic Sans MS" pitchFamily="66" charset="0"/>
              </a:rPr>
              <a:t>a harmonia </a:t>
            </a:r>
            <a:r>
              <a:rPr lang="pt-BR" i="1" dirty="0">
                <a:solidFill>
                  <a:srgbClr val="0000CC"/>
                </a:solidFill>
                <a:latin typeface="Comic Sans MS" pitchFamily="66" charset="0"/>
              </a:rPr>
              <a:t>do corpo mediúnico estiver destroçada; é como tocar um violão com as </a:t>
            </a:r>
            <a:r>
              <a:rPr lang="pt-BR" i="1" dirty="0" smtClean="0">
                <a:solidFill>
                  <a:srgbClr val="0000CC"/>
                </a:solidFill>
                <a:latin typeface="Comic Sans MS" pitchFamily="66" charset="0"/>
              </a:rPr>
              <a:t>cordas arrebentadas. </a:t>
            </a:r>
          </a:p>
          <a:p>
            <a:endParaRPr lang="pt-BR" sz="1200" i="1" dirty="0">
              <a:solidFill>
                <a:srgbClr val="0000CC"/>
              </a:solidFill>
              <a:latin typeface="Comic Sans MS" pitchFamily="66" charset="0"/>
            </a:endParaRPr>
          </a:p>
          <a:p>
            <a:r>
              <a:rPr lang="pt-BR" i="1" u="sng" dirty="0" smtClean="0">
                <a:solidFill>
                  <a:srgbClr val="0000CC"/>
                </a:solidFill>
                <a:latin typeface="Comic Sans MS" pitchFamily="66" charset="0"/>
              </a:rPr>
              <a:t>Caridade </a:t>
            </a:r>
            <a:r>
              <a:rPr lang="pt-BR" i="1" u="sng" dirty="0">
                <a:solidFill>
                  <a:srgbClr val="0000CC"/>
                </a:solidFill>
                <a:latin typeface="Comic Sans MS" pitchFamily="66" charset="0"/>
              </a:rPr>
              <a:t>sem disciplina é perda de tempo</a:t>
            </a:r>
            <a:r>
              <a:rPr lang="pt-BR" i="1" dirty="0" smtClean="0">
                <a:solidFill>
                  <a:srgbClr val="0000CC"/>
                </a:solidFill>
                <a:latin typeface="Comic Sans MS" pitchFamily="66" charset="0"/>
              </a:rPr>
              <a:t>. </a:t>
            </a:r>
            <a:r>
              <a:rPr lang="pt-BR" i="1" dirty="0">
                <a:solidFill>
                  <a:srgbClr val="0000CC"/>
                </a:solidFill>
                <a:latin typeface="Comic Sans MS" pitchFamily="66" charset="0"/>
              </a:rPr>
              <a:t>Por isso, para a manutenção da força e do axé </a:t>
            </a:r>
            <a:r>
              <a:rPr lang="pt-BR" i="1" dirty="0" smtClean="0">
                <a:solidFill>
                  <a:srgbClr val="0000CC"/>
                </a:solidFill>
                <a:latin typeface="Comic Sans MS" pitchFamily="66" charset="0"/>
              </a:rPr>
              <a:t>de um </a:t>
            </a:r>
            <a:r>
              <a:rPr lang="pt-BR" i="1" dirty="0">
                <a:solidFill>
                  <a:srgbClr val="0000CC"/>
                </a:solidFill>
                <a:latin typeface="Comic Sans MS" pitchFamily="66" charset="0"/>
              </a:rPr>
              <a:t>congá, devemos sempre ter em mente que ninguém é tão forte como todos juntos</a:t>
            </a:r>
            <a:r>
              <a:rPr lang="pt-BR" i="1" dirty="0" smtClean="0">
                <a:solidFill>
                  <a:srgbClr val="0000CC"/>
                </a:solidFill>
                <a:latin typeface="Comic Sans MS" pitchFamily="66" charset="0"/>
              </a:rPr>
              <a:t>.[...]”</a:t>
            </a:r>
          </a:p>
        </p:txBody>
      </p:sp>
      <p:sp>
        <p:nvSpPr>
          <p:cNvPr id="4" name="CaixaDeTexto 3"/>
          <p:cNvSpPr txBox="1"/>
          <p:nvPr/>
        </p:nvSpPr>
        <p:spPr>
          <a:xfrm>
            <a:off x="7778119" y="6573485"/>
            <a:ext cx="1378039" cy="261610"/>
          </a:xfrm>
          <a:prstGeom prst="rect">
            <a:avLst/>
          </a:prstGeom>
          <a:noFill/>
        </p:spPr>
        <p:txBody>
          <a:bodyPr wrap="square" rtlCol="0">
            <a:spAutoFit/>
          </a:bodyPr>
          <a:lstStyle/>
          <a:p>
            <a:pPr algn="ctr"/>
            <a:r>
              <a:rPr lang="en-US" sz="1100" b="1" dirty="0" smtClean="0">
                <a:solidFill>
                  <a:srgbClr val="C00000"/>
                </a:solidFill>
              </a:rPr>
              <a:t>Por Marco Bechara</a:t>
            </a:r>
            <a:endParaRPr lang="pt-BR" sz="1100" b="1" dirty="0">
              <a:solidFill>
                <a:srgbClr val="C00000"/>
              </a:solidFill>
            </a:endParaRPr>
          </a:p>
        </p:txBody>
      </p:sp>
    </p:spTree>
    <p:extLst>
      <p:ext uri="{BB962C8B-B14F-4D97-AF65-F5344CB8AC3E}">
        <p14:creationId xmlns:p14="http://schemas.microsoft.com/office/powerpoint/2010/main" val="2570847118"/>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TotalTime>
  <Words>1663</Words>
  <Application>Microsoft Office PowerPoint</Application>
  <PresentationFormat>Apresentação na tela (4:3)</PresentationFormat>
  <Paragraphs>75</Paragraphs>
  <Slides>8</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8</vt:i4>
      </vt:variant>
    </vt:vector>
  </HeadingPairs>
  <TitlesOfParts>
    <vt:vector size="14" baseType="lpstr">
      <vt:lpstr>Arial</vt:lpstr>
      <vt:lpstr>Calibri</vt:lpstr>
      <vt:lpstr>Calibri Light</vt:lpstr>
      <vt:lpstr>Comic Sans MS</vt:lpstr>
      <vt:lpstr>Wingdings</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Marco Bechara</dc:creator>
  <cp:lastModifiedBy>Marco Bechara</cp:lastModifiedBy>
  <cp:revision>4</cp:revision>
  <dcterms:created xsi:type="dcterms:W3CDTF">2018-09-27T20:31:07Z</dcterms:created>
  <dcterms:modified xsi:type="dcterms:W3CDTF">2018-11-12T19:38:03Z</dcterms:modified>
</cp:coreProperties>
</file>