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D337-2D0E-6439-B563-ED4C83E27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3DA54-56C1-2A07-F221-EF64C39D7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48D7-66F5-7CDD-DBAD-DC3B3941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3A21-E0EF-9196-2FA1-C53C3ECB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B6B5-1E19-EFBE-D93D-264F5DE4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3A22-8F3E-C75F-0068-35ADE91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57D09-03A9-A27D-075E-7F7818E55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E679-07AC-93F2-F0E3-F9BBB47A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69EC-BCA3-A4D0-11CC-F295CF6D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F70C0-918C-F8E4-6056-979210C2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285C6-0A8B-76F8-9F00-8BDD84B45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E8880-8C7C-989A-DEA4-2C3283EAE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C48A7-BF0D-DEC8-1172-4EAEF7EA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B36-59FC-9AEA-5EAB-849FC8A9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52F2-9A42-699F-AE42-F22410F3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A264-4A07-161C-8466-08A8036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7D7A-D534-E8DD-D123-4EFDFB78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1C78-9059-FAD2-3992-FB77ECAF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CC34-0626-9408-61E6-FEF4E21B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4525-CC97-01FB-0730-EFA3DB82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3088-4A9C-0231-AFB8-37535DA1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458F0-6C44-34E8-EEDD-C8CB7D1A0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9981-EDAA-CAC8-04B2-D114B7EE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9B36-5396-F30E-1A2F-5D64EEAF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581F-B9F5-553D-B081-092ED1EE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297D-74B7-20F2-E038-4B634DFB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1C7F-86AB-51FB-38CD-33AE7534E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E3568-A7FA-B995-BEF7-E2A5CE62C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CC3CF-DBFA-7190-AE7D-6A96F810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C8B1C-28AD-7F55-6C64-9E9B83CE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F21B8-2544-2EB6-6E8E-1A9184F6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265B-6DC2-625E-AC80-AC0F4374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B5B65-1162-3DFD-3FC9-14A6CCA63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33CFD-674E-BB92-7286-7CC45AED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F6244-E0F8-0671-5720-59DB71C06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B2697-7E66-A93D-317A-AFF5B6A1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FCB7B-8917-D57E-B1C7-A70F72CD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5AC82-06BA-DBDC-9C7B-C062A3E3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07F80-2441-B890-51FA-8DEC66F9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5307-0105-AFED-E396-FA8AF2E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C5DD0-5086-1665-3636-5C725BB1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384BD-E29A-CD4E-1F2E-55EC7659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3E407-0285-97E1-83FD-3D25F7D9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D3CE9-67A2-E561-A2D0-948A147B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F5950-5165-87E5-D69C-ACCBC1C4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C319-5C3D-43D7-3FF1-5EDE2486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E4C8-BDC7-C2CC-07AD-E7EDEB7C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C02-BAC2-D450-B32B-E41079A1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F7B1B-57EE-22D3-E547-A237FC373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8730-2386-5CAE-89BF-51AEDBE3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EB045-0464-87BF-34C8-7B857B28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9E414-FBDE-88CE-0374-A859A88C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22FD-F088-3B3A-198B-BB583FEA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A9374-0B64-7A18-5BA8-ADEBED0BA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305FE-DD7D-B0B2-F4AB-6D0B1E71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07C7D-4700-9B49-5C2B-BFA02532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715C-CEFA-9024-4C3F-40EF21E4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CFF63-4F61-35D2-9F08-1A5BDF7E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F5E55-9C59-21BD-C46D-645D4B5B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FCFD4-7C1F-ACA8-5930-A2729ABE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BF9A-696B-E906-5E03-0DF623CE3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6025-7B3B-484D-AF1F-8784236BF78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28EDB-01E6-723C-E37C-BF4B69A4C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E1EC-224D-3DBE-788E-0C6465287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C375-3486-47D2-9FAF-B32AEB8B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4ECDD-4376-FCBA-9C5F-B5F30C19F37F}"/>
              </a:ext>
            </a:extLst>
          </p:cNvPr>
          <p:cNvSpPr txBox="1"/>
          <p:nvPr/>
        </p:nvSpPr>
        <p:spPr>
          <a:xfrm>
            <a:off x="2152185" y="2330604"/>
            <a:ext cx="9110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CUSTOMER SEGMENTATION ANALYSIS </a:t>
            </a:r>
          </a:p>
        </p:txBody>
      </p:sp>
    </p:spTree>
    <p:extLst>
      <p:ext uri="{BB962C8B-B14F-4D97-AF65-F5344CB8AC3E}">
        <p14:creationId xmlns:p14="http://schemas.microsoft.com/office/powerpoint/2010/main" val="33245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C8C9F-26CB-BF05-9C3E-B06275F1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91" y="1028700"/>
            <a:ext cx="7809222" cy="52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2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579E0-7491-AD74-6C90-5D8BB1CA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28700"/>
            <a:ext cx="942277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7C19B8-1671-3F5F-7148-0C1C4B7E0B28}"/>
              </a:ext>
            </a:extLst>
          </p:cNvPr>
          <p:cNvSpPr txBox="1"/>
          <p:nvPr/>
        </p:nvSpPr>
        <p:spPr>
          <a:xfrm>
            <a:off x="382858" y="493502"/>
            <a:ext cx="1161957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Based on the customer segmentation analysis, here are some recommendations tailored to each identified cluster:</a:t>
            </a:r>
          </a:p>
          <a:p>
            <a:endParaRPr lang="en-US" sz="2000" dirty="0"/>
          </a:p>
          <a:p>
            <a:r>
              <a:rPr lang="en-US" sz="2000" b="1" dirty="0"/>
              <a:t>Cluster 1: Deal-Sensitive, Catalog Buyers Focused on Meat Products</a:t>
            </a:r>
          </a:p>
          <a:p>
            <a:endParaRPr lang="en-US" sz="2000" dirty="0"/>
          </a:p>
          <a:p>
            <a:r>
              <a:rPr lang="en-US" sz="2000" dirty="0"/>
              <a:t>Personalized Promotions: Offer exclusive discounts and deals on meat products to maintain and enhance loyalty. Given their sensitivity to deals, consider implementing a loyalty program that rewards frequent purchases, particularly for catalog buyers.</a:t>
            </a:r>
          </a:p>
          <a:p>
            <a:r>
              <a:rPr lang="en-US" sz="2000" dirty="0"/>
              <a:t>Catalog and Direct Mail Campaigns: Since this cluster is inclined towards catalog purchases, continue to invest in high-quality catalog marketing. Include tailored promotions and meat product bundles to drive more sales.</a:t>
            </a:r>
          </a:p>
          <a:p>
            <a:endParaRPr lang="en-US" sz="2000" dirty="0"/>
          </a:p>
          <a:p>
            <a:r>
              <a:rPr lang="en-US" sz="2000" b="1" dirty="0"/>
              <a:t>Cluster 2: Sweet Product Enthusiasts Preferring Online Purchases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Online Exclusive Offers: Launch special online promotions focused on sweet products. Flash sales or limited-time offers for these items can drive urgency and boost online sales.</a:t>
            </a:r>
          </a:p>
          <a:p>
            <a:r>
              <a:rPr lang="en-US" sz="2000" dirty="0"/>
              <a:t>Email and Digital Marketing: Utilize targeted email campaigns featuring personalized recommendations for sweets and desserts. Highlight new arrivals or trending products in this category to keep customers engaged.</a:t>
            </a:r>
          </a:p>
          <a:p>
            <a:r>
              <a:rPr lang="en-US" sz="2000" dirty="0"/>
              <a:t>Subscription Services: Consider introducing a subscription box for sweets, allowing customers to receive a curated selection of products monthly, increasing customer retention and predictability of revenue.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283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DA446-512C-9242-19C1-C5D3F8D97A13}"/>
              </a:ext>
            </a:extLst>
          </p:cNvPr>
          <p:cNvSpPr txBox="1"/>
          <p:nvPr/>
        </p:nvSpPr>
        <p:spPr>
          <a:xfrm>
            <a:off x="535258" y="261353"/>
            <a:ext cx="1138539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Cluster 3: Premium Buyers with a Focus on Wines, Meat, and Gold Products</a:t>
            </a:r>
          </a:p>
          <a:p>
            <a:endParaRPr lang="en-US" sz="2000" dirty="0"/>
          </a:p>
          <a:p>
            <a:r>
              <a:rPr lang="en-US" sz="2000" dirty="0"/>
              <a:t>Premium Membership Programs: Introduce a VIP membership program offering exclusive access to premium wines, meat, and gold products. Members could receive early access to new products, invitations to special events, or personalized customer service.</a:t>
            </a:r>
          </a:p>
          <a:p>
            <a:r>
              <a:rPr lang="en-US" sz="2000" dirty="0"/>
              <a:t>In-Store Events: Host wine tasting events or gourmet cooking classes at physical stores to create an experience that resonates with this high-spending segment. Offer discounts on featured products during these events.</a:t>
            </a:r>
          </a:p>
          <a:p>
            <a:r>
              <a:rPr lang="en-US" sz="2000" dirty="0"/>
              <a:t>Luxury Product Line Expansion: Given the cluster's preference for premium products, consider expanding the luxury product line, especially in the wine and gourmet food categories. Offering limited-edition items could also appeal to this group.</a:t>
            </a:r>
          </a:p>
          <a:p>
            <a:endParaRPr lang="en-US" sz="2000" dirty="0"/>
          </a:p>
          <a:p>
            <a:r>
              <a:rPr lang="en-US" sz="2000" b="1" dirty="0"/>
              <a:t>General Recommendations Across Clusters:</a:t>
            </a:r>
          </a:p>
          <a:p>
            <a:endParaRPr lang="en-US" sz="2000" dirty="0"/>
          </a:p>
          <a:p>
            <a:r>
              <a:rPr lang="en-US" sz="2000" dirty="0"/>
              <a:t>Customer Retargeting: Implement retargeting strategies based on previous purchase behaviors. Use insights from each cluster to create ads and promotions that cater specifically to each segment's preferences.</a:t>
            </a:r>
          </a:p>
          <a:p>
            <a:endParaRPr lang="en-US" sz="2000" dirty="0"/>
          </a:p>
          <a:p>
            <a:r>
              <a:rPr lang="en-US" sz="2000" dirty="0"/>
              <a:t>Enhanced Data Analytics: Continuously monitor customer behavior within each cluster. Use advanced analytics to identify changes in spending patterns or emerging trends that could inform future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67579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345E5A-CFA7-06D5-ED8E-99E4036525E6}"/>
              </a:ext>
            </a:extLst>
          </p:cNvPr>
          <p:cNvSpPr txBox="1"/>
          <p:nvPr/>
        </p:nvSpPr>
        <p:spPr>
          <a:xfrm>
            <a:off x="3479181" y="278780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DESCRIPTIVE STATISTICS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872FD-68F7-377E-8C3E-6971C53B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96" y="858645"/>
            <a:ext cx="9155151" cy="2331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749942-A540-E2F8-E852-E678B536447B}"/>
              </a:ext>
            </a:extLst>
          </p:cNvPr>
          <p:cNvSpPr txBox="1"/>
          <p:nvPr/>
        </p:nvSpPr>
        <p:spPr>
          <a:xfrm>
            <a:off x="1349296" y="3579541"/>
            <a:ext cx="8865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expenditure: </a:t>
            </a:r>
            <a:r>
              <a:rPr lang="en-US" sz="2800" dirty="0" err="1"/>
              <a:t>mntfishproducts</a:t>
            </a:r>
            <a:r>
              <a:rPr lang="en-US" sz="2800" dirty="0"/>
              <a:t> + </a:t>
            </a:r>
            <a:r>
              <a:rPr lang="en-US" sz="2800" dirty="0" err="1"/>
              <a:t>mntmeatproducts</a:t>
            </a:r>
            <a:r>
              <a:rPr lang="en-US" sz="2800" dirty="0"/>
              <a:t> + </a:t>
            </a:r>
            <a:r>
              <a:rPr lang="en-US" sz="2800" dirty="0" err="1"/>
              <a:t>mntfruits</a:t>
            </a:r>
            <a:r>
              <a:rPr lang="en-US" sz="2800" dirty="0"/>
              <a:t> + </a:t>
            </a:r>
            <a:r>
              <a:rPr lang="en-US" sz="2800" dirty="0" err="1"/>
              <a:t>mntsweetproducts</a:t>
            </a:r>
            <a:r>
              <a:rPr lang="en-US" sz="2800" dirty="0"/>
              <a:t> + </a:t>
            </a:r>
            <a:r>
              <a:rPr lang="en-US" sz="2800" dirty="0" err="1"/>
              <a:t>mntwines</a:t>
            </a:r>
            <a:r>
              <a:rPr lang="en-US" sz="2800" dirty="0"/>
              <a:t> + </a:t>
            </a:r>
            <a:r>
              <a:rPr lang="en-US" sz="2800" dirty="0" err="1"/>
              <a:t>mntgoldprods</a:t>
            </a:r>
            <a:r>
              <a:rPr lang="en-US" sz="2800" dirty="0"/>
              <a:t> = total expenditure</a:t>
            </a:r>
          </a:p>
        </p:txBody>
      </p:sp>
    </p:spTree>
    <p:extLst>
      <p:ext uri="{BB962C8B-B14F-4D97-AF65-F5344CB8AC3E}">
        <p14:creationId xmlns:p14="http://schemas.microsoft.com/office/powerpoint/2010/main" val="172827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7DB464-7457-2748-A506-D6473841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8" y="712864"/>
            <a:ext cx="10571357" cy="2063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CABAB-F955-4ADD-834D-AA36CDBA1210}"/>
              </a:ext>
            </a:extLst>
          </p:cNvPr>
          <p:cNvSpPr txBox="1"/>
          <p:nvPr/>
        </p:nvSpPr>
        <p:spPr>
          <a:xfrm>
            <a:off x="747132" y="3791415"/>
            <a:ext cx="99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Numdealpurchase</a:t>
            </a:r>
            <a:r>
              <a:rPr lang="en-US" dirty="0"/>
              <a:t> + </a:t>
            </a:r>
            <a:r>
              <a:rPr lang="en-US" dirty="0" err="1"/>
              <a:t>numstorepurchases</a:t>
            </a:r>
            <a:r>
              <a:rPr lang="en-US" dirty="0"/>
              <a:t> + </a:t>
            </a:r>
            <a:r>
              <a:rPr lang="en-US" dirty="0" err="1"/>
              <a:t>numwebpurchases</a:t>
            </a:r>
            <a:r>
              <a:rPr lang="en-US" dirty="0"/>
              <a:t> + </a:t>
            </a:r>
            <a:r>
              <a:rPr lang="en-US" dirty="0" err="1"/>
              <a:t>numcatalogpurchases</a:t>
            </a:r>
            <a:r>
              <a:rPr lang="en-US" dirty="0"/>
              <a:t> = total purchases </a:t>
            </a:r>
          </a:p>
        </p:txBody>
      </p:sp>
    </p:spTree>
    <p:extLst>
      <p:ext uri="{BB962C8B-B14F-4D97-AF65-F5344CB8AC3E}">
        <p14:creationId xmlns:p14="http://schemas.microsoft.com/office/powerpoint/2010/main" val="235912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64D2D4-EAC9-944F-30A8-B9B1BCE4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56933"/>
              </p:ext>
            </p:extLst>
          </p:nvPr>
        </p:nvGraphicFramePr>
        <p:xfrm>
          <a:off x="992458" y="625865"/>
          <a:ext cx="8866460" cy="603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615">
                  <a:extLst>
                    <a:ext uri="{9D8B030D-6E8A-4147-A177-3AD203B41FA5}">
                      <a16:colId xmlns:a16="http://schemas.microsoft.com/office/drawing/2014/main" val="3511915598"/>
                    </a:ext>
                  </a:extLst>
                </a:gridCol>
                <a:gridCol w="2216615">
                  <a:extLst>
                    <a:ext uri="{9D8B030D-6E8A-4147-A177-3AD203B41FA5}">
                      <a16:colId xmlns:a16="http://schemas.microsoft.com/office/drawing/2014/main" val="1720857397"/>
                    </a:ext>
                  </a:extLst>
                </a:gridCol>
                <a:gridCol w="2216615">
                  <a:extLst>
                    <a:ext uri="{9D8B030D-6E8A-4147-A177-3AD203B41FA5}">
                      <a16:colId xmlns:a16="http://schemas.microsoft.com/office/drawing/2014/main" val="4078955521"/>
                    </a:ext>
                  </a:extLst>
                </a:gridCol>
                <a:gridCol w="2216615">
                  <a:extLst>
                    <a:ext uri="{9D8B030D-6E8A-4147-A177-3AD203B41FA5}">
                      <a16:colId xmlns:a16="http://schemas.microsoft.com/office/drawing/2014/main" val="2127769502"/>
                    </a:ext>
                  </a:extLst>
                </a:gridCol>
              </a:tblGrid>
              <a:tr h="449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3758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72509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 err="1"/>
                        <a:t>MntFishProducts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9602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 err="1"/>
                        <a:t>MntMeatProduct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68981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 err="1"/>
                        <a:t>MntFruits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33555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 err="1"/>
                        <a:t>MntSweetProduct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015749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 err="1"/>
                        <a:t>MntGoldProduct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08149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 err="1"/>
                        <a:t>MntWines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23175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 err="1"/>
                        <a:t>NumDealsPurchases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59821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 err="1"/>
                        <a:t>NumWebPurchases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34651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 err="1"/>
                        <a:t>NumCagtalogPurchases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38248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 err="1"/>
                        <a:t>NumStorePurchases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69921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 err="1"/>
                        <a:t>NumWebVisitsMonth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7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85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EE1FD277-451A-4401-5C91-EBE4CF51C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19351"/>
              </p:ext>
            </p:extLst>
          </p:nvPr>
        </p:nvGraphicFramePr>
        <p:xfrm>
          <a:off x="2032000" y="719666"/>
          <a:ext cx="8128000" cy="539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119155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08573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789555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7769502"/>
                    </a:ext>
                  </a:extLst>
                </a:gridCol>
              </a:tblGrid>
              <a:tr h="449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 history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3758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/>
                        <a:t>Iteration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72509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767.712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548.926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96023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68981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33555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015749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08149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23175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59821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13452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00782"/>
                  </a:ext>
                </a:extLst>
              </a:tr>
              <a:tr h="44995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2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66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F0265B-4C1C-96F8-2D77-5C0A2C477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5545"/>
              </p:ext>
            </p:extLst>
          </p:nvPr>
        </p:nvGraphicFramePr>
        <p:xfrm>
          <a:off x="2032000" y="719666"/>
          <a:ext cx="8128000" cy="616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4179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3566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75601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7974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cluster centers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2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MntFishProducts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6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MntMeatProducts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MntFruits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7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MntSweetProducts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5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MntGoldProducts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7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MntWines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0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NumDealsPurchases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9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NumWebPurchases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7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NumCatalogPurchases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3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NumStorePurchases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9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NumWebStoreVisitsMonth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0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3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AD7DD2-88F8-810C-3FB9-A519F1F77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85342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238726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4604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 of cases in each cluster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3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6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6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2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72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BFF40-5FA2-0B1B-3CED-E42FD7731D42}"/>
              </a:ext>
            </a:extLst>
          </p:cNvPr>
          <p:cNvSpPr txBox="1"/>
          <p:nvPr/>
        </p:nvSpPr>
        <p:spPr>
          <a:xfrm>
            <a:off x="2865863" y="524107"/>
            <a:ext cx="557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VISUALIZATION OF CUSTOMER SEGMENT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86B2A-2434-791B-6C52-EB712E82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7" y="1028700"/>
            <a:ext cx="873140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8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2A2A7E-13FC-E098-D4BA-3B9571D5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1" y="1028700"/>
            <a:ext cx="979077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7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595</Words>
  <Application>Microsoft Office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HomePC</dc:creator>
  <cp:lastModifiedBy>HomePC</cp:lastModifiedBy>
  <cp:revision>13</cp:revision>
  <dcterms:created xsi:type="dcterms:W3CDTF">2024-08-04T16:51:49Z</dcterms:created>
  <dcterms:modified xsi:type="dcterms:W3CDTF">2024-08-21T20:22:55Z</dcterms:modified>
</cp:coreProperties>
</file>