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1" d="100"/>
          <a:sy n="71" d="100"/>
        </p:scale>
        <p:origin x="12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PC\Documents\retai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PC\Documents\retai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PC\Documents\r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PC\Documents\retail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Sheet3!$G$4</c:f>
              <c:strCache>
                <c:ptCount val="1"/>
                <c:pt idx="0">
                  <c:v>total amount </c:v>
                </c:pt>
              </c:strCache>
            </c:strRef>
          </c:tx>
          <c:spPr>
            <a:ln w="539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Sheet3!$F$5:$F$17</c:f>
              <c:strCache>
                <c:ptCount val="13"/>
                <c:pt idx="0">
                  <c:v>2023-05</c:v>
                </c:pt>
                <c:pt idx="1">
                  <c:v>2023-10</c:v>
                </c:pt>
                <c:pt idx="2">
                  <c:v>2023-12</c:v>
                </c:pt>
                <c:pt idx="3">
                  <c:v>2023-02</c:v>
                </c:pt>
                <c:pt idx="4">
                  <c:v>2023-08</c:v>
                </c:pt>
                <c:pt idx="5">
                  <c:v>2023-06</c:v>
                </c:pt>
                <c:pt idx="6">
                  <c:v>2023-07</c:v>
                </c:pt>
                <c:pt idx="7">
                  <c:v>2023-01</c:v>
                </c:pt>
                <c:pt idx="8">
                  <c:v>2023-11</c:v>
                </c:pt>
                <c:pt idx="9">
                  <c:v>2023-04</c:v>
                </c:pt>
                <c:pt idx="10">
                  <c:v>2023-03</c:v>
                </c:pt>
                <c:pt idx="11">
                  <c:v>2023-09</c:v>
                </c:pt>
                <c:pt idx="12">
                  <c:v>2024-01</c:v>
                </c:pt>
              </c:strCache>
            </c:strRef>
          </c:cat>
          <c:val>
            <c:numRef>
              <c:f>Sheet3!$G$5:$G$17</c:f>
              <c:numCache>
                <c:formatCode>General</c:formatCode>
                <c:ptCount val="13"/>
                <c:pt idx="0">
                  <c:v>53150</c:v>
                </c:pt>
                <c:pt idx="1">
                  <c:v>46580</c:v>
                </c:pt>
                <c:pt idx="2">
                  <c:v>44690</c:v>
                </c:pt>
                <c:pt idx="3">
                  <c:v>44060</c:v>
                </c:pt>
                <c:pt idx="4">
                  <c:v>36960</c:v>
                </c:pt>
                <c:pt idx="5">
                  <c:v>36715</c:v>
                </c:pt>
                <c:pt idx="6">
                  <c:v>35465</c:v>
                </c:pt>
                <c:pt idx="7">
                  <c:v>35450</c:v>
                </c:pt>
                <c:pt idx="8">
                  <c:v>34920</c:v>
                </c:pt>
                <c:pt idx="9">
                  <c:v>33870</c:v>
                </c:pt>
                <c:pt idx="10">
                  <c:v>28990</c:v>
                </c:pt>
                <c:pt idx="11">
                  <c:v>23620</c:v>
                </c:pt>
                <c:pt idx="12">
                  <c:v>1530</c:v>
                </c:pt>
              </c:numCache>
            </c:numRef>
          </c:val>
          <c:smooth val="0"/>
          <c:extLst>
            <c:ext xmlns:c16="http://schemas.microsoft.com/office/drawing/2014/chart" uri="{C3380CC4-5D6E-409C-BE32-E72D297353CC}">
              <c16:uniqueId val="{00000000-7B13-40B3-8D98-A3712B724183}"/>
            </c:ext>
          </c:extLst>
        </c:ser>
        <c:dLbls>
          <c:dLblPos val="t"/>
          <c:showLegendKey val="0"/>
          <c:showVal val="1"/>
          <c:showCatName val="0"/>
          <c:showSerName val="0"/>
          <c:showPercent val="0"/>
          <c:showBubbleSize val="0"/>
        </c:dLbls>
        <c:smooth val="0"/>
        <c:axId val="1689171600"/>
        <c:axId val="1689180752"/>
      </c:lineChart>
      <c:catAx>
        <c:axId val="168917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1689180752"/>
        <c:crosses val="autoZero"/>
        <c:auto val="1"/>
        <c:lblAlgn val="ctr"/>
        <c:lblOffset val="100"/>
        <c:noMultiLvlLbl val="0"/>
      </c:catAx>
      <c:valAx>
        <c:axId val="1689180752"/>
        <c:scaling>
          <c:orientation val="minMax"/>
        </c:scaling>
        <c:delete val="1"/>
        <c:axPos val="l"/>
        <c:numFmt formatCode="General" sourceLinked="1"/>
        <c:majorTickMark val="none"/>
        <c:minorTickMark val="none"/>
        <c:tickLblPos val="nextTo"/>
        <c:crossAx val="168917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bg1"/>
                </a:solidFill>
              </a:rPr>
              <a:t>FEMALE</a:t>
            </a:r>
            <a:r>
              <a:rPr lang="en-US" sz="1600" b="1" baseline="0" dirty="0">
                <a:solidFill>
                  <a:schemeClr val="bg1"/>
                </a:solidFill>
              </a:rPr>
              <a:t> AGE VS TOTAL AMOUNT </a:t>
            </a:r>
            <a:r>
              <a:rPr lang="en-US" sz="1600" b="1" dirty="0">
                <a:solidFill>
                  <a:schemeClr val="bg1"/>
                </a:solidFill>
              </a:rPr>
              <a:t> </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Sheet3!$J$1</c:f>
              <c:strCache>
                <c:ptCount val="1"/>
                <c:pt idx="0">
                  <c:v>total amount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Sheet3!$I$2:$I$48</c:f>
              <c:numCache>
                <c:formatCode>General</c:formatCode>
                <c:ptCount val="47"/>
                <c:pt idx="0">
                  <c:v>34</c:v>
                </c:pt>
                <c:pt idx="1">
                  <c:v>26</c:v>
                </c:pt>
                <c:pt idx="2">
                  <c:v>43</c:v>
                </c:pt>
                <c:pt idx="3">
                  <c:v>18</c:v>
                </c:pt>
                <c:pt idx="4">
                  <c:v>60</c:v>
                </c:pt>
                <c:pt idx="5">
                  <c:v>40</c:v>
                </c:pt>
                <c:pt idx="6">
                  <c:v>19</c:v>
                </c:pt>
                <c:pt idx="7">
                  <c:v>51</c:v>
                </c:pt>
                <c:pt idx="8">
                  <c:v>55</c:v>
                </c:pt>
                <c:pt idx="9">
                  <c:v>35</c:v>
                </c:pt>
                <c:pt idx="10">
                  <c:v>64</c:v>
                </c:pt>
                <c:pt idx="11">
                  <c:v>47</c:v>
                </c:pt>
                <c:pt idx="12">
                  <c:v>30</c:v>
                </c:pt>
                <c:pt idx="13">
                  <c:v>56</c:v>
                </c:pt>
                <c:pt idx="14">
                  <c:v>38</c:v>
                </c:pt>
                <c:pt idx="15">
                  <c:v>54</c:v>
                </c:pt>
                <c:pt idx="16">
                  <c:v>37</c:v>
                </c:pt>
                <c:pt idx="17">
                  <c:v>22</c:v>
                </c:pt>
                <c:pt idx="18">
                  <c:v>48</c:v>
                </c:pt>
                <c:pt idx="19">
                  <c:v>21</c:v>
                </c:pt>
                <c:pt idx="20">
                  <c:v>28</c:v>
                </c:pt>
                <c:pt idx="21">
                  <c:v>46</c:v>
                </c:pt>
                <c:pt idx="22">
                  <c:v>42</c:v>
                </c:pt>
                <c:pt idx="23">
                  <c:v>20</c:v>
                </c:pt>
                <c:pt idx="24">
                  <c:v>53</c:v>
                </c:pt>
                <c:pt idx="25">
                  <c:v>50</c:v>
                </c:pt>
                <c:pt idx="26">
                  <c:v>27</c:v>
                </c:pt>
                <c:pt idx="27">
                  <c:v>52</c:v>
                </c:pt>
                <c:pt idx="28">
                  <c:v>29</c:v>
                </c:pt>
                <c:pt idx="29">
                  <c:v>59</c:v>
                </c:pt>
                <c:pt idx="30">
                  <c:v>58</c:v>
                </c:pt>
                <c:pt idx="31">
                  <c:v>57</c:v>
                </c:pt>
                <c:pt idx="32">
                  <c:v>44</c:v>
                </c:pt>
                <c:pt idx="33">
                  <c:v>25</c:v>
                </c:pt>
                <c:pt idx="34">
                  <c:v>39</c:v>
                </c:pt>
                <c:pt idx="35">
                  <c:v>36</c:v>
                </c:pt>
                <c:pt idx="36">
                  <c:v>62</c:v>
                </c:pt>
                <c:pt idx="37">
                  <c:v>23</c:v>
                </c:pt>
                <c:pt idx="38">
                  <c:v>61</c:v>
                </c:pt>
                <c:pt idx="39">
                  <c:v>49</c:v>
                </c:pt>
                <c:pt idx="40">
                  <c:v>33</c:v>
                </c:pt>
                <c:pt idx="41">
                  <c:v>31</c:v>
                </c:pt>
                <c:pt idx="42">
                  <c:v>32</c:v>
                </c:pt>
                <c:pt idx="43">
                  <c:v>24</c:v>
                </c:pt>
                <c:pt idx="44">
                  <c:v>63</c:v>
                </c:pt>
                <c:pt idx="45">
                  <c:v>41</c:v>
                </c:pt>
                <c:pt idx="46">
                  <c:v>45</c:v>
                </c:pt>
              </c:numCache>
            </c:numRef>
          </c:cat>
          <c:val>
            <c:numRef>
              <c:f>Sheet3!$J$2:$J$48</c:f>
              <c:numCache>
                <c:formatCode>General</c:formatCode>
                <c:ptCount val="47"/>
                <c:pt idx="0">
                  <c:v>12050</c:v>
                </c:pt>
                <c:pt idx="1">
                  <c:v>10375</c:v>
                </c:pt>
                <c:pt idx="2">
                  <c:v>10260</c:v>
                </c:pt>
                <c:pt idx="3">
                  <c:v>7940</c:v>
                </c:pt>
                <c:pt idx="4">
                  <c:v>7660</c:v>
                </c:pt>
                <c:pt idx="5">
                  <c:v>7630</c:v>
                </c:pt>
                <c:pt idx="6">
                  <c:v>7335</c:v>
                </c:pt>
                <c:pt idx="7">
                  <c:v>7270</c:v>
                </c:pt>
                <c:pt idx="8">
                  <c:v>7070</c:v>
                </c:pt>
                <c:pt idx="9">
                  <c:v>6815</c:v>
                </c:pt>
                <c:pt idx="10">
                  <c:v>6325</c:v>
                </c:pt>
                <c:pt idx="11">
                  <c:v>6315</c:v>
                </c:pt>
                <c:pt idx="12">
                  <c:v>6285</c:v>
                </c:pt>
                <c:pt idx="13">
                  <c:v>6025</c:v>
                </c:pt>
                <c:pt idx="14">
                  <c:v>6020</c:v>
                </c:pt>
                <c:pt idx="15">
                  <c:v>5755</c:v>
                </c:pt>
                <c:pt idx="16">
                  <c:v>5730</c:v>
                </c:pt>
                <c:pt idx="17">
                  <c:v>5425</c:v>
                </c:pt>
                <c:pt idx="18">
                  <c:v>5410</c:v>
                </c:pt>
                <c:pt idx="19">
                  <c:v>5400</c:v>
                </c:pt>
                <c:pt idx="20">
                  <c:v>5400</c:v>
                </c:pt>
                <c:pt idx="21">
                  <c:v>5380</c:v>
                </c:pt>
                <c:pt idx="22">
                  <c:v>5290</c:v>
                </c:pt>
                <c:pt idx="23">
                  <c:v>5175</c:v>
                </c:pt>
                <c:pt idx="24">
                  <c:v>4890</c:v>
                </c:pt>
                <c:pt idx="25">
                  <c:v>4300</c:v>
                </c:pt>
                <c:pt idx="26">
                  <c:v>4280</c:v>
                </c:pt>
                <c:pt idx="27">
                  <c:v>4270</c:v>
                </c:pt>
                <c:pt idx="28">
                  <c:v>4000</c:v>
                </c:pt>
                <c:pt idx="29">
                  <c:v>3785</c:v>
                </c:pt>
                <c:pt idx="30">
                  <c:v>3680</c:v>
                </c:pt>
                <c:pt idx="31">
                  <c:v>3630</c:v>
                </c:pt>
                <c:pt idx="32">
                  <c:v>3590</c:v>
                </c:pt>
                <c:pt idx="33">
                  <c:v>3550</c:v>
                </c:pt>
                <c:pt idx="34">
                  <c:v>3355</c:v>
                </c:pt>
                <c:pt idx="35">
                  <c:v>3080</c:v>
                </c:pt>
                <c:pt idx="36">
                  <c:v>3060</c:v>
                </c:pt>
                <c:pt idx="37">
                  <c:v>2895</c:v>
                </c:pt>
                <c:pt idx="38">
                  <c:v>2840</c:v>
                </c:pt>
                <c:pt idx="39">
                  <c:v>2650</c:v>
                </c:pt>
                <c:pt idx="40">
                  <c:v>2040</c:v>
                </c:pt>
                <c:pt idx="41">
                  <c:v>2020</c:v>
                </c:pt>
                <c:pt idx="42">
                  <c:v>1850</c:v>
                </c:pt>
                <c:pt idx="43">
                  <c:v>1750</c:v>
                </c:pt>
                <c:pt idx="44">
                  <c:v>1205</c:v>
                </c:pt>
                <c:pt idx="45">
                  <c:v>1195</c:v>
                </c:pt>
                <c:pt idx="46">
                  <c:v>585</c:v>
                </c:pt>
              </c:numCache>
            </c:numRef>
          </c:val>
          <c:smooth val="0"/>
          <c:extLst>
            <c:ext xmlns:c16="http://schemas.microsoft.com/office/drawing/2014/chart" uri="{C3380CC4-5D6E-409C-BE32-E72D297353CC}">
              <c16:uniqueId val="{00000000-6ED8-4D20-A3E1-D915D84BA1EF}"/>
            </c:ext>
          </c:extLst>
        </c:ser>
        <c:dLbls>
          <c:dLblPos val="t"/>
          <c:showLegendKey val="0"/>
          <c:showVal val="1"/>
          <c:showCatName val="0"/>
          <c:showSerName val="0"/>
          <c:showPercent val="0"/>
          <c:showBubbleSize val="0"/>
        </c:dLbls>
        <c:smooth val="0"/>
        <c:axId val="1689329904"/>
        <c:axId val="1689327408"/>
      </c:lineChart>
      <c:catAx>
        <c:axId val="168932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689327408"/>
        <c:crosses val="autoZero"/>
        <c:auto val="1"/>
        <c:lblAlgn val="ctr"/>
        <c:lblOffset val="100"/>
        <c:noMultiLvlLbl val="0"/>
      </c:catAx>
      <c:valAx>
        <c:axId val="1689327408"/>
        <c:scaling>
          <c:orientation val="minMax"/>
        </c:scaling>
        <c:delete val="1"/>
        <c:axPos val="l"/>
        <c:numFmt formatCode="General" sourceLinked="1"/>
        <c:majorTickMark val="none"/>
        <c:minorTickMark val="none"/>
        <c:tickLblPos val="nextTo"/>
        <c:crossAx val="1689329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bg1"/>
                </a:solidFill>
              </a:rPr>
              <a:t>MALE AGE VS TOTAL AMOUNT </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Sheet3!$M$2</c:f>
              <c:strCache>
                <c:ptCount val="1"/>
                <c:pt idx="0">
                  <c:v>total amount </c:v>
                </c:pt>
              </c:strCache>
            </c:strRef>
          </c:tx>
          <c:spPr>
            <a:ln w="28575" cap="rnd">
              <a:solidFill>
                <a:schemeClr val="accent1"/>
              </a:solidFill>
              <a:round/>
            </a:ln>
            <a:effectLst/>
          </c:spPr>
          <c:marker>
            <c:symbol val="none"/>
          </c:marker>
          <c:cat>
            <c:numRef>
              <c:f>Sheet3!$L$3:$L$49</c:f>
              <c:numCache>
                <c:formatCode>General</c:formatCode>
                <c:ptCount val="47"/>
                <c:pt idx="0">
                  <c:v>51</c:v>
                </c:pt>
                <c:pt idx="1">
                  <c:v>22</c:v>
                </c:pt>
                <c:pt idx="2">
                  <c:v>31</c:v>
                </c:pt>
                <c:pt idx="3">
                  <c:v>63</c:v>
                </c:pt>
                <c:pt idx="4">
                  <c:v>43</c:v>
                </c:pt>
                <c:pt idx="5">
                  <c:v>46</c:v>
                </c:pt>
                <c:pt idx="6">
                  <c:v>19</c:v>
                </c:pt>
                <c:pt idx="7">
                  <c:v>21</c:v>
                </c:pt>
                <c:pt idx="8">
                  <c:v>25</c:v>
                </c:pt>
                <c:pt idx="9">
                  <c:v>47</c:v>
                </c:pt>
                <c:pt idx="10">
                  <c:v>36</c:v>
                </c:pt>
                <c:pt idx="11">
                  <c:v>37</c:v>
                </c:pt>
                <c:pt idx="12">
                  <c:v>45</c:v>
                </c:pt>
                <c:pt idx="13">
                  <c:v>59</c:v>
                </c:pt>
                <c:pt idx="14">
                  <c:v>57</c:v>
                </c:pt>
                <c:pt idx="15">
                  <c:v>50</c:v>
                </c:pt>
                <c:pt idx="16">
                  <c:v>23</c:v>
                </c:pt>
                <c:pt idx="17">
                  <c:v>27</c:v>
                </c:pt>
                <c:pt idx="18">
                  <c:v>38</c:v>
                </c:pt>
                <c:pt idx="19">
                  <c:v>62</c:v>
                </c:pt>
                <c:pt idx="20">
                  <c:v>54</c:v>
                </c:pt>
                <c:pt idx="21">
                  <c:v>34</c:v>
                </c:pt>
                <c:pt idx="22">
                  <c:v>53</c:v>
                </c:pt>
                <c:pt idx="23">
                  <c:v>35</c:v>
                </c:pt>
                <c:pt idx="24">
                  <c:v>41</c:v>
                </c:pt>
                <c:pt idx="25">
                  <c:v>33</c:v>
                </c:pt>
                <c:pt idx="26">
                  <c:v>44</c:v>
                </c:pt>
                <c:pt idx="27">
                  <c:v>60</c:v>
                </c:pt>
                <c:pt idx="28">
                  <c:v>61</c:v>
                </c:pt>
                <c:pt idx="29">
                  <c:v>58</c:v>
                </c:pt>
                <c:pt idx="30">
                  <c:v>32</c:v>
                </c:pt>
                <c:pt idx="31">
                  <c:v>24</c:v>
                </c:pt>
                <c:pt idx="32">
                  <c:v>26</c:v>
                </c:pt>
                <c:pt idx="33">
                  <c:v>30</c:v>
                </c:pt>
                <c:pt idx="34">
                  <c:v>20</c:v>
                </c:pt>
                <c:pt idx="35">
                  <c:v>56</c:v>
                </c:pt>
                <c:pt idx="36">
                  <c:v>18</c:v>
                </c:pt>
                <c:pt idx="37">
                  <c:v>28</c:v>
                </c:pt>
                <c:pt idx="38">
                  <c:v>42</c:v>
                </c:pt>
                <c:pt idx="39">
                  <c:v>64</c:v>
                </c:pt>
                <c:pt idx="40">
                  <c:v>52</c:v>
                </c:pt>
                <c:pt idx="41">
                  <c:v>55</c:v>
                </c:pt>
                <c:pt idx="42">
                  <c:v>29</c:v>
                </c:pt>
                <c:pt idx="43">
                  <c:v>49</c:v>
                </c:pt>
                <c:pt idx="44">
                  <c:v>48</c:v>
                </c:pt>
                <c:pt idx="45">
                  <c:v>40</c:v>
                </c:pt>
                <c:pt idx="46">
                  <c:v>39</c:v>
                </c:pt>
              </c:numCache>
            </c:numRef>
          </c:cat>
          <c:val>
            <c:numRef>
              <c:f>Sheet3!$M$3:$M$49</c:f>
              <c:numCache>
                <c:formatCode>General</c:formatCode>
                <c:ptCount val="47"/>
                <c:pt idx="0">
                  <c:v>8795</c:v>
                </c:pt>
                <c:pt idx="1">
                  <c:v>8275</c:v>
                </c:pt>
                <c:pt idx="2">
                  <c:v>8200</c:v>
                </c:pt>
                <c:pt idx="3">
                  <c:v>8045</c:v>
                </c:pt>
                <c:pt idx="4">
                  <c:v>7710</c:v>
                </c:pt>
                <c:pt idx="5">
                  <c:v>7710</c:v>
                </c:pt>
                <c:pt idx="6">
                  <c:v>7535</c:v>
                </c:pt>
                <c:pt idx="7">
                  <c:v>7185</c:v>
                </c:pt>
                <c:pt idx="8">
                  <c:v>6350</c:v>
                </c:pt>
                <c:pt idx="9">
                  <c:v>6190</c:v>
                </c:pt>
                <c:pt idx="10">
                  <c:v>6025</c:v>
                </c:pt>
                <c:pt idx="11">
                  <c:v>5920</c:v>
                </c:pt>
                <c:pt idx="12">
                  <c:v>5740</c:v>
                </c:pt>
                <c:pt idx="13">
                  <c:v>5685</c:v>
                </c:pt>
                <c:pt idx="14">
                  <c:v>5660</c:v>
                </c:pt>
                <c:pt idx="15">
                  <c:v>5545</c:v>
                </c:pt>
                <c:pt idx="16">
                  <c:v>5325</c:v>
                </c:pt>
                <c:pt idx="17">
                  <c:v>5105</c:v>
                </c:pt>
                <c:pt idx="18">
                  <c:v>5080</c:v>
                </c:pt>
                <c:pt idx="19">
                  <c:v>5060</c:v>
                </c:pt>
                <c:pt idx="20">
                  <c:v>4750</c:v>
                </c:pt>
                <c:pt idx="21">
                  <c:v>4735</c:v>
                </c:pt>
                <c:pt idx="22">
                  <c:v>4620</c:v>
                </c:pt>
                <c:pt idx="23">
                  <c:v>4475</c:v>
                </c:pt>
                <c:pt idx="24">
                  <c:v>4455</c:v>
                </c:pt>
                <c:pt idx="25">
                  <c:v>4200</c:v>
                </c:pt>
                <c:pt idx="26">
                  <c:v>3970</c:v>
                </c:pt>
                <c:pt idx="27">
                  <c:v>3930</c:v>
                </c:pt>
                <c:pt idx="28">
                  <c:v>3890</c:v>
                </c:pt>
                <c:pt idx="29">
                  <c:v>3715</c:v>
                </c:pt>
                <c:pt idx="30">
                  <c:v>3700</c:v>
                </c:pt>
                <c:pt idx="31">
                  <c:v>3665</c:v>
                </c:pt>
                <c:pt idx="32">
                  <c:v>3605</c:v>
                </c:pt>
                <c:pt idx="33">
                  <c:v>3505</c:v>
                </c:pt>
                <c:pt idx="34">
                  <c:v>3470</c:v>
                </c:pt>
                <c:pt idx="35">
                  <c:v>3415</c:v>
                </c:pt>
                <c:pt idx="36">
                  <c:v>3275</c:v>
                </c:pt>
                <c:pt idx="37">
                  <c:v>3270</c:v>
                </c:pt>
                <c:pt idx="38">
                  <c:v>3210</c:v>
                </c:pt>
                <c:pt idx="39">
                  <c:v>2800</c:v>
                </c:pt>
                <c:pt idx="40">
                  <c:v>2770</c:v>
                </c:pt>
                <c:pt idx="41">
                  <c:v>2710</c:v>
                </c:pt>
                <c:pt idx="42">
                  <c:v>2570</c:v>
                </c:pt>
                <c:pt idx="43">
                  <c:v>2460</c:v>
                </c:pt>
                <c:pt idx="44">
                  <c:v>1830</c:v>
                </c:pt>
                <c:pt idx="45">
                  <c:v>1785</c:v>
                </c:pt>
                <c:pt idx="46">
                  <c:v>1240</c:v>
                </c:pt>
              </c:numCache>
            </c:numRef>
          </c:val>
          <c:smooth val="0"/>
          <c:extLst>
            <c:ext xmlns:c16="http://schemas.microsoft.com/office/drawing/2014/chart" uri="{C3380CC4-5D6E-409C-BE32-E72D297353CC}">
              <c16:uniqueId val="{00000000-38DB-49E7-BC56-8CD363E12D02}"/>
            </c:ext>
          </c:extLst>
        </c:ser>
        <c:dLbls>
          <c:showLegendKey val="0"/>
          <c:showVal val="0"/>
          <c:showCatName val="0"/>
          <c:showSerName val="0"/>
          <c:showPercent val="0"/>
          <c:showBubbleSize val="0"/>
        </c:dLbls>
        <c:smooth val="0"/>
        <c:axId val="1689186576"/>
        <c:axId val="1689189072"/>
      </c:lineChart>
      <c:catAx>
        <c:axId val="168918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689189072"/>
        <c:crosses val="autoZero"/>
        <c:auto val="1"/>
        <c:lblAlgn val="ctr"/>
        <c:lblOffset val="100"/>
        <c:noMultiLvlLbl val="0"/>
      </c:catAx>
      <c:valAx>
        <c:axId val="1689189072"/>
        <c:scaling>
          <c:orientation val="minMax"/>
        </c:scaling>
        <c:delete val="1"/>
        <c:axPos val="l"/>
        <c:numFmt formatCode="General" sourceLinked="1"/>
        <c:majorTickMark val="none"/>
        <c:minorTickMark val="none"/>
        <c:tickLblPos val="nextTo"/>
        <c:crossAx val="168918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Sheet3!$P$2</c:f>
              <c:strCache>
                <c:ptCount val="1"/>
                <c:pt idx="0">
                  <c:v>total amount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Sheet3!$O$3:$O$5</c:f>
              <c:strCache>
                <c:ptCount val="3"/>
                <c:pt idx="0">
                  <c:v>Electronics</c:v>
                </c:pt>
                <c:pt idx="1">
                  <c:v>Clothing</c:v>
                </c:pt>
                <c:pt idx="2">
                  <c:v>Beauty</c:v>
                </c:pt>
              </c:strCache>
            </c:strRef>
          </c:cat>
          <c:val>
            <c:numRef>
              <c:f>Sheet3!$P$3:$P$5</c:f>
              <c:numCache>
                <c:formatCode>General</c:formatCode>
                <c:ptCount val="3"/>
                <c:pt idx="0">
                  <c:v>156905</c:v>
                </c:pt>
                <c:pt idx="1">
                  <c:v>155580</c:v>
                </c:pt>
                <c:pt idx="2">
                  <c:v>143515</c:v>
                </c:pt>
              </c:numCache>
            </c:numRef>
          </c:val>
          <c:extLst>
            <c:ext xmlns:c16="http://schemas.microsoft.com/office/drawing/2014/chart" uri="{C3380CC4-5D6E-409C-BE32-E72D297353CC}">
              <c16:uniqueId val="{00000000-F04F-4CB3-868C-1E0ED38863EA}"/>
            </c:ext>
          </c:extLst>
        </c:ser>
        <c:dLbls>
          <c:showLegendKey val="0"/>
          <c:showVal val="0"/>
          <c:showCatName val="0"/>
          <c:showSerName val="0"/>
          <c:showPercent val="0"/>
          <c:showBubbleSize val="0"/>
        </c:dLbls>
        <c:gapWidth val="219"/>
        <c:overlap val="-27"/>
        <c:axId val="1701743968"/>
        <c:axId val="1701746048"/>
      </c:barChart>
      <c:catAx>
        <c:axId val="170174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1701746048"/>
        <c:crosses val="autoZero"/>
        <c:auto val="1"/>
        <c:lblAlgn val="ctr"/>
        <c:lblOffset val="100"/>
        <c:noMultiLvlLbl val="0"/>
      </c:catAx>
      <c:valAx>
        <c:axId val="1701746048"/>
        <c:scaling>
          <c:orientation val="minMax"/>
        </c:scaling>
        <c:delete val="1"/>
        <c:axPos val="l"/>
        <c:numFmt formatCode="General" sourceLinked="1"/>
        <c:majorTickMark val="none"/>
        <c:minorTickMark val="none"/>
        <c:tickLblPos val="nextTo"/>
        <c:crossAx val="1701743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D3C9-F616-7B50-5103-06CB37104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6E744-6671-2522-C00F-F252D8E67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BE0A1-A979-5196-2551-EC253CDC2BD1}"/>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DF19C23F-95B0-FA64-F4A1-41AFAB443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0258C-C18A-B019-4E62-62EB57328440}"/>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140752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FBB4-97A6-7DC9-9285-31C6DAE13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22C1D-5D33-46CE-1107-5C7B6B74D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8EED8-261D-4356-301A-938DD471922B}"/>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57465548-5A7E-B780-DE63-A268C4A03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F41F5-7557-19E8-A836-03A7D6FC5523}"/>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19020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911F6-BF23-DB29-D2C2-D22A5D9BA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8A33D4-98DC-A8A8-86A4-1524E51B8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C8762-F3BE-3301-D720-31FFFC0E7767}"/>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C2F64226-C0AA-D8D9-2A64-F6532F72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5348A-DE1C-FB43-47A1-D859DBAA6BBE}"/>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228897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5C3B-547F-8E18-636F-F958124A3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D9017-439E-72E2-49D8-3BF1275E0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34092-EA29-6A2F-CBDC-E81BB7944EF0}"/>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A7A3C433-9D20-9281-F2A4-FBD275FE7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08105-B0F4-396F-C4CA-7D5FFBF86EE6}"/>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36813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B2C9-C0A5-B985-57E8-9F9B3FFBB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CB7A31-794F-57AE-C7F4-2A5B2689D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86412D-EA8D-4527-76F3-E992F3D5D7BB}"/>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51CC9239-33CF-2EF7-471E-48EEA596B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4DF76-4C7B-E4CC-7179-82F3299CCB72}"/>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152229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475-CC76-0915-8DF1-529C9EED3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1C35E-128B-65A3-9D26-19CDC1C0F8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630548-93FF-FC0E-511F-1BC25B938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7FB6F6-A840-7A10-14B0-5BE1E7FAE1AF}"/>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6" name="Footer Placeholder 5">
            <a:extLst>
              <a:ext uri="{FF2B5EF4-FFF2-40B4-BE49-F238E27FC236}">
                <a16:creationId xmlns:a16="http://schemas.microsoft.com/office/drawing/2014/main" id="{58E84534-9857-9755-E82A-7A6C3D267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A19D7-F9A5-72C7-05DA-EC76A318647C}"/>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429454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9C86-25F4-C668-3FEF-AD824AB2B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785FB-7C97-C386-7B45-E174F89F3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82135-2626-FF1D-A330-6519DDFFD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61A5D-4C84-6A6D-5DBD-B1CDD8C29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F046F5-BD8A-4E03-BF85-3B423EEE5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9CD30-C86B-E8CC-7656-2459C2536D10}"/>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8" name="Footer Placeholder 7">
            <a:extLst>
              <a:ext uri="{FF2B5EF4-FFF2-40B4-BE49-F238E27FC236}">
                <a16:creationId xmlns:a16="http://schemas.microsoft.com/office/drawing/2014/main" id="{C63A5728-A78D-EC35-AE83-9D098663B7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368D64-BCC0-F49D-042F-9156AD0ED008}"/>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237981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4B65-3294-32F7-84AB-C8BA3EF63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FFA840-F5D2-BE45-E167-E6EDB7B78183}"/>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4" name="Footer Placeholder 3">
            <a:extLst>
              <a:ext uri="{FF2B5EF4-FFF2-40B4-BE49-F238E27FC236}">
                <a16:creationId xmlns:a16="http://schemas.microsoft.com/office/drawing/2014/main" id="{937C3A93-42E8-A8B5-A938-D6D6E84757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1AC6E6-2179-A252-2792-A3B2ECB53720}"/>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380134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98207-31D0-7B76-519A-1BC968480518}"/>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3" name="Footer Placeholder 2">
            <a:extLst>
              <a:ext uri="{FF2B5EF4-FFF2-40B4-BE49-F238E27FC236}">
                <a16:creationId xmlns:a16="http://schemas.microsoft.com/office/drawing/2014/main" id="{7437AA92-D176-5360-5B9B-2EA192D17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274F03-BDBB-F193-DD02-3E885CE98D92}"/>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358723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68BF-04C9-E372-D55B-0915ED593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8D84B-9C1E-3E0E-70C7-5B53F60BB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B5713-46D4-0A45-6680-93C876BF0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F8EDC-9767-DC07-399A-51C1B2083AC0}"/>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6" name="Footer Placeholder 5">
            <a:extLst>
              <a:ext uri="{FF2B5EF4-FFF2-40B4-BE49-F238E27FC236}">
                <a16:creationId xmlns:a16="http://schemas.microsoft.com/office/drawing/2014/main" id="{C3468B1E-53E3-975F-67B9-921E842B6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DBF1E-A19F-DE09-162F-ACE72134FA4D}"/>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148339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815D-FB80-5ECA-DAD9-EFC476A70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A5C83-946D-CC4E-5373-83D82671F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6AA4B-B6A6-8CDB-DF56-24EFF6C07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8C8E2-90DD-14E5-1648-B8E72083D334}"/>
              </a:ext>
            </a:extLst>
          </p:cNvPr>
          <p:cNvSpPr>
            <a:spLocks noGrp="1"/>
          </p:cNvSpPr>
          <p:nvPr>
            <p:ph type="dt" sz="half" idx="10"/>
          </p:nvPr>
        </p:nvSpPr>
        <p:spPr/>
        <p:txBody>
          <a:bodyPr/>
          <a:lstStyle/>
          <a:p>
            <a:fld id="{0C635F9E-48C9-43ED-9040-76D88AE3FA72}" type="datetimeFigureOut">
              <a:rPr lang="en-US" smtClean="0"/>
              <a:t>8/21/2024</a:t>
            </a:fld>
            <a:endParaRPr lang="en-US"/>
          </a:p>
        </p:txBody>
      </p:sp>
      <p:sp>
        <p:nvSpPr>
          <p:cNvPr id="6" name="Footer Placeholder 5">
            <a:extLst>
              <a:ext uri="{FF2B5EF4-FFF2-40B4-BE49-F238E27FC236}">
                <a16:creationId xmlns:a16="http://schemas.microsoft.com/office/drawing/2014/main" id="{91F8C194-EC87-ED07-55DE-19DD3D489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C770C-E99A-C7D7-0480-CCE8EFFF422B}"/>
              </a:ext>
            </a:extLst>
          </p:cNvPr>
          <p:cNvSpPr>
            <a:spLocks noGrp="1"/>
          </p:cNvSpPr>
          <p:nvPr>
            <p:ph type="sldNum" sz="quarter" idx="12"/>
          </p:nvPr>
        </p:nvSpPr>
        <p:spPr/>
        <p:txBody>
          <a:bodyPr/>
          <a:lstStyle/>
          <a:p>
            <a:fld id="{5487DD28-8FCD-4B54-941B-F8696246C637}" type="slidenum">
              <a:rPr lang="en-US" smtClean="0"/>
              <a:t>‹#›</a:t>
            </a:fld>
            <a:endParaRPr lang="en-US"/>
          </a:p>
        </p:txBody>
      </p:sp>
    </p:spTree>
    <p:extLst>
      <p:ext uri="{BB962C8B-B14F-4D97-AF65-F5344CB8AC3E}">
        <p14:creationId xmlns:p14="http://schemas.microsoft.com/office/powerpoint/2010/main" val="220051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9E7A7-C8FB-6284-4742-D407A71A8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E5D43-9D89-7A7F-7CFB-409DAF0BB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9FF99-2E40-8DFD-ACBF-BC348ACAE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35F9E-48C9-43ED-9040-76D88AE3FA72}" type="datetimeFigureOut">
              <a:rPr lang="en-US" smtClean="0"/>
              <a:t>8/21/2024</a:t>
            </a:fld>
            <a:endParaRPr lang="en-US"/>
          </a:p>
        </p:txBody>
      </p:sp>
      <p:sp>
        <p:nvSpPr>
          <p:cNvPr id="5" name="Footer Placeholder 4">
            <a:extLst>
              <a:ext uri="{FF2B5EF4-FFF2-40B4-BE49-F238E27FC236}">
                <a16:creationId xmlns:a16="http://schemas.microsoft.com/office/drawing/2014/main" id="{DF13C8E7-FD6D-BB8E-1DD5-C28CA26A5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CCA71-B6B5-C2D3-CD6F-CB4EE4F69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7DD28-8FCD-4B54-941B-F8696246C637}" type="slidenum">
              <a:rPr lang="en-US" smtClean="0"/>
              <a:t>‹#›</a:t>
            </a:fld>
            <a:endParaRPr lang="en-US"/>
          </a:p>
        </p:txBody>
      </p:sp>
    </p:spTree>
    <p:extLst>
      <p:ext uri="{BB962C8B-B14F-4D97-AF65-F5344CB8AC3E}">
        <p14:creationId xmlns:p14="http://schemas.microsoft.com/office/powerpoint/2010/main" val="69643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706AA2-F116-A9C0-2730-25E6AC26282E}"/>
              </a:ext>
            </a:extLst>
          </p:cNvPr>
          <p:cNvSpPr/>
          <p:nvPr/>
        </p:nvSpPr>
        <p:spPr>
          <a:xfrm>
            <a:off x="264695" y="288758"/>
            <a:ext cx="11706726" cy="6280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947236-A0C4-259C-C1C2-F76ED262139D}"/>
              </a:ext>
            </a:extLst>
          </p:cNvPr>
          <p:cNvSpPr txBox="1"/>
          <p:nvPr/>
        </p:nvSpPr>
        <p:spPr>
          <a:xfrm>
            <a:off x="264695" y="2469116"/>
            <a:ext cx="11285621" cy="1077218"/>
          </a:xfrm>
          <a:prstGeom prst="rect">
            <a:avLst/>
          </a:prstGeom>
          <a:noFill/>
        </p:spPr>
        <p:txBody>
          <a:bodyPr wrap="square" rtlCol="0">
            <a:spAutoFit/>
          </a:bodyPr>
          <a:lstStyle/>
          <a:p>
            <a:pPr algn="ctr"/>
            <a:r>
              <a:rPr lang="en-US" sz="3200" dirty="0">
                <a:latin typeface="Arial Black" panose="020B0A04020102020204" pitchFamily="34" charset="0"/>
              </a:rPr>
              <a:t>EXPLORATORY DATA ANALYSIS (EDA) ON RETAILS SALES DATA</a:t>
            </a:r>
          </a:p>
        </p:txBody>
      </p:sp>
    </p:spTree>
    <p:extLst>
      <p:ext uri="{BB962C8B-B14F-4D97-AF65-F5344CB8AC3E}">
        <p14:creationId xmlns:p14="http://schemas.microsoft.com/office/powerpoint/2010/main" val="140169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AC049-B415-36A8-93F6-F92E933A5987}"/>
              </a:ext>
            </a:extLst>
          </p:cNvPr>
          <p:cNvSpPr txBox="1"/>
          <p:nvPr/>
        </p:nvSpPr>
        <p:spPr>
          <a:xfrm>
            <a:off x="833716" y="1230965"/>
            <a:ext cx="9762566" cy="3453189"/>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Revenue Enhancement: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 mean total amount spent per transaction is 456.00, but the median is only 135.00, indicating that most transactions are lower in value. To boost overall revenue, you could implement upselling and cross-selling strategies, encouraging customers to add complementary products to their purchases.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Pricing Strategy Adjustment: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Given the significant variability in the price per unit and total amount, consider conducting a deeper analysis to understand the factors driving high and low spending. Adjusting pricing strategies, such as dynamic pricing or personalized discounts, could help in maximizing profit margins while maintaining customer satisfaction.</a:t>
            </a:r>
          </a:p>
        </p:txBody>
      </p:sp>
    </p:spTree>
    <p:extLst>
      <p:ext uri="{BB962C8B-B14F-4D97-AF65-F5344CB8AC3E}">
        <p14:creationId xmlns:p14="http://schemas.microsoft.com/office/powerpoint/2010/main" val="22681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89F828-DB1B-3936-428D-76E205832A5A}"/>
              </a:ext>
            </a:extLst>
          </p:cNvPr>
          <p:cNvSpPr/>
          <p:nvPr/>
        </p:nvSpPr>
        <p:spPr>
          <a:xfrm>
            <a:off x="264695" y="288758"/>
            <a:ext cx="11706726" cy="6280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A1B579-2F81-921F-F312-7E173C298690}"/>
              </a:ext>
            </a:extLst>
          </p:cNvPr>
          <p:cNvSpPr txBox="1"/>
          <p:nvPr/>
        </p:nvSpPr>
        <p:spPr>
          <a:xfrm>
            <a:off x="1064987" y="1149454"/>
            <a:ext cx="10533456" cy="3970318"/>
          </a:xfrm>
          <a:prstGeom prst="rect">
            <a:avLst/>
          </a:prstGeom>
          <a:noFill/>
        </p:spPr>
        <p:txBody>
          <a:bodyPr wrap="square" rtlCol="0">
            <a:spAutoFit/>
          </a:bodyPr>
          <a:lstStyle/>
          <a:p>
            <a:r>
              <a:rPr lang="en-US" sz="2800" b="1" dirty="0"/>
              <a:t>LEVEL 1, TASK ONE </a:t>
            </a:r>
          </a:p>
          <a:p>
            <a:r>
              <a:rPr lang="en-US" sz="2800" b="1" dirty="0"/>
              <a:t>PROJECT TITLE : EXPLORATORY DATA ANALYSIS ON RETAIL SALES DATA</a:t>
            </a:r>
          </a:p>
          <a:p>
            <a:endParaRPr lang="en-US" sz="2800" b="1" dirty="0"/>
          </a:p>
          <a:p>
            <a:r>
              <a:rPr lang="en-US" sz="2800" b="1" dirty="0"/>
              <a:t>IN THIS PROJECT, THE OBJECTIVE IS TO CALCULATE BASIC STATISICS, ANALYZE SALES TREND OVER TIME AND </a:t>
            </a:r>
          </a:p>
          <a:p>
            <a:r>
              <a:rPr lang="en-US" sz="2800" b="1" dirty="0"/>
              <a:t>ANALYZING CUSTOMER DEMOGRAPHICS AND PURCHASING BEHAVIOUR. </a:t>
            </a:r>
          </a:p>
          <a:p>
            <a:endParaRPr lang="en-US" sz="2800" b="1" dirty="0"/>
          </a:p>
          <a:p>
            <a:r>
              <a:rPr lang="en-US" sz="2800" b="1" dirty="0"/>
              <a:t>DATA SOURCE: KAGGLE </a:t>
            </a:r>
          </a:p>
        </p:txBody>
      </p:sp>
    </p:spTree>
    <p:extLst>
      <p:ext uri="{BB962C8B-B14F-4D97-AF65-F5344CB8AC3E}">
        <p14:creationId xmlns:p14="http://schemas.microsoft.com/office/powerpoint/2010/main" val="737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B92D5-C256-3404-947D-7504FC188CE3}"/>
              </a:ext>
            </a:extLst>
          </p:cNvPr>
          <p:cNvSpPr/>
          <p:nvPr/>
        </p:nvSpPr>
        <p:spPr>
          <a:xfrm>
            <a:off x="264695" y="288758"/>
            <a:ext cx="11706726" cy="6280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3BB79A71-260F-3ABA-B82A-EB3BB34B1F03}"/>
              </a:ext>
            </a:extLst>
          </p:cNvPr>
          <p:cNvGraphicFramePr>
            <a:graphicFrameLocks noGrp="1"/>
          </p:cNvGraphicFramePr>
          <p:nvPr>
            <p:extLst>
              <p:ext uri="{D42A27DB-BD31-4B8C-83A1-F6EECF244321}">
                <p14:modId xmlns:p14="http://schemas.microsoft.com/office/powerpoint/2010/main" val="181047914"/>
              </p:ext>
            </p:extLst>
          </p:nvPr>
        </p:nvGraphicFramePr>
        <p:xfrm>
          <a:off x="794084" y="2584561"/>
          <a:ext cx="10311065" cy="2745430"/>
        </p:xfrm>
        <a:graphic>
          <a:graphicData uri="http://schemas.openxmlformats.org/drawingml/2006/table">
            <a:tbl>
              <a:tblPr firstRow="1" bandRow="1">
                <a:tableStyleId>{073A0DAA-6AF3-43AB-8588-CEC1D06C72B9}</a:tableStyleId>
              </a:tblPr>
              <a:tblGrid>
                <a:gridCol w="2062213">
                  <a:extLst>
                    <a:ext uri="{9D8B030D-6E8A-4147-A177-3AD203B41FA5}">
                      <a16:colId xmlns:a16="http://schemas.microsoft.com/office/drawing/2014/main" val="1718458686"/>
                    </a:ext>
                  </a:extLst>
                </a:gridCol>
                <a:gridCol w="2062213">
                  <a:extLst>
                    <a:ext uri="{9D8B030D-6E8A-4147-A177-3AD203B41FA5}">
                      <a16:colId xmlns:a16="http://schemas.microsoft.com/office/drawing/2014/main" val="1332645392"/>
                    </a:ext>
                  </a:extLst>
                </a:gridCol>
                <a:gridCol w="2062213">
                  <a:extLst>
                    <a:ext uri="{9D8B030D-6E8A-4147-A177-3AD203B41FA5}">
                      <a16:colId xmlns:a16="http://schemas.microsoft.com/office/drawing/2014/main" val="388775662"/>
                    </a:ext>
                  </a:extLst>
                </a:gridCol>
                <a:gridCol w="2062213">
                  <a:extLst>
                    <a:ext uri="{9D8B030D-6E8A-4147-A177-3AD203B41FA5}">
                      <a16:colId xmlns:a16="http://schemas.microsoft.com/office/drawing/2014/main" val="220870080"/>
                    </a:ext>
                  </a:extLst>
                </a:gridCol>
                <a:gridCol w="2062213">
                  <a:extLst>
                    <a:ext uri="{9D8B030D-6E8A-4147-A177-3AD203B41FA5}">
                      <a16:colId xmlns:a16="http://schemas.microsoft.com/office/drawing/2014/main" val="2843368792"/>
                    </a:ext>
                  </a:extLst>
                </a:gridCol>
              </a:tblGrid>
              <a:tr h="549086">
                <a:tc>
                  <a:txBody>
                    <a:bodyPr/>
                    <a:lstStyle/>
                    <a:p>
                      <a:endParaRPr lang="en-US" dirty="0"/>
                    </a:p>
                  </a:txBody>
                  <a:tcPr/>
                </a:tc>
                <a:tc>
                  <a:txBody>
                    <a:bodyPr/>
                    <a:lstStyle/>
                    <a:p>
                      <a:r>
                        <a:rPr lang="en-US" dirty="0"/>
                        <a:t>AGE</a:t>
                      </a:r>
                    </a:p>
                  </a:txBody>
                  <a:tcPr/>
                </a:tc>
                <a:tc>
                  <a:txBody>
                    <a:bodyPr/>
                    <a:lstStyle/>
                    <a:p>
                      <a:r>
                        <a:rPr lang="en-US" dirty="0"/>
                        <a:t>QUANTITY </a:t>
                      </a:r>
                    </a:p>
                  </a:txBody>
                  <a:tcPr/>
                </a:tc>
                <a:tc>
                  <a:txBody>
                    <a:bodyPr/>
                    <a:lstStyle/>
                    <a:p>
                      <a:r>
                        <a:rPr lang="en-US" dirty="0"/>
                        <a:t>PRICE PER UNIT </a:t>
                      </a:r>
                    </a:p>
                  </a:txBody>
                  <a:tcPr/>
                </a:tc>
                <a:tc>
                  <a:txBody>
                    <a:bodyPr/>
                    <a:lstStyle/>
                    <a:p>
                      <a:r>
                        <a:rPr lang="en-US" dirty="0"/>
                        <a:t>TOTAL AMOUNT </a:t>
                      </a:r>
                    </a:p>
                  </a:txBody>
                  <a:tcPr/>
                </a:tc>
                <a:extLst>
                  <a:ext uri="{0D108BD9-81ED-4DB2-BD59-A6C34878D82A}">
                    <a16:rowId xmlns:a16="http://schemas.microsoft.com/office/drawing/2014/main" val="1519226877"/>
                  </a:ext>
                </a:extLst>
              </a:tr>
              <a:tr h="549086">
                <a:tc>
                  <a:txBody>
                    <a:bodyPr/>
                    <a:lstStyle/>
                    <a:p>
                      <a:r>
                        <a:rPr lang="en-US" dirty="0"/>
                        <a:t>MEAN</a:t>
                      </a:r>
                    </a:p>
                  </a:txBody>
                  <a:tcPr/>
                </a:tc>
                <a:tc>
                  <a:txBody>
                    <a:bodyPr/>
                    <a:lstStyle/>
                    <a:p>
                      <a:r>
                        <a:rPr lang="en-US" dirty="0"/>
                        <a:t>41.39</a:t>
                      </a:r>
                    </a:p>
                  </a:txBody>
                  <a:tcPr/>
                </a:tc>
                <a:tc>
                  <a:txBody>
                    <a:bodyPr/>
                    <a:lstStyle/>
                    <a:p>
                      <a:r>
                        <a:rPr lang="en-US" dirty="0"/>
                        <a:t>2.51</a:t>
                      </a:r>
                    </a:p>
                  </a:txBody>
                  <a:tcPr/>
                </a:tc>
                <a:tc>
                  <a:txBody>
                    <a:bodyPr/>
                    <a:lstStyle/>
                    <a:p>
                      <a:r>
                        <a:rPr lang="en-US" dirty="0"/>
                        <a:t>179.89</a:t>
                      </a:r>
                    </a:p>
                  </a:txBody>
                  <a:tcPr/>
                </a:tc>
                <a:tc>
                  <a:txBody>
                    <a:bodyPr/>
                    <a:lstStyle/>
                    <a:p>
                      <a:r>
                        <a:rPr lang="en-US" dirty="0"/>
                        <a:t>456.00</a:t>
                      </a:r>
                    </a:p>
                  </a:txBody>
                  <a:tcPr/>
                </a:tc>
                <a:extLst>
                  <a:ext uri="{0D108BD9-81ED-4DB2-BD59-A6C34878D82A}">
                    <a16:rowId xmlns:a16="http://schemas.microsoft.com/office/drawing/2014/main" val="3518831367"/>
                  </a:ext>
                </a:extLst>
              </a:tr>
              <a:tr h="549086">
                <a:tc>
                  <a:txBody>
                    <a:bodyPr/>
                    <a:lstStyle/>
                    <a:p>
                      <a:r>
                        <a:rPr lang="en-US" dirty="0"/>
                        <a:t>MEDIAN </a:t>
                      </a:r>
                    </a:p>
                  </a:txBody>
                  <a:tcPr/>
                </a:tc>
                <a:tc>
                  <a:txBody>
                    <a:bodyPr/>
                    <a:lstStyle/>
                    <a:p>
                      <a:r>
                        <a:rPr lang="en-US" dirty="0"/>
                        <a:t>42</a:t>
                      </a:r>
                    </a:p>
                  </a:txBody>
                  <a:tcPr/>
                </a:tc>
                <a:tc>
                  <a:txBody>
                    <a:bodyPr/>
                    <a:lstStyle/>
                    <a:p>
                      <a:r>
                        <a:rPr lang="en-US" dirty="0"/>
                        <a:t>3.00</a:t>
                      </a:r>
                    </a:p>
                  </a:txBody>
                  <a:tcPr/>
                </a:tc>
                <a:tc>
                  <a:txBody>
                    <a:bodyPr/>
                    <a:lstStyle/>
                    <a:p>
                      <a:r>
                        <a:rPr lang="en-US" dirty="0"/>
                        <a:t>50.00</a:t>
                      </a:r>
                    </a:p>
                  </a:txBody>
                  <a:tcPr/>
                </a:tc>
                <a:tc>
                  <a:txBody>
                    <a:bodyPr/>
                    <a:lstStyle/>
                    <a:p>
                      <a:r>
                        <a:rPr lang="en-US" dirty="0"/>
                        <a:t>135.00</a:t>
                      </a:r>
                    </a:p>
                  </a:txBody>
                  <a:tcPr/>
                </a:tc>
                <a:extLst>
                  <a:ext uri="{0D108BD9-81ED-4DB2-BD59-A6C34878D82A}">
                    <a16:rowId xmlns:a16="http://schemas.microsoft.com/office/drawing/2014/main" val="457021913"/>
                  </a:ext>
                </a:extLst>
              </a:tr>
              <a:tr h="549086">
                <a:tc>
                  <a:txBody>
                    <a:bodyPr/>
                    <a:lstStyle/>
                    <a:p>
                      <a:r>
                        <a:rPr lang="en-US" dirty="0"/>
                        <a:t>MODE </a:t>
                      </a:r>
                    </a:p>
                  </a:txBody>
                  <a:tcPr/>
                </a:tc>
                <a:tc>
                  <a:txBody>
                    <a:bodyPr/>
                    <a:lstStyle/>
                    <a:p>
                      <a:r>
                        <a:rPr lang="en-US" dirty="0"/>
                        <a:t>43</a:t>
                      </a:r>
                    </a:p>
                  </a:txBody>
                  <a:tcPr/>
                </a:tc>
                <a:tc>
                  <a:txBody>
                    <a:bodyPr/>
                    <a:lstStyle/>
                    <a:p>
                      <a:r>
                        <a:rPr lang="en-US" dirty="0"/>
                        <a:t>4</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299326627"/>
                  </a:ext>
                </a:extLst>
              </a:tr>
              <a:tr h="549086">
                <a:tc>
                  <a:txBody>
                    <a:bodyPr/>
                    <a:lstStyle/>
                    <a:p>
                      <a:r>
                        <a:rPr lang="en-US" dirty="0"/>
                        <a:t>STD. DEVAITION </a:t>
                      </a:r>
                    </a:p>
                  </a:txBody>
                  <a:tcPr/>
                </a:tc>
                <a:tc>
                  <a:txBody>
                    <a:bodyPr/>
                    <a:lstStyle/>
                    <a:p>
                      <a:r>
                        <a:rPr lang="en-US" dirty="0"/>
                        <a:t>13.681</a:t>
                      </a:r>
                    </a:p>
                  </a:txBody>
                  <a:tcPr/>
                </a:tc>
                <a:tc>
                  <a:txBody>
                    <a:bodyPr/>
                    <a:lstStyle/>
                    <a:p>
                      <a:r>
                        <a:rPr lang="en-US" dirty="0"/>
                        <a:t>1.13</a:t>
                      </a:r>
                    </a:p>
                  </a:txBody>
                  <a:tcPr/>
                </a:tc>
                <a:tc>
                  <a:txBody>
                    <a:bodyPr/>
                    <a:lstStyle/>
                    <a:p>
                      <a:r>
                        <a:rPr lang="en-US" dirty="0"/>
                        <a:t>189.681</a:t>
                      </a:r>
                    </a:p>
                  </a:txBody>
                  <a:tcPr/>
                </a:tc>
                <a:tc>
                  <a:txBody>
                    <a:bodyPr/>
                    <a:lstStyle/>
                    <a:p>
                      <a:r>
                        <a:rPr lang="en-US" dirty="0"/>
                        <a:t>599.998</a:t>
                      </a:r>
                    </a:p>
                  </a:txBody>
                  <a:tcPr/>
                </a:tc>
                <a:extLst>
                  <a:ext uri="{0D108BD9-81ED-4DB2-BD59-A6C34878D82A}">
                    <a16:rowId xmlns:a16="http://schemas.microsoft.com/office/drawing/2014/main" val="2610295746"/>
                  </a:ext>
                </a:extLst>
              </a:tr>
            </a:tbl>
          </a:graphicData>
        </a:graphic>
      </p:graphicFrame>
      <p:sp>
        <p:nvSpPr>
          <p:cNvPr id="8" name="TextBox 7">
            <a:extLst>
              <a:ext uri="{FF2B5EF4-FFF2-40B4-BE49-F238E27FC236}">
                <a16:creationId xmlns:a16="http://schemas.microsoft.com/office/drawing/2014/main" id="{F8ABA62F-DBEF-C3CF-B00B-1F0889EECFE6}"/>
              </a:ext>
            </a:extLst>
          </p:cNvPr>
          <p:cNvSpPr txBox="1"/>
          <p:nvPr/>
        </p:nvSpPr>
        <p:spPr>
          <a:xfrm>
            <a:off x="1610509" y="1004789"/>
            <a:ext cx="8970982" cy="523220"/>
          </a:xfrm>
          <a:prstGeom prst="rect">
            <a:avLst/>
          </a:prstGeom>
          <a:noFill/>
        </p:spPr>
        <p:txBody>
          <a:bodyPr wrap="none" rtlCol="0">
            <a:spAutoFit/>
          </a:bodyPr>
          <a:lstStyle/>
          <a:p>
            <a:r>
              <a:rPr lang="en-US" sz="2800" dirty="0">
                <a:latin typeface="Arial Black" panose="020B0A04020102020204" pitchFamily="34" charset="0"/>
              </a:rPr>
              <a:t>DESCRIPTIVE STATISTICS OF RETAIL SALES</a:t>
            </a:r>
          </a:p>
        </p:txBody>
      </p:sp>
    </p:spTree>
    <p:extLst>
      <p:ext uri="{BB962C8B-B14F-4D97-AF65-F5344CB8AC3E}">
        <p14:creationId xmlns:p14="http://schemas.microsoft.com/office/powerpoint/2010/main" val="43084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2422CA-822C-08FA-BD44-08E561F54A7F}"/>
              </a:ext>
            </a:extLst>
          </p:cNvPr>
          <p:cNvSpPr/>
          <p:nvPr/>
        </p:nvSpPr>
        <p:spPr>
          <a:xfrm>
            <a:off x="264695" y="288758"/>
            <a:ext cx="11706726" cy="6280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5FE10D0C-566F-7345-C22E-5CE0E2E4E272}"/>
              </a:ext>
            </a:extLst>
          </p:cNvPr>
          <p:cNvGraphicFramePr>
            <a:graphicFrameLocks noGrp="1"/>
          </p:cNvGraphicFramePr>
          <p:nvPr>
            <p:extLst>
              <p:ext uri="{D42A27DB-BD31-4B8C-83A1-F6EECF244321}">
                <p14:modId xmlns:p14="http://schemas.microsoft.com/office/powerpoint/2010/main" val="3757271225"/>
              </p:ext>
            </p:extLst>
          </p:nvPr>
        </p:nvGraphicFramePr>
        <p:xfrm>
          <a:off x="483269" y="1117252"/>
          <a:ext cx="11297653" cy="2753360"/>
        </p:xfrm>
        <a:graphic>
          <a:graphicData uri="http://schemas.openxmlformats.org/drawingml/2006/table">
            <a:tbl>
              <a:tblPr firstRow="1" bandRow="1">
                <a:tableStyleId>{073A0DAA-6AF3-43AB-8588-CEC1D06C72B9}</a:tableStyleId>
              </a:tblPr>
              <a:tblGrid>
                <a:gridCol w="1188972">
                  <a:extLst>
                    <a:ext uri="{9D8B030D-6E8A-4147-A177-3AD203B41FA5}">
                      <a16:colId xmlns:a16="http://schemas.microsoft.com/office/drawing/2014/main" val="2309013651"/>
                    </a:ext>
                  </a:extLst>
                </a:gridCol>
                <a:gridCol w="856784">
                  <a:extLst>
                    <a:ext uri="{9D8B030D-6E8A-4147-A177-3AD203B41FA5}">
                      <a16:colId xmlns:a16="http://schemas.microsoft.com/office/drawing/2014/main" val="1164829680"/>
                    </a:ext>
                  </a:extLst>
                </a:gridCol>
                <a:gridCol w="1137049">
                  <a:extLst>
                    <a:ext uri="{9D8B030D-6E8A-4147-A177-3AD203B41FA5}">
                      <a16:colId xmlns:a16="http://schemas.microsoft.com/office/drawing/2014/main" val="874448698"/>
                    </a:ext>
                  </a:extLst>
                </a:gridCol>
                <a:gridCol w="766938">
                  <a:extLst>
                    <a:ext uri="{9D8B030D-6E8A-4147-A177-3AD203B41FA5}">
                      <a16:colId xmlns:a16="http://schemas.microsoft.com/office/drawing/2014/main" val="482219117"/>
                    </a:ext>
                  </a:extLst>
                </a:gridCol>
                <a:gridCol w="1113505">
                  <a:extLst>
                    <a:ext uri="{9D8B030D-6E8A-4147-A177-3AD203B41FA5}">
                      <a16:colId xmlns:a16="http://schemas.microsoft.com/office/drawing/2014/main" val="660295319"/>
                    </a:ext>
                  </a:extLst>
                </a:gridCol>
                <a:gridCol w="940221">
                  <a:extLst>
                    <a:ext uri="{9D8B030D-6E8A-4147-A177-3AD203B41FA5}">
                      <a16:colId xmlns:a16="http://schemas.microsoft.com/office/drawing/2014/main" val="3437537596"/>
                    </a:ext>
                  </a:extLst>
                </a:gridCol>
                <a:gridCol w="1213472">
                  <a:extLst>
                    <a:ext uri="{9D8B030D-6E8A-4147-A177-3AD203B41FA5}">
                      <a16:colId xmlns:a16="http://schemas.microsoft.com/office/drawing/2014/main" val="910146512"/>
                    </a:ext>
                  </a:extLst>
                </a:gridCol>
                <a:gridCol w="1155255">
                  <a:extLst>
                    <a:ext uri="{9D8B030D-6E8A-4147-A177-3AD203B41FA5}">
                      <a16:colId xmlns:a16="http://schemas.microsoft.com/office/drawing/2014/main" val="1628626603"/>
                    </a:ext>
                  </a:extLst>
                </a:gridCol>
                <a:gridCol w="1704515">
                  <a:extLst>
                    <a:ext uri="{9D8B030D-6E8A-4147-A177-3AD203B41FA5}">
                      <a16:colId xmlns:a16="http://schemas.microsoft.com/office/drawing/2014/main" val="2117158404"/>
                    </a:ext>
                  </a:extLst>
                </a:gridCol>
                <a:gridCol w="1220942">
                  <a:extLst>
                    <a:ext uri="{9D8B030D-6E8A-4147-A177-3AD203B41FA5}">
                      <a16:colId xmlns:a16="http://schemas.microsoft.com/office/drawing/2014/main" val="1361414574"/>
                    </a:ext>
                  </a:extLst>
                </a:gridCol>
              </a:tblGrid>
              <a:tr h="370840">
                <a:tc>
                  <a:txBody>
                    <a:bodyPr/>
                    <a:lstStyle/>
                    <a:p>
                      <a:endParaRPr lang="en-US"/>
                    </a:p>
                  </a:txBody>
                  <a:tcPr/>
                </a:tc>
                <a:tc>
                  <a:txBody>
                    <a:bodyPr/>
                    <a:lstStyle/>
                    <a:p>
                      <a:r>
                        <a:rPr lang="en-US" sz="1400" dirty="0"/>
                        <a:t>CLORIES </a:t>
                      </a:r>
                    </a:p>
                  </a:txBody>
                  <a:tcPr/>
                </a:tc>
                <a:tc>
                  <a:txBody>
                    <a:bodyPr/>
                    <a:lstStyle/>
                    <a:p>
                      <a:r>
                        <a:rPr lang="en-US" sz="1400" dirty="0"/>
                        <a:t>CLORIES FROM FAT</a:t>
                      </a:r>
                    </a:p>
                  </a:txBody>
                  <a:tcPr/>
                </a:tc>
                <a:tc>
                  <a:txBody>
                    <a:bodyPr/>
                    <a:lstStyle/>
                    <a:p>
                      <a:r>
                        <a:rPr lang="en-US" sz="1400" dirty="0"/>
                        <a:t>TOTAL FAT</a:t>
                      </a:r>
                    </a:p>
                  </a:txBody>
                  <a:tcPr/>
                </a:tc>
                <a:tc>
                  <a:txBody>
                    <a:bodyPr/>
                    <a:lstStyle/>
                    <a:p>
                      <a:r>
                        <a:rPr lang="en-US" sz="1400" dirty="0"/>
                        <a:t>TOTAL FAT (% DAILY VALUE)</a:t>
                      </a:r>
                    </a:p>
                  </a:txBody>
                  <a:tcPr/>
                </a:tc>
                <a:tc>
                  <a:txBody>
                    <a:bodyPr/>
                    <a:lstStyle/>
                    <a:p>
                      <a:r>
                        <a:rPr lang="en-US" sz="1400" dirty="0"/>
                        <a:t>SATURATED FAT</a:t>
                      </a:r>
                    </a:p>
                  </a:txBody>
                  <a:tcPr/>
                </a:tc>
                <a:tc>
                  <a:txBody>
                    <a:bodyPr/>
                    <a:lstStyle/>
                    <a:p>
                      <a:r>
                        <a:rPr lang="en-US" sz="1400" dirty="0"/>
                        <a:t>SATURATED FAT (DAILY VALUE)</a:t>
                      </a:r>
                    </a:p>
                  </a:txBody>
                  <a:tcPr/>
                </a:tc>
                <a:tc>
                  <a:txBody>
                    <a:bodyPr/>
                    <a:lstStyle/>
                    <a:p>
                      <a:r>
                        <a:rPr lang="en-US" sz="1400" dirty="0"/>
                        <a:t>TRANS FAT</a:t>
                      </a:r>
                    </a:p>
                  </a:txBody>
                  <a:tcPr/>
                </a:tc>
                <a:tc>
                  <a:txBody>
                    <a:bodyPr/>
                    <a:lstStyle/>
                    <a:p>
                      <a:r>
                        <a:rPr lang="en-US" sz="1400" dirty="0"/>
                        <a:t>CHOLESTROL</a:t>
                      </a:r>
                    </a:p>
                  </a:txBody>
                  <a:tcPr/>
                </a:tc>
                <a:tc>
                  <a:txBody>
                    <a:bodyPr/>
                    <a:lstStyle/>
                    <a:p>
                      <a:r>
                        <a:rPr lang="en-US" sz="1400" dirty="0"/>
                        <a:t>CHOLESTROL (% DAILY VALUE)</a:t>
                      </a:r>
                    </a:p>
                  </a:txBody>
                  <a:tcPr/>
                </a:tc>
                <a:extLst>
                  <a:ext uri="{0D108BD9-81ED-4DB2-BD59-A6C34878D82A}">
                    <a16:rowId xmlns:a16="http://schemas.microsoft.com/office/drawing/2014/main" val="1953331046"/>
                  </a:ext>
                </a:extLst>
              </a:tr>
              <a:tr h="370840">
                <a:tc>
                  <a:txBody>
                    <a:bodyPr/>
                    <a:lstStyle/>
                    <a:p>
                      <a:r>
                        <a:rPr lang="en-US" dirty="0"/>
                        <a:t>MEAN</a:t>
                      </a:r>
                    </a:p>
                  </a:txBody>
                  <a:tcPr/>
                </a:tc>
                <a:tc>
                  <a:txBody>
                    <a:bodyPr/>
                    <a:lstStyle/>
                    <a:p>
                      <a:r>
                        <a:rPr lang="en-US" dirty="0"/>
                        <a:t>368.27</a:t>
                      </a:r>
                    </a:p>
                  </a:txBody>
                  <a:tcPr/>
                </a:tc>
                <a:tc>
                  <a:txBody>
                    <a:bodyPr/>
                    <a:lstStyle/>
                    <a:p>
                      <a:r>
                        <a:rPr lang="en-US" dirty="0"/>
                        <a:t>127.10</a:t>
                      </a:r>
                    </a:p>
                  </a:txBody>
                  <a:tcPr/>
                </a:tc>
                <a:tc>
                  <a:txBody>
                    <a:bodyPr/>
                    <a:lstStyle/>
                    <a:p>
                      <a:r>
                        <a:rPr lang="en-US" dirty="0"/>
                        <a:t>14.165</a:t>
                      </a:r>
                    </a:p>
                  </a:txBody>
                  <a:tcPr/>
                </a:tc>
                <a:tc>
                  <a:txBody>
                    <a:bodyPr/>
                    <a:lstStyle/>
                    <a:p>
                      <a:r>
                        <a:rPr lang="en-US" dirty="0"/>
                        <a:t>21.82</a:t>
                      </a:r>
                    </a:p>
                  </a:txBody>
                  <a:tcPr/>
                </a:tc>
                <a:tc>
                  <a:txBody>
                    <a:bodyPr/>
                    <a:lstStyle/>
                    <a:p>
                      <a:r>
                        <a:rPr lang="en-US" dirty="0"/>
                        <a:t>6.008</a:t>
                      </a:r>
                    </a:p>
                  </a:txBody>
                  <a:tcPr/>
                </a:tc>
                <a:tc>
                  <a:txBody>
                    <a:bodyPr/>
                    <a:lstStyle/>
                    <a:p>
                      <a:r>
                        <a:rPr lang="en-US" dirty="0"/>
                        <a:t>29.97</a:t>
                      </a:r>
                    </a:p>
                  </a:txBody>
                  <a:tcPr/>
                </a:tc>
                <a:tc>
                  <a:txBody>
                    <a:bodyPr/>
                    <a:lstStyle/>
                    <a:p>
                      <a:r>
                        <a:rPr lang="en-US" dirty="0"/>
                        <a:t>0.204</a:t>
                      </a:r>
                    </a:p>
                  </a:txBody>
                  <a:tcPr/>
                </a:tc>
                <a:tc>
                  <a:txBody>
                    <a:bodyPr/>
                    <a:lstStyle/>
                    <a:p>
                      <a:r>
                        <a:rPr lang="en-US" dirty="0"/>
                        <a:t>54.94</a:t>
                      </a:r>
                    </a:p>
                  </a:txBody>
                  <a:tcPr/>
                </a:tc>
                <a:tc>
                  <a:txBody>
                    <a:bodyPr/>
                    <a:lstStyle/>
                    <a:p>
                      <a:r>
                        <a:rPr lang="en-US" dirty="0"/>
                        <a:t>18.39</a:t>
                      </a:r>
                    </a:p>
                  </a:txBody>
                  <a:tcPr/>
                </a:tc>
                <a:extLst>
                  <a:ext uri="{0D108BD9-81ED-4DB2-BD59-A6C34878D82A}">
                    <a16:rowId xmlns:a16="http://schemas.microsoft.com/office/drawing/2014/main" val="3896023177"/>
                  </a:ext>
                </a:extLst>
              </a:tr>
              <a:tr h="370840">
                <a:tc>
                  <a:txBody>
                    <a:bodyPr/>
                    <a:lstStyle/>
                    <a:p>
                      <a:r>
                        <a:rPr lang="en-US" dirty="0"/>
                        <a:t>MEDIAN</a:t>
                      </a:r>
                    </a:p>
                  </a:txBody>
                  <a:tcPr/>
                </a:tc>
                <a:tc>
                  <a:txBody>
                    <a:bodyPr/>
                    <a:lstStyle/>
                    <a:p>
                      <a:r>
                        <a:rPr lang="en-US" dirty="0"/>
                        <a:t>340</a:t>
                      </a:r>
                    </a:p>
                  </a:txBody>
                  <a:tcPr/>
                </a:tc>
                <a:tc>
                  <a:txBody>
                    <a:bodyPr/>
                    <a:lstStyle/>
                    <a:p>
                      <a:r>
                        <a:rPr lang="en-US" dirty="0"/>
                        <a:t>100</a:t>
                      </a:r>
                    </a:p>
                  </a:txBody>
                  <a:tcPr/>
                </a:tc>
                <a:tc>
                  <a:txBody>
                    <a:bodyPr/>
                    <a:lstStyle/>
                    <a:p>
                      <a:r>
                        <a:rPr lang="en-US" dirty="0"/>
                        <a:t>11</a:t>
                      </a:r>
                    </a:p>
                  </a:txBody>
                  <a:tcPr/>
                </a:tc>
                <a:tc>
                  <a:txBody>
                    <a:bodyPr/>
                    <a:lstStyle/>
                    <a:p>
                      <a:r>
                        <a:rPr lang="en-US" dirty="0"/>
                        <a:t>17.00</a:t>
                      </a:r>
                    </a:p>
                  </a:txBody>
                  <a:tcPr/>
                </a:tc>
                <a:tc>
                  <a:txBody>
                    <a:bodyPr/>
                    <a:lstStyle/>
                    <a:p>
                      <a:r>
                        <a:rPr lang="en-US" dirty="0"/>
                        <a:t>5.000</a:t>
                      </a:r>
                    </a:p>
                  </a:txBody>
                  <a:tcPr/>
                </a:tc>
                <a:tc>
                  <a:txBody>
                    <a:bodyPr/>
                    <a:lstStyle/>
                    <a:p>
                      <a:r>
                        <a:rPr lang="en-US" dirty="0"/>
                        <a:t>24.00</a:t>
                      </a:r>
                    </a:p>
                  </a:txBody>
                  <a:tcPr/>
                </a:tc>
                <a:tc>
                  <a:txBody>
                    <a:bodyPr/>
                    <a:lstStyle/>
                    <a:p>
                      <a:r>
                        <a:rPr lang="en-US" dirty="0"/>
                        <a:t>0.000</a:t>
                      </a:r>
                    </a:p>
                  </a:txBody>
                  <a:tcPr/>
                </a:tc>
                <a:tc>
                  <a:txBody>
                    <a:bodyPr/>
                    <a:lstStyle/>
                    <a:p>
                      <a:r>
                        <a:rPr lang="en-US" dirty="0"/>
                        <a:t>35.00</a:t>
                      </a:r>
                    </a:p>
                  </a:txBody>
                  <a:tcPr/>
                </a:tc>
                <a:tc>
                  <a:txBody>
                    <a:bodyPr/>
                    <a:lstStyle/>
                    <a:p>
                      <a:r>
                        <a:rPr lang="en-US" dirty="0"/>
                        <a:t>11.00</a:t>
                      </a:r>
                    </a:p>
                  </a:txBody>
                  <a:tcPr/>
                </a:tc>
                <a:extLst>
                  <a:ext uri="{0D108BD9-81ED-4DB2-BD59-A6C34878D82A}">
                    <a16:rowId xmlns:a16="http://schemas.microsoft.com/office/drawing/2014/main" val="1606459469"/>
                  </a:ext>
                </a:extLst>
              </a:tr>
              <a:tr h="370840">
                <a:tc>
                  <a:txBody>
                    <a:bodyPr/>
                    <a:lstStyle/>
                    <a:p>
                      <a:r>
                        <a:rPr lang="en-US" dirty="0"/>
                        <a:t>MODE</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0.0</a:t>
                      </a:r>
                    </a:p>
                  </a:txBody>
                  <a:tcPr/>
                </a:tc>
                <a:tc>
                  <a:txBody>
                    <a:bodyPr/>
                    <a:lstStyle/>
                    <a:p>
                      <a:r>
                        <a:rPr lang="en-US" dirty="0"/>
                        <a:t>0</a:t>
                      </a:r>
                    </a:p>
                  </a:txBody>
                  <a:tcPr/>
                </a:tc>
                <a:tc>
                  <a:txBody>
                    <a:bodyPr/>
                    <a:lstStyle/>
                    <a:p>
                      <a:r>
                        <a:rPr lang="en-US" dirty="0"/>
                        <a:t>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42685285"/>
                  </a:ext>
                </a:extLst>
              </a:tr>
              <a:tr h="370840">
                <a:tc>
                  <a:txBody>
                    <a:bodyPr/>
                    <a:lstStyle/>
                    <a:p>
                      <a:r>
                        <a:rPr lang="en-US" sz="1600" dirty="0"/>
                        <a:t>STD. DEVIATION</a:t>
                      </a:r>
                    </a:p>
                  </a:txBody>
                  <a:tcPr/>
                </a:tc>
                <a:tc>
                  <a:txBody>
                    <a:bodyPr/>
                    <a:lstStyle/>
                    <a:p>
                      <a:r>
                        <a:rPr lang="en-US" dirty="0"/>
                        <a:t>240.270</a:t>
                      </a:r>
                    </a:p>
                  </a:txBody>
                  <a:tcPr/>
                </a:tc>
                <a:tc>
                  <a:txBody>
                    <a:bodyPr/>
                    <a:lstStyle/>
                    <a:p>
                      <a:r>
                        <a:rPr lang="en-US" dirty="0"/>
                        <a:t>127.876</a:t>
                      </a:r>
                    </a:p>
                  </a:txBody>
                  <a:tcPr/>
                </a:tc>
                <a:tc>
                  <a:txBody>
                    <a:bodyPr/>
                    <a:lstStyle/>
                    <a:p>
                      <a:r>
                        <a:rPr lang="en-US" dirty="0"/>
                        <a:t>14.2060</a:t>
                      </a:r>
                    </a:p>
                  </a:txBody>
                  <a:tcPr/>
                </a:tc>
                <a:tc>
                  <a:txBody>
                    <a:bodyPr/>
                    <a:lstStyle/>
                    <a:p>
                      <a:r>
                        <a:rPr lang="en-US" dirty="0"/>
                        <a:t>21.885</a:t>
                      </a:r>
                    </a:p>
                  </a:txBody>
                  <a:tcPr/>
                </a:tc>
                <a:tc>
                  <a:txBody>
                    <a:bodyPr/>
                    <a:lstStyle/>
                    <a:p>
                      <a:r>
                        <a:rPr lang="en-US" dirty="0"/>
                        <a:t>5.3219</a:t>
                      </a:r>
                    </a:p>
                  </a:txBody>
                  <a:tcPr/>
                </a:tc>
                <a:tc>
                  <a:txBody>
                    <a:bodyPr/>
                    <a:lstStyle/>
                    <a:p>
                      <a:r>
                        <a:rPr lang="en-US" dirty="0"/>
                        <a:t>26.639</a:t>
                      </a:r>
                    </a:p>
                  </a:txBody>
                  <a:tcPr/>
                </a:tc>
                <a:tc>
                  <a:txBody>
                    <a:bodyPr/>
                    <a:lstStyle/>
                    <a:p>
                      <a:r>
                        <a:rPr lang="en-US" dirty="0"/>
                        <a:t>0.4291</a:t>
                      </a:r>
                    </a:p>
                  </a:txBody>
                  <a:tcPr/>
                </a:tc>
                <a:tc>
                  <a:txBody>
                    <a:bodyPr/>
                    <a:lstStyle/>
                    <a:p>
                      <a:r>
                        <a:rPr lang="en-US" dirty="0"/>
                        <a:t>87.269</a:t>
                      </a:r>
                    </a:p>
                  </a:txBody>
                  <a:tcPr/>
                </a:tc>
                <a:tc>
                  <a:txBody>
                    <a:bodyPr/>
                    <a:lstStyle/>
                    <a:p>
                      <a:r>
                        <a:rPr lang="en-US" dirty="0"/>
                        <a:t>29.092</a:t>
                      </a:r>
                    </a:p>
                  </a:txBody>
                  <a:tcPr/>
                </a:tc>
                <a:extLst>
                  <a:ext uri="{0D108BD9-81ED-4DB2-BD59-A6C34878D82A}">
                    <a16:rowId xmlns:a16="http://schemas.microsoft.com/office/drawing/2014/main" val="26210924"/>
                  </a:ext>
                </a:extLst>
              </a:tr>
            </a:tbl>
          </a:graphicData>
        </a:graphic>
      </p:graphicFrame>
      <p:graphicFrame>
        <p:nvGraphicFramePr>
          <p:cNvPr id="3" name="Table 2">
            <a:extLst>
              <a:ext uri="{FF2B5EF4-FFF2-40B4-BE49-F238E27FC236}">
                <a16:creationId xmlns:a16="http://schemas.microsoft.com/office/drawing/2014/main" id="{D6431972-9DAA-D651-B0F3-A04700649A38}"/>
              </a:ext>
            </a:extLst>
          </p:cNvPr>
          <p:cNvGraphicFramePr>
            <a:graphicFrameLocks noGrp="1"/>
          </p:cNvGraphicFramePr>
          <p:nvPr>
            <p:extLst>
              <p:ext uri="{D42A27DB-BD31-4B8C-83A1-F6EECF244321}">
                <p14:modId xmlns:p14="http://schemas.microsoft.com/office/powerpoint/2010/main" val="633355891"/>
              </p:ext>
            </p:extLst>
          </p:nvPr>
        </p:nvGraphicFramePr>
        <p:xfrm>
          <a:off x="493295" y="4010332"/>
          <a:ext cx="11297653" cy="2484120"/>
        </p:xfrm>
        <a:graphic>
          <a:graphicData uri="http://schemas.openxmlformats.org/drawingml/2006/table">
            <a:tbl>
              <a:tblPr firstRow="1" bandRow="1">
                <a:tableStyleId>{073A0DAA-6AF3-43AB-8588-CEC1D06C72B9}</a:tableStyleId>
              </a:tblPr>
              <a:tblGrid>
                <a:gridCol w="1234573">
                  <a:extLst>
                    <a:ext uri="{9D8B030D-6E8A-4147-A177-3AD203B41FA5}">
                      <a16:colId xmlns:a16="http://schemas.microsoft.com/office/drawing/2014/main" val="2309013651"/>
                    </a:ext>
                  </a:extLst>
                </a:gridCol>
                <a:gridCol w="992594">
                  <a:extLst>
                    <a:ext uri="{9D8B030D-6E8A-4147-A177-3AD203B41FA5}">
                      <a16:colId xmlns:a16="http://schemas.microsoft.com/office/drawing/2014/main" val="1164829680"/>
                    </a:ext>
                  </a:extLst>
                </a:gridCol>
                <a:gridCol w="1073387">
                  <a:extLst>
                    <a:ext uri="{9D8B030D-6E8A-4147-A177-3AD203B41FA5}">
                      <a16:colId xmlns:a16="http://schemas.microsoft.com/office/drawing/2014/main" val="874448698"/>
                    </a:ext>
                  </a:extLst>
                </a:gridCol>
                <a:gridCol w="1084927">
                  <a:extLst>
                    <a:ext uri="{9D8B030D-6E8A-4147-A177-3AD203B41FA5}">
                      <a16:colId xmlns:a16="http://schemas.microsoft.com/office/drawing/2014/main" val="482219117"/>
                    </a:ext>
                  </a:extLst>
                </a:gridCol>
                <a:gridCol w="1627393">
                  <a:extLst>
                    <a:ext uri="{9D8B030D-6E8A-4147-A177-3AD203B41FA5}">
                      <a16:colId xmlns:a16="http://schemas.microsoft.com/office/drawing/2014/main" val="660295319"/>
                    </a:ext>
                  </a:extLst>
                </a:gridCol>
                <a:gridCol w="738675">
                  <a:extLst>
                    <a:ext uri="{9D8B030D-6E8A-4147-A177-3AD203B41FA5}">
                      <a16:colId xmlns:a16="http://schemas.microsoft.com/office/drawing/2014/main" val="3437537596"/>
                    </a:ext>
                  </a:extLst>
                </a:gridCol>
                <a:gridCol w="1281139">
                  <a:extLst>
                    <a:ext uri="{9D8B030D-6E8A-4147-A177-3AD203B41FA5}">
                      <a16:colId xmlns:a16="http://schemas.microsoft.com/office/drawing/2014/main" val="910146512"/>
                    </a:ext>
                  </a:extLst>
                </a:gridCol>
                <a:gridCol w="1050303">
                  <a:extLst>
                    <a:ext uri="{9D8B030D-6E8A-4147-A177-3AD203B41FA5}">
                      <a16:colId xmlns:a16="http://schemas.microsoft.com/office/drawing/2014/main" val="1628626603"/>
                    </a:ext>
                  </a:extLst>
                </a:gridCol>
                <a:gridCol w="1061844">
                  <a:extLst>
                    <a:ext uri="{9D8B030D-6E8A-4147-A177-3AD203B41FA5}">
                      <a16:colId xmlns:a16="http://schemas.microsoft.com/office/drawing/2014/main" val="2117158404"/>
                    </a:ext>
                  </a:extLst>
                </a:gridCol>
                <a:gridCol w="1152818">
                  <a:extLst>
                    <a:ext uri="{9D8B030D-6E8A-4147-A177-3AD203B41FA5}">
                      <a16:colId xmlns:a16="http://schemas.microsoft.com/office/drawing/2014/main" val="1361414574"/>
                    </a:ext>
                  </a:extLst>
                </a:gridCol>
              </a:tblGrid>
              <a:tr h="370840">
                <a:tc>
                  <a:txBody>
                    <a:bodyPr/>
                    <a:lstStyle/>
                    <a:p>
                      <a:endParaRPr lang="en-US"/>
                    </a:p>
                  </a:txBody>
                  <a:tcPr/>
                </a:tc>
                <a:tc>
                  <a:txBody>
                    <a:bodyPr/>
                    <a:lstStyle/>
                    <a:p>
                      <a:r>
                        <a:rPr lang="en-US" sz="1400" dirty="0"/>
                        <a:t>SODIUM</a:t>
                      </a:r>
                    </a:p>
                  </a:txBody>
                  <a:tcPr/>
                </a:tc>
                <a:tc>
                  <a:txBody>
                    <a:bodyPr/>
                    <a:lstStyle/>
                    <a:p>
                      <a:r>
                        <a:rPr lang="en-US" sz="1400" dirty="0"/>
                        <a:t>SODIUM(%DAILY VALUE)</a:t>
                      </a:r>
                    </a:p>
                  </a:txBody>
                  <a:tcPr/>
                </a:tc>
                <a:tc>
                  <a:txBody>
                    <a:bodyPr/>
                    <a:lstStyle/>
                    <a:p>
                      <a:r>
                        <a:rPr lang="en-US" sz="1400" dirty="0"/>
                        <a:t>CARBOHYRDRATE </a:t>
                      </a:r>
                    </a:p>
                  </a:txBody>
                  <a:tcPr/>
                </a:tc>
                <a:tc>
                  <a:txBody>
                    <a:bodyPr/>
                    <a:lstStyle/>
                    <a:p>
                      <a:r>
                        <a:rPr lang="en-US" sz="1400" dirty="0"/>
                        <a:t>CARBOHYDRATES (% DAILY VALUE)</a:t>
                      </a:r>
                    </a:p>
                  </a:txBody>
                  <a:tcPr/>
                </a:tc>
                <a:tc>
                  <a:txBody>
                    <a:bodyPr/>
                    <a:lstStyle/>
                    <a:p>
                      <a:r>
                        <a:rPr lang="en-US" sz="1400" dirty="0"/>
                        <a:t>DIETRY FIBER</a:t>
                      </a:r>
                    </a:p>
                  </a:txBody>
                  <a:tcPr/>
                </a:tc>
                <a:tc>
                  <a:txBody>
                    <a:bodyPr/>
                    <a:lstStyle/>
                    <a:p>
                      <a:r>
                        <a:rPr lang="en-US" sz="1400" dirty="0"/>
                        <a:t>DIETRY FIBER(% DAILY VALUE)</a:t>
                      </a:r>
                    </a:p>
                  </a:txBody>
                  <a:tcPr/>
                </a:tc>
                <a:tc>
                  <a:txBody>
                    <a:bodyPr/>
                    <a:lstStyle/>
                    <a:p>
                      <a:r>
                        <a:rPr lang="en-US" sz="1400" dirty="0"/>
                        <a:t>SUGARS</a:t>
                      </a:r>
                    </a:p>
                  </a:txBody>
                  <a:tcPr/>
                </a:tc>
                <a:tc>
                  <a:txBody>
                    <a:bodyPr/>
                    <a:lstStyle/>
                    <a:p>
                      <a:r>
                        <a:rPr lang="en-US" sz="1400" dirty="0"/>
                        <a:t>PTOTEIN</a:t>
                      </a:r>
                    </a:p>
                  </a:txBody>
                  <a:tcPr/>
                </a:tc>
                <a:tc>
                  <a:txBody>
                    <a:bodyPr/>
                    <a:lstStyle/>
                    <a:p>
                      <a:r>
                        <a:rPr lang="en-US" sz="1400" dirty="0"/>
                        <a:t>VITAMIN A(% DAILY VALUE)</a:t>
                      </a:r>
                    </a:p>
                  </a:txBody>
                  <a:tcPr/>
                </a:tc>
                <a:extLst>
                  <a:ext uri="{0D108BD9-81ED-4DB2-BD59-A6C34878D82A}">
                    <a16:rowId xmlns:a16="http://schemas.microsoft.com/office/drawing/2014/main" val="1953331046"/>
                  </a:ext>
                </a:extLst>
              </a:tr>
              <a:tr h="370840">
                <a:tc>
                  <a:txBody>
                    <a:bodyPr/>
                    <a:lstStyle/>
                    <a:p>
                      <a:r>
                        <a:rPr lang="en-US" dirty="0"/>
                        <a:t>MEAN</a:t>
                      </a:r>
                    </a:p>
                  </a:txBody>
                  <a:tcPr/>
                </a:tc>
                <a:tc>
                  <a:txBody>
                    <a:bodyPr/>
                    <a:lstStyle/>
                    <a:p>
                      <a:r>
                        <a:rPr lang="en-US" dirty="0"/>
                        <a:t>495.75</a:t>
                      </a:r>
                    </a:p>
                  </a:txBody>
                  <a:tcPr/>
                </a:tc>
                <a:tc>
                  <a:txBody>
                    <a:bodyPr/>
                    <a:lstStyle/>
                    <a:p>
                      <a:r>
                        <a:rPr lang="en-US" dirty="0"/>
                        <a:t>20.68</a:t>
                      </a:r>
                    </a:p>
                  </a:txBody>
                  <a:tcPr/>
                </a:tc>
                <a:tc>
                  <a:txBody>
                    <a:bodyPr/>
                    <a:lstStyle/>
                    <a:p>
                      <a:r>
                        <a:rPr lang="en-US" dirty="0"/>
                        <a:t>47.35</a:t>
                      </a:r>
                    </a:p>
                  </a:txBody>
                  <a:tcPr/>
                </a:tc>
                <a:tc>
                  <a:txBody>
                    <a:bodyPr/>
                    <a:lstStyle/>
                    <a:p>
                      <a:r>
                        <a:rPr lang="en-US" dirty="0"/>
                        <a:t>15.78</a:t>
                      </a:r>
                    </a:p>
                  </a:txBody>
                  <a:tcPr/>
                </a:tc>
                <a:tc>
                  <a:txBody>
                    <a:bodyPr/>
                    <a:lstStyle/>
                    <a:p>
                      <a:r>
                        <a:rPr lang="en-US" dirty="0"/>
                        <a:t>1.63</a:t>
                      </a:r>
                    </a:p>
                  </a:txBody>
                  <a:tcPr/>
                </a:tc>
                <a:tc>
                  <a:txBody>
                    <a:bodyPr/>
                    <a:lstStyle/>
                    <a:p>
                      <a:r>
                        <a:rPr lang="en-US" dirty="0"/>
                        <a:t>6.53</a:t>
                      </a:r>
                    </a:p>
                  </a:txBody>
                  <a:tcPr/>
                </a:tc>
                <a:tc>
                  <a:txBody>
                    <a:bodyPr/>
                    <a:lstStyle/>
                    <a:p>
                      <a:r>
                        <a:rPr lang="en-US" dirty="0"/>
                        <a:t>29.42</a:t>
                      </a:r>
                    </a:p>
                  </a:txBody>
                  <a:tcPr/>
                </a:tc>
                <a:tc>
                  <a:txBody>
                    <a:bodyPr/>
                    <a:lstStyle/>
                    <a:p>
                      <a:r>
                        <a:rPr lang="en-US" dirty="0"/>
                        <a:t>13.34</a:t>
                      </a:r>
                    </a:p>
                  </a:txBody>
                  <a:tcPr/>
                </a:tc>
                <a:tc>
                  <a:txBody>
                    <a:bodyPr/>
                    <a:lstStyle/>
                    <a:p>
                      <a:r>
                        <a:rPr lang="en-US" dirty="0"/>
                        <a:t>13.43</a:t>
                      </a:r>
                    </a:p>
                  </a:txBody>
                  <a:tcPr/>
                </a:tc>
                <a:extLst>
                  <a:ext uri="{0D108BD9-81ED-4DB2-BD59-A6C34878D82A}">
                    <a16:rowId xmlns:a16="http://schemas.microsoft.com/office/drawing/2014/main" val="3896023177"/>
                  </a:ext>
                </a:extLst>
              </a:tr>
              <a:tr h="370840">
                <a:tc>
                  <a:txBody>
                    <a:bodyPr/>
                    <a:lstStyle/>
                    <a:p>
                      <a:r>
                        <a:rPr lang="en-US" dirty="0"/>
                        <a:t>MEDIAN</a:t>
                      </a:r>
                    </a:p>
                  </a:txBody>
                  <a:tcPr/>
                </a:tc>
                <a:tc>
                  <a:txBody>
                    <a:bodyPr/>
                    <a:lstStyle/>
                    <a:p>
                      <a:r>
                        <a:rPr lang="en-US" dirty="0"/>
                        <a:t>190.00</a:t>
                      </a:r>
                    </a:p>
                  </a:txBody>
                  <a:tcPr/>
                </a:tc>
                <a:tc>
                  <a:txBody>
                    <a:bodyPr/>
                    <a:lstStyle/>
                    <a:p>
                      <a:r>
                        <a:rPr lang="en-US" dirty="0"/>
                        <a:t>8.00</a:t>
                      </a:r>
                    </a:p>
                  </a:txBody>
                  <a:tcPr/>
                </a:tc>
                <a:tc>
                  <a:txBody>
                    <a:bodyPr/>
                    <a:lstStyle/>
                    <a:p>
                      <a:r>
                        <a:rPr lang="en-US" dirty="0"/>
                        <a:t>44.00</a:t>
                      </a:r>
                    </a:p>
                  </a:txBody>
                  <a:tcPr/>
                </a:tc>
                <a:tc>
                  <a:txBody>
                    <a:bodyPr/>
                    <a:lstStyle/>
                    <a:p>
                      <a:r>
                        <a:rPr lang="en-US" dirty="0"/>
                        <a:t>15.00</a:t>
                      </a:r>
                    </a:p>
                  </a:txBody>
                  <a:tcPr/>
                </a:tc>
                <a:tc>
                  <a:txBody>
                    <a:bodyPr/>
                    <a:lstStyle/>
                    <a:p>
                      <a:r>
                        <a:rPr lang="en-US" dirty="0"/>
                        <a:t>1.00</a:t>
                      </a:r>
                    </a:p>
                  </a:txBody>
                  <a:tcPr/>
                </a:tc>
                <a:tc>
                  <a:txBody>
                    <a:bodyPr/>
                    <a:lstStyle/>
                    <a:p>
                      <a:r>
                        <a:rPr lang="en-US" dirty="0"/>
                        <a:t>5.00</a:t>
                      </a:r>
                    </a:p>
                  </a:txBody>
                  <a:tcPr/>
                </a:tc>
                <a:tc>
                  <a:txBody>
                    <a:bodyPr/>
                    <a:lstStyle/>
                    <a:p>
                      <a:r>
                        <a:rPr lang="en-US" dirty="0"/>
                        <a:t>17.50</a:t>
                      </a:r>
                    </a:p>
                  </a:txBody>
                  <a:tcPr/>
                </a:tc>
                <a:tc>
                  <a:txBody>
                    <a:bodyPr/>
                    <a:lstStyle/>
                    <a:p>
                      <a:r>
                        <a:rPr lang="en-US" dirty="0"/>
                        <a:t>12.00</a:t>
                      </a:r>
                    </a:p>
                  </a:txBody>
                  <a:tcPr/>
                </a:tc>
                <a:tc>
                  <a:txBody>
                    <a:bodyPr/>
                    <a:lstStyle/>
                    <a:p>
                      <a:r>
                        <a:rPr lang="en-US" dirty="0"/>
                        <a:t>8.00</a:t>
                      </a:r>
                    </a:p>
                  </a:txBody>
                  <a:tcPr/>
                </a:tc>
                <a:extLst>
                  <a:ext uri="{0D108BD9-81ED-4DB2-BD59-A6C34878D82A}">
                    <a16:rowId xmlns:a16="http://schemas.microsoft.com/office/drawing/2014/main" val="1606459469"/>
                  </a:ext>
                </a:extLst>
              </a:tr>
              <a:tr h="370840">
                <a:tc>
                  <a:txBody>
                    <a:bodyPr/>
                    <a:lstStyle/>
                    <a:p>
                      <a:r>
                        <a:rPr lang="en-US" dirty="0"/>
                        <a:t>MODE</a:t>
                      </a:r>
                    </a:p>
                  </a:txBody>
                  <a:tcPr/>
                </a:tc>
                <a:tc>
                  <a:txBody>
                    <a:bodyPr/>
                    <a:lstStyle/>
                    <a:p>
                      <a:r>
                        <a:rPr lang="en-US" dirty="0"/>
                        <a:t>180</a:t>
                      </a:r>
                    </a:p>
                  </a:txBody>
                  <a:tcPr/>
                </a:tc>
                <a:tc>
                  <a:txBody>
                    <a:bodyPr/>
                    <a:lstStyle/>
                    <a:p>
                      <a:r>
                        <a:rPr lang="en-US" dirty="0"/>
                        <a:t>6</a:t>
                      </a:r>
                    </a:p>
                  </a:txBody>
                  <a:tcPr/>
                </a:tc>
                <a:tc>
                  <a:txBody>
                    <a:bodyPr/>
                    <a:lstStyle/>
                    <a:p>
                      <a:r>
                        <a:rPr lang="en-US" dirty="0"/>
                        <a:t>0</a:t>
                      </a:r>
                    </a:p>
                  </a:txBody>
                  <a:tcPr/>
                </a:tc>
                <a:tc>
                  <a:txBody>
                    <a:bodyPr/>
                    <a:lstStyle/>
                    <a:p>
                      <a:r>
                        <a:rPr lang="en-US" dirty="0"/>
                        <a:t>14</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42685285"/>
                  </a:ext>
                </a:extLst>
              </a:tr>
              <a:tr h="370840">
                <a:tc>
                  <a:txBody>
                    <a:bodyPr/>
                    <a:lstStyle/>
                    <a:p>
                      <a:r>
                        <a:rPr lang="en-US" dirty="0"/>
                        <a:t>STD. DEVIATION</a:t>
                      </a:r>
                    </a:p>
                  </a:txBody>
                  <a:tcPr/>
                </a:tc>
                <a:tc>
                  <a:txBody>
                    <a:bodyPr/>
                    <a:lstStyle/>
                    <a:p>
                      <a:r>
                        <a:rPr lang="en-US" dirty="0"/>
                        <a:t>577.026</a:t>
                      </a:r>
                    </a:p>
                  </a:txBody>
                  <a:tcPr/>
                </a:tc>
                <a:tc>
                  <a:txBody>
                    <a:bodyPr/>
                    <a:lstStyle/>
                    <a:p>
                      <a:r>
                        <a:rPr lang="en-US" dirty="0"/>
                        <a:t>24.035</a:t>
                      </a:r>
                    </a:p>
                  </a:txBody>
                  <a:tcPr/>
                </a:tc>
                <a:tc>
                  <a:txBody>
                    <a:bodyPr/>
                    <a:lstStyle/>
                    <a:p>
                      <a:r>
                        <a:rPr lang="en-US" dirty="0"/>
                        <a:t>28.252</a:t>
                      </a:r>
                    </a:p>
                  </a:txBody>
                  <a:tcPr/>
                </a:tc>
                <a:tc>
                  <a:txBody>
                    <a:bodyPr/>
                    <a:lstStyle/>
                    <a:p>
                      <a:r>
                        <a:rPr lang="en-US" dirty="0"/>
                        <a:t>9.420</a:t>
                      </a:r>
                    </a:p>
                  </a:txBody>
                  <a:tcPr/>
                </a:tc>
                <a:tc>
                  <a:txBody>
                    <a:bodyPr/>
                    <a:lstStyle/>
                    <a:p>
                      <a:r>
                        <a:rPr lang="en-US" dirty="0"/>
                        <a:t>1.568</a:t>
                      </a:r>
                    </a:p>
                  </a:txBody>
                  <a:tcPr/>
                </a:tc>
                <a:tc>
                  <a:txBody>
                    <a:bodyPr/>
                    <a:lstStyle/>
                    <a:p>
                      <a:r>
                        <a:rPr lang="en-US" dirty="0"/>
                        <a:t>6.307</a:t>
                      </a:r>
                    </a:p>
                  </a:txBody>
                  <a:tcPr/>
                </a:tc>
                <a:tc>
                  <a:txBody>
                    <a:bodyPr/>
                    <a:lstStyle/>
                    <a:p>
                      <a:r>
                        <a:rPr lang="en-US" dirty="0"/>
                        <a:t>28.680</a:t>
                      </a:r>
                    </a:p>
                  </a:txBody>
                  <a:tcPr/>
                </a:tc>
                <a:tc>
                  <a:txBody>
                    <a:bodyPr/>
                    <a:lstStyle/>
                    <a:p>
                      <a:r>
                        <a:rPr lang="en-US" dirty="0"/>
                        <a:t>11.42S6</a:t>
                      </a:r>
                    </a:p>
                  </a:txBody>
                  <a:tcPr/>
                </a:tc>
                <a:tc>
                  <a:txBody>
                    <a:bodyPr/>
                    <a:lstStyle/>
                    <a:p>
                      <a:r>
                        <a:rPr lang="en-US" dirty="0"/>
                        <a:t>24.366</a:t>
                      </a:r>
                    </a:p>
                  </a:txBody>
                  <a:tcPr/>
                </a:tc>
                <a:extLst>
                  <a:ext uri="{0D108BD9-81ED-4DB2-BD59-A6C34878D82A}">
                    <a16:rowId xmlns:a16="http://schemas.microsoft.com/office/drawing/2014/main" val="26210924"/>
                  </a:ext>
                </a:extLst>
              </a:tr>
            </a:tbl>
          </a:graphicData>
        </a:graphic>
      </p:graphicFrame>
      <p:sp>
        <p:nvSpPr>
          <p:cNvPr id="5" name="TextBox 4">
            <a:extLst>
              <a:ext uri="{FF2B5EF4-FFF2-40B4-BE49-F238E27FC236}">
                <a16:creationId xmlns:a16="http://schemas.microsoft.com/office/drawing/2014/main" id="{B485B1F2-90FB-2410-3159-C1B9F7FA7839}"/>
              </a:ext>
            </a:extLst>
          </p:cNvPr>
          <p:cNvSpPr txBox="1"/>
          <p:nvPr/>
        </p:nvSpPr>
        <p:spPr>
          <a:xfrm>
            <a:off x="2426651" y="363548"/>
            <a:ext cx="7320209" cy="523220"/>
          </a:xfrm>
          <a:prstGeom prst="rect">
            <a:avLst/>
          </a:prstGeom>
          <a:noFill/>
        </p:spPr>
        <p:txBody>
          <a:bodyPr wrap="none" rtlCol="0">
            <a:spAutoFit/>
          </a:bodyPr>
          <a:lstStyle/>
          <a:p>
            <a:r>
              <a:rPr lang="en-US" sz="2800" dirty="0">
                <a:latin typeface="Arial Black" panose="020B0A04020102020204" pitchFamily="34" charset="0"/>
              </a:rPr>
              <a:t>DESCRIPTIVE STATISTICS OF MENU</a:t>
            </a:r>
          </a:p>
        </p:txBody>
      </p:sp>
    </p:spTree>
    <p:extLst>
      <p:ext uri="{BB962C8B-B14F-4D97-AF65-F5344CB8AC3E}">
        <p14:creationId xmlns:p14="http://schemas.microsoft.com/office/powerpoint/2010/main" val="77232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7B928F3-078C-256E-AE30-D2578434620B}"/>
              </a:ext>
            </a:extLst>
          </p:cNvPr>
          <p:cNvGraphicFramePr>
            <a:graphicFrameLocks/>
          </p:cNvGraphicFramePr>
          <p:nvPr>
            <p:extLst>
              <p:ext uri="{D42A27DB-BD31-4B8C-83A1-F6EECF244321}">
                <p14:modId xmlns:p14="http://schemas.microsoft.com/office/powerpoint/2010/main" val="3612790640"/>
              </p:ext>
            </p:extLst>
          </p:nvPr>
        </p:nvGraphicFramePr>
        <p:xfrm>
          <a:off x="1223211" y="1503949"/>
          <a:ext cx="9240252" cy="4800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C291AB8-914F-7D70-5EB0-78617A5F59C7}"/>
              </a:ext>
            </a:extLst>
          </p:cNvPr>
          <p:cNvSpPr txBox="1"/>
          <p:nvPr/>
        </p:nvSpPr>
        <p:spPr>
          <a:xfrm>
            <a:off x="2799630" y="507890"/>
            <a:ext cx="6676956" cy="523220"/>
          </a:xfrm>
          <a:prstGeom prst="rect">
            <a:avLst/>
          </a:prstGeom>
          <a:noFill/>
        </p:spPr>
        <p:txBody>
          <a:bodyPr wrap="none" rtlCol="0">
            <a:spAutoFit/>
          </a:bodyPr>
          <a:lstStyle/>
          <a:p>
            <a:r>
              <a:rPr lang="en-US" sz="2800" dirty="0">
                <a:solidFill>
                  <a:schemeClr val="bg1"/>
                </a:solidFill>
                <a:latin typeface="Arial Black" panose="020B0A04020102020204" pitchFamily="34" charset="0"/>
              </a:rPr>
              <a:t>SALES DATA BY TIME INTERVAL </a:t>
            </a:r>
          </a:p>
        </p:txBody>
      </p:sp>
    </p:spTree>
    <p:extLst>
      <p:ext uri="{BB962C8B-B14F-4D97-AF65-F5344CB8AC3E}">
        <p14:creationId xmlns:p14="http://schemas.microsoft.com/office/powerpoint/2010/main" val="150544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0BF900C-2B51-9930-E2AF-35600FFE1FC3}"/>
              </a:ext>
            </a:extLst>
          </p:cNvPr>
          <p:cNvGraphicFramePr>
            <a:graphicFrameLocks/>
          </p:cNvGraphicFramePr>
          <p:nvPr>
            <p:extLst>
              <p:ext uri="{D42A27DB-BD31-4B8C-83A1-F6EECF244321}">
                <p14:modId xmlns:p14="http://schemas.microsoft.com/office/powerpoint/2010/main" val="662729925"/>
              </p:ext>
            </p:extLst>
          </p:nvPr>
        </p:nvGraphicFramePr>
        <p:xfrm>
          <a:off x="290763" y="1031110"/>
          <a:ext cx="11610473" cy="531795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B95814A-0948-0BB5-254A-CF415A39A2A2}"/>
              </a:ext>
            </a:extLst>
          </p:cNvPr>
          <p:cNvSpPr txBox="1"/>
          <p:nvPr/>
        </p:nvSpPr>
        <p:spPr>
          <a:xfrm>
            <a:off x="771977" y="278098"/>
            <a:ext cx="10648043" cy="461665"/>
          </a:xfrm>
          <a:prstGeom prst="rect">
            <a:avLst/>
          </a:prstGeom>
          <a:noFill/>
        </p:spPr>
        <p:txBody>
          <a:bodyPr wrap="none" rtlCol="0">
            <a:spAutoFit/>
          </a:bodyPr>
          <a:lstStyle/>
          <a:p>
            <a:r>
              <a:rPr lang="en-US" sz="2400" dirty="0">
                <a:solidFill>
                  <a:schemeClr val="bg1"/>
                </a:solidFill>
                <a:latin typeface="Arial Black" panose="020B0A04020102020204" pitchFamily="34" charset="0"/>
              </a:rPr>
              <a:t>CUSTOMER DEMOGRAPHICS AND PURCHASING BEHAVIOIUR </a:t>
            </a:r>
          </a:p>
        </p:txBody>
      </p:sp>
    </p:spTree>
    <p:extLst>
      <p:ext uri="{BB962C8B-B14F-4D97-AF65-F5344CB8AC3E}">
        <p14:creationId xmlns:p14="http://schemas.microsoft.com/office/powerpoint/2010/main" val="72924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9085505-D213-6829-3B0C-59A1622CD7E4}"/>
              </a:ext>
            </a:extLst>
          </p:cNvPr>
          <p:cNvGraphicFramePr>
            <a:graphicFrameLocks/>
          </p:cNvGraphicFramePr>
          <p:nvPr>
            <p:extLst>
              <p:ext uri="{D42A27DB-BD31-4B8C-83A1-F6EECF244321}">
                <p14:modId xmlns:p14="http://schemas.microsoft.com/office/powerpoint/2010/main" val="3937859875"/>
              </p:ext>
            </p:extLst>
          </p:nvPr>
        </p:nvGraphicFramePr>
        <p:xfrm>
          <a:off x="457201" y="1407695"/>
          <a:ext cx="11153274" cy="45719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83D3B35-D1F6-D8F7-537D-64CBBC76B500}"/>
              </a:ext>
            </a:extLst>
          </p:cNvPr>
          <p:cNvSpPr txBox="1"/>
          <p:nvPr/>
        </p:nvSpPr>
        <p:spPr>
          <a:xfrm>
            <a:off x="771977" y="278098"/>
            <a:ext cx="10648043" cy="461665"/>
          </a:xfrm>
          <a:prstGeom prst="rect">
            <a:avLst/>
          </a:prstGeom>
          <a:noFill/>
        </p:spPr>
        <p:txBody>
          <a:bodyPr wrap="none" rtlCol="0">
            <a:spAutoFit/>
          </a:bodyPr>
          <a:lstStyle/>
          <a:p>
            <a:r>
              <a:rPr lang="en-US" sz="2400" dirty="0">
                <a:solidFill>
                  <a:schemeClr val="bg1"/>
                </a:solidFill>
                <a:latin typeface="Arial Black" panose="020B0A04020102020204" pitchFamily="34" charset="0"/>
              </a:rPr>
              <a:t>CUSTOMER DEMOGRAPHICS AND PURCHASING BEHAVIOIUR </a:t>
            </a:r>
          </a:p>
        </p:txBody>
      </p:sp>
    </p:spTree>
    <p:extLst>
      <p:ext uri="{BB962C8B-B14F-4D97-AF65-F5344CB8AC3E}">
        <p14:creationId xmlns:p14="http://schemas.microsoft.com/office/powerpoint/2010/main" val="132096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30DD5BD-98F2-5B30-8B8E-D12ED44CF5A1}"/>
              </a:ext>
            </a:extLst>
          </p:cNvPr>
          <p:cNvGraphicFramePr>
            <a:graphicFrameLocks/>
          </p:cNvGraphicFramePr>
          <p:nvPr>
            <p:extLst>
              <p:ext uri="{D42A27DB-BD31-4B8C-83A1-F6EECF244321}">
                <p14:modId xmlns:p14="http://schemas.microsoft.com/office/powerpoint/2010/main" val="685551645"/>
              </p:ext>
            </p:extLst>
          </p:nvPr>
        </p:nvGraphicFramePr>
        <p:xfrm>
          <a:off x="1155032" y="1106905"/>
          <a:ext cx="8734926" cy="52337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C558560-257A-1EAB-9490-D964CD9C9A55}"/>
              </a:ext>
            </a:extLst>
          </p:cNvPr>
          <p:cNvSpPr txBox="1"/>
          <p:nvPr/>
        </p:nvSpPr>
        <p:spPr>
          <a:xfrm>
            <a:off x="2745156" y="517358"/>
            <a:ext cx="6881243" cy="461665"/>
          </a:xfrm>
          <a:prstGeom prst="rect">
            <a:avLst/>
          </a:prstGeom>
          <a:noFill/>
        </p:spPr>
        <p:txBody>
          <a:bodyPr wrap="none" rtlCol="0">
            <a:spAutoFit/>
          </a:bodyPr>
          <a:lstStyle/>
          <a:p>
            <a:r>
              <a:rPr lang="en-US" sz="2400" dirty="0">
                <a:solidFill>
                  <a:schemeClr val="bg1"/>
                </a:solidFill>
                <a:latin typeface="Arial Black" panose="020B0A04020102020204" pitchFamily="34" charset="0"/>
              </a:rPr>
              <a:t>BEST SELLING PRODUCT CATEGORIES </a:t>
            </a:r>
          </a:p>
        </p:txBody>
      </p:sp>
    </p:spTree>
    <p:extLst>
      <p:ext uri="{BB962C8B-B14F-4D97-AF65-F5344CB8AC3E}">
        <p14:creationId xmlns:p14="http://schemas.microsoft.com/office/powerpoint/2010/main" val="176276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F52B6B-28F3-CFB7-180B-6D97607FFB35}"/>
              </a:ext>
            </a:extLst>
          </p:cNvPr>
          <p:cNvSpPr txBox="1"/>
          <p:nvPr/>
        </p:nvSpPr>
        <p:spPr>
          <a:xfrm>
            <a:off x="519515" y="272067"/>
            <a:ext cx="9700250" cy="6337056"/>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 statistical summary provided, here are some recommendations: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Customer Age Targeting: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 mean age of customers is 41.39 years, with a standard deviation of 13.681. The mode is 43 years, indicating a relatively mature customer base. Marketing strategies should be tailored to appeal to this age group, possibly focusing on products and services that cater to middle-aged consumers.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Product Quantity Optimization: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 mean quantity purchased is 2.51 units, with a median of 3 and a mode of 4. This suggests that most customers buy in small quantities. Consider offering bulk purchase discounts or promotions to encourage higher volume purchases per transaction, which could increase overall sales.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Price Sensitivity: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 mean price per unit is relatively high at 179.89, with a large standard deviation of 189.681. This indicates significant variability in product pricing. The median and mode price is 50, suggesting that lower-priced items are more commonly purchased. To cater to a broader audience, consider expanding the range of products at lower price points or running promotions on high-end items to make them more accessible.</a:t>
            </a:r>
          </a:p>
        </p:txBody>
      </p:sp>
    </p:spTree>
    <p:extLst>
      <p:ext uri="{BB962C8B-B14F-4D97-AF65-F5344CB8AC3E}">
        <p14:creationId xmlns:p14="http://schemas.microsoft.com/office/powerpoint/2010/main" val="3860250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591</Words>
  <Application>Microsoft Office PowerPoint</Application>
  <PresentationFormat>Widescreen</PresentationFormat>
  <Paragraphs>153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HomePC</cp:lastModifiedBy>
  <cp:revision>19</cp:revision>
  <dcterms:created xsi:type="dcterms:W3CDTF">2024-08-03T11:30:38Z</dcterms:created>
  <dcterms:modified xsi:type="dcterms:W3CDTF">2024-08-21T06:56:13Z</dcterms:modified>
</cp:coreProperties>
</file>