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2f76f8a06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2f76f8a0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2f76f8a0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2f76f8a0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2f76f8a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2f76f8a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2f76f8a0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2f76f8a0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2f76f8a0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2f76f8a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2f76f8a0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2f76f8a0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2f76f8a0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2f76f8a0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2f76f8a0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2f76f8a0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2f76f8a0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2f76f8a0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558900" y="1259250"/>
            <a:ext cx="8026200" cy="1542000"/>
          </a:xfrm>
          <a:prstGeom prst="rect">
            <a:avLst/>
          </a:prstGeom>
        </p:spPr>
        <p:txBody>
          <a:bodyPr anchorCtr="0" anchor="ctr" bIns="91425" lIns="91425" spcFirstLastPara="1" rIns="91425" wrap="square" tIns="91425">
            <a:normAutofit/>
          </a:bodyPr>
          <a:lstStyle/>
          <a:p>
            <a:pPr indent="0" lvl="0" marL="0" rtl="0" algn="ctr">
              <a:spcBef>
                <a:spcPts val="1200"/>
              </a:spcBef>
              <a:spcAft>
                <a:spcPts val="0"/>
              </a:spcAft>
              <a:buNone/>
            </a:pPr>
            <a:r>
              <a:rPr lang="en" sz="3300">
                <a:solidFill>
                  <a:schemeClr val="dk2"/>
                </a:solidFill>
                <a:latin typeface="Arial"/>
                <a:ea typeface="Arial"/>
                <a:cs typeface="Arial"/>
                <a:sym typeface="Arial"/>
              </a:rPr>
              <a:t>      </a:t>
            </a:r>
            <a:endParaRPr sz="3300">
              <a:solidFill>
                <a:schemeClr val="dk2"/>
              </a:solidFill>
              <a:latin typeface="Arial"/>
              <a:ea typeface="Arial"/>
              <a:cs typeface="Arial"/>
              <a:sym typeface="Arial"/>
            </a:endParaRPr>
          </a:p>
          <a:p>
            <a:pPr indent="0" lvl="0" marL="0" rtl="0" algn="ctr">
              <a:spcBef>
                <a:spcPts val="1200"/>
              </a:spcBef>
              <a:spcAft>
                <a:spcPts val="1200"/>
              </a:spcAft>
              <a:buClr>
                <a:schemeClr val="dk2"/>
              </a:buClr>
              <a:buSzPts val="1100"/>
              <a:buFont typeface="Arial"/>
              <a:buNone/>
            </a:pPr>
            <a:r>
              <a:rPr lang="en" sz="3300">
                <a:solidFill>
                  <a:schemeClr val="dk2"/>
                </a:solidFill>
                <a:latin typeface="Arial"/>
                <a:ea typeface="Arial"/>
                <a:cs typeface="Arial"/>
                <a:sym typeface="Arial"/>
              </a:rPr>
              <a:t>     Restaurant Analysis of swigy</a:t>
            </a:r>
            <a:endParaRPr sz="69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A.Rexton Machado MBE11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86" name="Shape 186"/>
        <p:cNvGrpSpPr/>
        <p:nvPr/>
      </p:nvGrpSpPr>
      <p:grpSpPr>
        <a:xfrm>
          <a:off x="0" y="0"/>
          <a:ext cx="0" cy="0"/>
          <a:chOff x="0" y="0"/>
          <a:chExt cx="0" cy="0"/>
        </a:xfrm>
      </p:grpSpPr>
      <p:sp>
        <p:nvSpPr>
          <p:cNvPr id="187" name="Google Shape;187;p22"/>
          <p:cNvSpPr txBox="1"/>
          <p:nvPr>
            <p:ph idx="1" type="body"/>
          </p:nvPr>
        </p:nvSpPr>
        <p:spPr>
          <a:xfrm>
            <a:off x="864450" y="1894600"/>
            <a:ext cx="7415100" cy="888300"/>
          </a:xfrm>
          <a:prstGeom prst="rect">
            <a:avLst/>
          </a:prstGeom>
        </p:spPr>
        <p:txBody>
          <a:bodyPr anchorCtr="0" anchor="b" bIns="91425" lIns="91425" spcFirstLastPara="1" rIns="91425" wrap="square" tIns="91425">
            <a:normAutofit fontScale="92500" lnSpcReduction="20000"/>
          </a:bodyPr>
          <a:lstStyle/>
          <a:p>
            <a:pPr indent="0" lvl="0" marL="0" rtl="0" algn="l">
              <a:spcBef>
                <a:spcPts val="0"/>
              </a:spcBef>
              <a:spcAft>
                <a:spcPts val="0"/>
              </a:spcAft>
              <a:buNone/>
            </a:pPr>
            <a:r>
              <a:rPr lang="en" sz="5800"/>
              <a:t>            </a:t>
            </a:r>
            <a:r>
              <a:rPr lang="en" sz="5800"/>
              <a:t>Thank You</a:t>
            </a:r>
            <a:endParaRPr sz="5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35" name="Google Shape;135;p14"/>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2100">
                <a:solidFill>
                  <a:schemeClr val="dk2"/>
                </a:solidFill>
                <a:latin typeface="Arial"/>
                <a:ea typeface="Arial"/>
                <a:cs typeface="Arial"/>
                <a:sym typeface="Arial"/>
              </a:rPr>
              <a:t>1.Data cleaning and preprocessing</a:t>
            </a:r>
            <a:endParaRPr b="1" sz="2100">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2100">
                <a:solidFill>
                  <a:schemeClr val="dk2"/>
                </a:solidFill>
                <a:latin typeface="Arial"/>
                <a:ea typeface="Arial"/>
                <a:cs typeface="Arial"/>
                <a:sym typeface="Arial"/>
              </a:rPr>
              <a:t>2.Data visualization with Power BI</a:t>
            </a:r>
            <a:endParaRPr b="1" sz="2100">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2100">
                <a:solidFill>
                  <a:schemeClr val="dk2"/>
                </a:solidFill>
                <a:latin typeface="Arial"/>
                <a:ea typeface="Arial"/>
                <a:cs typeface="Arial"/>
                <a:sym typeface="Arial"/>
              </a:rPr>
              <a:t>3.Data analysis and interpretation</a:t>
            </a:r>
            <a:endParaRPr b="1" sz="2100">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2100">
                <a:solidFill>
                  <a:schemeClr val="dk2"/>
                </a:solidFill>
                <a:latin typeface="Arial"/>
                <a:ea typeface="Arial"/>
                <a:cs typeface="Arial"/>
                <a:sym typeface="Arial"/>
              </a:rPr>
              <a:t>4.Creating interactive dashboards</a:t>
            </a:r>
            <a:endParaRPr b="1" sz="2100">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2100">
                <a:solidFill>
                  <a:schemeClr val="dk2"/>
                </a:solidFill>
                <a:latin typeface="Arial"/>
                <a:ea typeface="Arial"/>
                <a:cs typeface="Arial"/>
                <a:sym typeface="Arial"/>
              </a:rPr>
              <a:t>5.Understanding key business metrics in the food delivery industry</a:t>
            </a:r>
            <a:endParaRPr sz="2700"/>
          </a:p>
        </p:txBody>
      </p:sp>
      <p:sp>
        <p:nvSpPr>
          <p:cNvPr id="136" name="Google Shape;136;p14"/>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2" name="Google Shape;142;p15"/>
          <p:cNvSpPr txBox="1"/>
          <p:nvPr>
            <p:ph idx="1" type="body"/>
          </p:nvPr>
        </p:nvSpPr>
        <p:spPr>
          <a:xfrm>
            <a:off x="368700" y="1595775"/>
            <a:ext cx="8363100" cy="300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2"/>
              </a:buClr>
              <a:buSzPts val="1100"/>
              <a:buFont typeface="Arial"/>
              <a:buNone/>
            </a:pPr>
            <a:r>
              <a:rPr lang="en" sz="2200">
                <a:latin typeface="Arial"/>
                <a:ea typeface="Arial"/>
                <a:cs typeface="Arial"/>
                <a:sym typeface="Arial"/>
              </a:rPr>
              <a:t>The project Swiggy Food Delivery Analysis, which delves into food delivery and restaurant analysis with a focus on Swiggy, a prominent food delivery platform. Our project involved data extraction, comprehensive data analysis, and the creation of an interactive dashboard. Let's explore the project's process, analysis, key findings, and recommendations.</a:t>
            </a:r>
            <a:endParaRPr sz="2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2"/>
              </a:buClr>
              <a:buSzPts val="1100"/>
              <a:buFont typeface="Arial"/>
              <a:buNone/>
            </a:pPr>
            <a:r>
              <a:rPr lang="en" sz="2200">
                <a:latin typeface="Arial"/>
                <a:ea typeface="Arial"/>
                <a:cs typeface="Arial"/>
                <a:sym typeface="Arial"/>
              </a:rPr>
              <a:t>Data Cleaning 🧹</a:t>
            </a:r>
            <a:endParaRPr sz="4100"/>
          </a:p>
        </p:txBody>
      </p:sp>
      <p:sp>
        <p:nvSpPr>
          <p:cNvPr id="148" name="Google Shape;148;p16"/>
          <p:cNvSpPr txBox="1"/>
          <p:nvPr>
            <p:ph idx="1" type="body"/>
          </p:nvPr>
        </p:nvSpPr>
        <p:spPr>
          <a:xfrm>
            <a:off x="196021" y="1595775"/>
            <a:ext cx="8535600" cy="3002400"/>
          </a:xfrm>
          <a:prstGeom prst="rect">
            <a:avLst/>
          </a:prstGeom>
        </p:spPr>
        <p:txBody>
          <a:bodyPr anchorCtr="0" anchor="t" bIns="91425" lIns="91425" spcFirstLastPara="1" rIns="91425" wrap="square" tIns="91425">
            <a:normAutofit fontScale="77500"/>
          </a:bodyPr>
          <a:lstStyle/>
          <a:p>
            <a:pPr indent="0" lvl="0" marL="0" rtl="0" algn="l">
              <a:spcBef>
                <a:spcPts val="1200"/>
              </a:spcBef>
              <a:spcAft>
                <a:spcPts val="0"/>
              </a:spcAft>
              <a:buClr>
                <a:schemeClr val="dk2"/>
              </a:buClr>
              <a:buSzPct val="100000"/>
              <a:buFont typeface="Arial"/>
              <a:buNone/>
            </a:pPr>
            <a:r>
              <a:t/>
            </a:r>
            <a:endParaRPr b="1" sz="1100">
              <a:latin typeface="Arial"/>
              <a:ea typeface="Arial"/>
              <a:cs typeface="Arial"/>
              <a:sym typeface="Arial"/>
            </a:endParaRPr>
          </a:p>
          <a:p>
            <a:pPr indent="0" lvl="0" marL="0" rtl="0" algn="l">
              <a:spcBef>
                <a:spcPts val="1200"/>
              </a:spcBef>
              <a:spcAft>
                <a:spcPts val="0"/>
              </a:spcAft>
              <a:buClr>
                <a:schemeClr val="dk2"/>
              </a:buClr>
              <a:buSzPct val="63442"/>
              <a:buFont typeface="Arial"/>
              <a:buNone/>
            </a:pPr>
            <a:r>
              <a:rPr lang="en" sz="1733">
                <a:latin typeface="Arial"/>
                <a:ea typeface="Arial"/>
                <a:cs typeface="Arial"/>
                <a:sym typeface="Arial"/>
              </a:rPr>
              <a:t>In the data cleaning phase, Power Query was utilized to refine the extracted dataset from Swiggy, ensuring its accuracy and consistency for further analysis. Several key cleaning processes were implemented:</a:t>
            </a:r>
            <a:endParaRPr sz="1733">
              <a:latin typeface="Arial"/>
              <a:ea typeface="Arial"/>
              <a:cs typeface="Arial"/>
              <a:sym typeface="Arial"/>
            </a:endParaRPr>
          </a:p>
          <a:p>
            <a:pPr indent="-313927" lvl="0" marL="457200" rtl="0" algn="l">
              <a:spcBef>
                <a:spcPts val="1200"/>
              </a:spcBef>
              <a:spcAft>
                <a:spcPts val="0"/>
              </a:spcAft>
              <a:buSzPct val="100000"/>
              <a:buFont typeface="Arial"/>
              <a:buAutoNum type="arabicPeriod"/>
            </a:pPr>
            <a:r>
              <a:rPr lang="en" sz="1733">
                <a:latin typeface="Arial"/>
                <a:ea typeface="Arial"/>
                <a:cs typeface="Arial"/>
                <a:sym typeface="Arial"/>
              </a:rPr>
              <a:t>Cleaning Duplicate Data: Duplicate records within the dataset were identified and eliminated using Power Query. Removing duplicates ensured that each entry was unique, preventing any distortions in the analysis due to redundant information.</a:t>
            </a:r>
            <a:endParaRPr sz="1733">
              <a:latin typeface="Arial"/>
              <a:ea typeface="Arial"/>
              <a:cs typeface="Arial"/>
              <a:sym typeface="Arial"/>
            </a:endParaRPr>
          </a:p>
          <a:p>
            <a:pPr indent="0" lvl="0" marL="0" rtl="0" algn="l">
              <a:spcBef>
                <a:spcPts val="1200"/>
              </a:spcBef>
              <a:spcAft>
                <a:spcPts val="0"/>
              </a:spcAft>
              <a:buClr>
                <a:schemeClr val="dk2"/>
              </a:buClr>
              <a:buSzPct val="63442"/>
              <a:buFont typeface="Arial"/>
              <a:buNone/>
            </a:pPr>
            <a:r>
              <a:rPr lang="en" sz="1733">
                <a:latin typeface="Arial"/>
                <a:ea typeface="Arial"/>
                <a:cs typeface="Arial"/>
                <a:sym typeface="Arial"/>
              </a:rPr>
              <a:t>2.</a:t>
            </a:r>
            <a:r>
              <a:rPr lang="en" sz="1333">
                <a:latin typeface="Arial"/>
                <a:ea typeface="Arial"/>
                <a:cs typeface="Arial"/>
                <a:sym typeface="Arial"/>
              </a:rPr>
              <a:t>   	</a:t>
            </a:r>
            <a:r>
              <a:rPr lang="en" sz="1733">
                <a:latin typeface="Arial"/>
                <a:ea typeface="Arial"/>
                <a:cs typeface="Arial"/>
                <a:sym typeface="Arial"/>
              </a:rPr>
              <a:t>Removing Null Values: Null or missing values in the dataset were identified and removed to enhance data completeness. Power Query allowed for the easy identification and filtering out of these null values, ensuring that the dataset was comprehensive and reliable for subsequent analysis.</a:t>
            </a:r>
            <a:endParaRPr sz="1733">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nvSpPr>
        <p:spPr>
          <a:xfrm>
            <a:off x="0" y="0"/>
            <a:ext cx="8854800" cy="562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dk2"/>
                </a:solidFill>
              </a:rPr>
              <a:t>💡Primary Insights</a:t>
            </a:r>
            <a:endParaRPr b="1" sz="1500">
              <a:solidFill>
                <a:schemeClr val="dk2"/>
              </a:solidFill>
            </a:endParaRPr>
          </a:p>
          <a:p>
            <a:pPr indent="0" lvl="0" marL="0" rtl="0" algn="l">
              <a:lnSpc>
                <a:spcPct val="115000"/>
              </a:lnSpc>
              <a:spcBef>
                <a:spcPts val="1200"/>
              </a:spcBef>
              <a:spcAft>
                <a:spcPts val="0"/>
              </a:spcAft>
              <a:buNone/>
            </a:pPr>
            <a:r>
              <a:rPr b="1" lang="en" sz="1500">
                <a:solidFill>
                  <a:schemeClr val="dk2"/>
                </a:solidFill>
              </a:rPr>
              <a:t>Our analysis yielded the following key insights:</a:t>
            </a:r>
            <a:endParaRPr b="1" sz="1500">
              <a:solidFill>
                <a:schemeClr val="dk2"/>
              </a:solidFill>
            </a:endParaRPr>
          </a:p>
          <a:p>
            <a:pPr indent="0" lvl="0" marL="0" rtl="0" algn="l">
              <a:lnSpc>
                <a:spcPct val="115000"/>
              </a:lnSpc>
              <a:spcBef>
                <a:spcPts val="1200"/>
              </a:spcBef>
              <a:spcAft>
                <a:spcPts val="0"/>
              </a:spcAft>
              <a:buNone/>
            </a:pPr>
            <a:r>
              <a:rPr b="1" lang="en" sz="1500">
                <a:solidFill>
                  <a:schemeClr val="dk2"/>
                </a:solidFill>
              </a:rPr>
              <a:t>🏷️Delivery Time and Customer Ratings</a:t>
            </a:r>
            <a:endParaRPr b="1" sz="1500">
              <a:solidFill>
                <a:schemeClr val="dk2"/>
              </a:solidFill>
            </a:endParaRPr>
          </a:p>
          <a:p>
            <a:pPr indent="-323850" lvl="0" marL="457200" rtl="0" algn="l">
              <a:lnSpc>
                <a:spcPct val="115000"/>
              </a:lnSpc>
              <a:spcBef>
                <a:spcPts val="1200"/>
              </a:spcBef>
              <a:spcAft>
                <a:spcPts val="0"/>
              </a:spcAft>
              <a:buClr>
                <a:schemeClr val="dk2"/>
              </a:buClr>
              <a:buSzPts val="1500"/>
              <a:buChar char="●"/>
            </a:pPr>
            <a:r>
              <a:rPr b="1" lang="en" sz="1500">
                <a:solidFill>
                  <a:schemeClr val="dk2"/>
                </a:solidFill>
              </a:rPr>
              <a:t>There is a limited correlation between delivery time and customer ratings. However, it's noteworthy that top-rated restaurants typically maintain an average delivery time of around 53 minutes.</a:t>
            </a:r>
            <a:endParaRPr b="1" sz="1500">
              <a:solidFill>
                <a:schemeClr val="dk2"/>
              </a:solidFill>
            </a:endParaRPr>
          </a:p>
          <a:p>
            <a:pPr indent="0" lvl="0" marL="0" rtl="0" algn="l">
              <a:lnSpc>
                <a:spcPct val="115000"/>
              </a:lnSpc>
              <a:spcBef>
                <a:spcPts val="1200"/>
              </a:spcBef>
              <a:spcAft>
                <a:spcPts val="0"/>
              </a:spcAft>
              <a:buNone/>
            </a:pPr>
            <a:r>
              <a:rPr b="1" lang="en" sz="1500">
                <a:solidFill>
                  <a:schemeClr val="dk2"/>
                </a:solidFill>
              </a:rPr>
              <a:t>🏷️Strategic Location:</a:t>
            </a:r>
            <a:endParaRPr b="1" sz="1500">
              <a:solidFill>
                <a:schemeClr val="dk2"/>
              </a:solidFill>
            </a:endParaRPr>
          </a:p>
          <a:p>
            <a:pPr indent="-323850" lvl="0" marL="457200" rtl="0" algn="l">
              <a:lnSpc>
                <a:spcPct val="115000"/>
              </a:lnSpc>
              <a:spcBef>
                <a:spcPts val="1200"/>
              </a:spcBef>
              <a:spcAft>
                <a:spcPts val="0"/>
              </a:spcAft>
              <a:buClr>
                <a:schemeClr val="dk2"/>
              </a:buClr>
              <a:buSzPts val="1500"/>
              <a:buChar char="●"/>
            </a:pPr>
            <a:r>
              <a:rPr b="1" lang="en" sz="1500">
                <a:solidFill>
                  <a:schemeClr val="dk2"/>
                </a:solidFill>
              </a:rPr>
              <a:t>The project's recommendation to establish a remote kitchen strategically located between Koramangala, Indiranagar, and Ashok Nagar capitalizes on high customer concentration in these areas. This central location reduces delivery times, enhances operational efficiency, and fosters customer loyalty.</a:t>
            </a:r>
            <a:endParaRPr b="1" sz="1500">
              <a:solidFill>
                <a:schemeClr val="dk2"/>
              </a:solidFill>
            </a:endParaRPr>
          </a:p>
          <a:p>
            <a:pPr indent="0" lvl="0" marL="0" rtl="0" algn="l">
              <a:lnSpc>
                <a:spcPct val="115000"/>
              </a:lnSpc>
              <a:spcBef>
                <a:spcPts val="1200"/>
              </a:spcBef>
              <a:spcAft>
                <a:spcPts val="0"/>
              </a:spcAft>
              <a:buNone/>
            </a:pPr>
            <a:r>
              <a:rPr b="1" lang="en" sz="1500">
                <a:solidFill>
                  <a:schemeClr val="dk2"/>
                </a:solidFill>
              </a:rPr>
              <a:t>🏷️Market Balance</a:t>
            </a:r>
            <a:endParaRPr b="1" sz="1500">
              <a:solidFill>
                <a:schemeClr val="dk2"/>
              </a:solidFill>
            </a:endParaRPr>
          </a:p>
          <a:p>
            <a:pPr indent="-323850" lvl="0" marL="457200" rtl="0" algn="l">
              <a:lnSpc>
                <a:spcPct val="115000"/>
              </a:lnSpc>
              <a:spcBef>
                <a:spcPts val="1200"/>
              </a:spcBef>
              <a:spcAft>
                <a:spcPts val="0"/>
              </a:spcAft>
              <a:buClr>
                <a:schemeClr val="dk2"/>
              </a:buClr>
              <a:buSzPts val="1500"/>
              <a:buChar char="●"/>
            </a:pPr>
            <a:r>
              <a:rPr b="1" lang="en" sz="1500">
                <a:solidFill>
                  <a:schemeClr val="dk2"/>
                </a:solidFill>
              </a:rPr>
              <a:t>Serving customers from all three areas ensures a balanced market presence, mitigating the risk of losing customers to competitors exclusively located in one area.</a:t>
            </a:r>
            <a:endParaRPr b="1" sz="1500">
              <a:solidFill>
                <a:schemeClr val="dk2"/>
              </a:solidFill>
            </a:endParaRPr>
          </a:p>
          <a:p>
            <a:pPr indent="0" lvl="0" marL="0" rtl="0" algn="l">
              <a:lnSpc>
                <a:spcPct val="115000"/>
              </a:lnSpc>
              <a:spcBef>
                <a:spcPts val="1200"/>
              </a:spcBef>
              <a:spcAft>
                <a:spcPts val="1200"/>
              </a:spcAft>
              <a:buNone/>
            </a:pPr>
            <a:r>
              <a:rPr b="1" lang="en" sz="1500">
                <a:solidFill>
                  <a:schemeClr val="dk2"/>
                </a:solidFill>
              </a:rPr>
              <a:t>These insights are valuable for optimizing restaurant strategies and enhancing customer experiences in the food delivery market.</a:t>
            </a:r>
            <a:endParaRPr b="1"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164750" y="109225"/>
            <a:ext cx="8431099" cy="1699025"/>
          </a:xfrm>
          <a:prstGeom prst="rect">
            <a:avLst/>
          </a:prstGeom>
          <a:noFill/>
          <a:ln>
            <a:noFill/>
          </a:ln>
        </p:spPr>
      </p:pic>
      <p:pic>
        <p:nvPicPr>
          <p:cNvPr id="159" name="Google Shape;159;p18"/>
          <p:cNvPicPr preferRelativeResize="0"/>
          <p:nvPr/>
        </p:nvPicPr>
        <p:blipFill>
          <a:blip r:embed="rId4">
            <a:alphaModFix/>
          </a:blip>
          <a:stretch>
            <a:fillRect/>
          </a:stretch>
        </p:blipFill>
        <p:spPr>
          <a:xfrm>
            <a:off x="152400" y="1960650"/>
            <a:ext cx="4225025" cy="2684550"/>
          </a:xfrm>
          <a:prstGeom prst="rect">
            <a:avLst/>
          </a:prstGeom>
          <a:noFill/>
          <a:ln>
            <a:noFill/>
          </a:ln>
        </p:spPr>
      </p:pic>
      <p:pic>
        <p:nvPicPr>
          <p:cNvPr id="160" name="Google Shape;160;p18"/>
          <p:cNvPicPr preferRelativeResize="0"/>
          <p:nvPr/>
        </p:nvPicPr>
        <p:blipFill>
          <a:blip r:embed="rId5">
            <a:alphaModFix/>
          </a:blip>
          <a:stretch>
            <a:fillRect/>
          </a:stretch>
        </p:blipFill>
        <p:spPr>
          <a:xfrm>
            <a:off x="4529825" y="1960650"/>
            <a:ext cx="3967350" cy="275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152400" y="152400"/>
            <a:ext cx="5051450" cy="4850500"/>
          </a:xfrm>
          <a:prstGeom prst="rect">
            <a:avLst/>
          </a:prstGeom>
          <a:noFill/>
          <a:ln>
            <a:noFill/>
          </a:ln>
        </p:spPr>
      </p:pic>
      <p:pic>
        <p:nvPicPr>
          <p:cNvPr id="166" name="Google Shape;166;p19"/>
          <p:cNvPicPr preferRelativeResize="0"/>
          <p:nvPr/>
        </p:nvPicPr>
        <p:blipFill>
          <a:blip r:embed="rId4">
            <a:alphaModFix/>
          </a:blip>
          <a:stretch>
            <a:fillRect/>
          </a:stretch>
        </p:blipFill>
        <p:spPr>
          <a:xfrm>
            <a:off x="5356250" y="152400"/>
            <a:ext cx="3646625" cy="485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52400" y="152400"/>
            <a:ext cx="2535200" cy="2876975"/>
          </a:xfrm>
          <a:prstGeom prst="rect">
            <a:avLst/>
          </a:prstGeom>
          <a:noFill/>
          <a:ln>
            <a:noFill/>
          </a:ln>
        </p:spPr>
      </p:pic>
      <p:pic>
        <p:nvPicPr>
          <p:cNvPr id="172" name="Google Shape;172;p20"/>
          <p:cNvPicPr preferRelativeResize="0"/>
          <p:nvPr/>
        </p:nvPicPr>
        <p:blipFill>
          <a:blip r:embed="rId4">
            <a:alphaModFix/>
          </a:blip>
          <a:stretch>
            <a:fillRect/>
          </a:stretch>
        </p:blipFill>
        <p:spPr>
          <a:xfrm>
            <a:off x="2840000" y="152400"/>
            <a:ext cx="2807900" cy="2827625"/>
          </a:xfrm>
          <a:prstGeom prst="rect">
            <a:avLst/>
          </a:prstGeom>
          <a:noFill/>
          <a:ln>
            <a:noFill/>
          </a:ln>
        </p:spPr>
      </p:pic>
      <p:pic>
        <p:nvPicPr>
          <p:cNvPr id="173" name="Google Shape;173;p20"/>
          <p:cNvPicPr preferRelativeResize="0"/>
          <p:nvPr/>
        </p:nvPicPr>
        <p:blipFill>
          <a:blip r:embed="rId5">
            <a:alphaModFix/>
          </a:blip>
          <a:stretch>
            <a:fillRect/>
          </a:stretch>
        </p:blipFill>
        <p:spPr>
          <a:xfrm>
            <a:off x="152400" y="3181775"/>
            <a:ext cx="6593250" cy="2018475"/>
          </a:xfrm>
          <a:prstGeom prst="rect">
            <a:avLst/>
          </a:prstGeom>
          <a:noFill/>
          <a:ln>
            <a:noFill/>
          </a:ln>
        </p:spPr>
      </p:pic>
      <p:pic>
        <p:nvPicPr>
          <p:cNvPr id="174" name="Google Shape;174;p20"/>
          <p:cNvPicPr preferRelativeResize="0"/>
          <p:nvPr/>
        </p:nvPicPr>
        <p:blipFill>
          <a:blip r:embed="rId6">
            <a:alphaModFix/>
          </a:blip>
          <a:stretch>
            <a:fillRect/>
          </a:stretch>
        </p:blipFill>
        <p:spPr>
          <a:xfrm>
            <a:off x="6227600" y="152400"/>
            <a:ext cx="1825525" cy="1606525"/>
          </a:xfrm>
          <a:prstGeom prst="rect">
            <a:avLst/>
          </a:prstGeom>
          <a:noFill/>
          <a:ln>
            <a:noFill/>
          </a:ln>
        </p:spPr>
      </p:pic>
      <p:pic>
        <p:nvPicPr>
          <p:cNvPr id="175" name="Google Shape;175;p20"/>
          <p:cNvPicPr preferRelativeResize="0"/>
          <p:nvPr/>
        </p:nvPicPr>
        <p:blipFill>
          <a:blip r:embed="rId7">
            <a:alphaModFix/>
          </a:blip>
          <a:stretch>
            <a:fillRect/>
          </a:stretch>
        </p:blipFill>
        <p:spPr>
          <a:xfrm>
            <a:off x="6836375" y="1936525"/>
            <a:ext cx="1825525" cy="1270450"/>
          </a:xfrm>
          <a:prstGeom prst="rect">
            <a:avLst/>
          </a:prstGeom>
          <a:noFill/>
          <a:ln>
            <a:noFill/>
          </a:ln>
        </p:spPr>
      </p:pic>
      <p:pic>
        <p:nvPicPr>
          <p:cNvPr id="176" name="Google Shape;176;p20"/>
          <p:cNvPicPr preferRelativeResize="0"/>
          <p:nvPr/>
        </p:nvPicPr>
        <p:blipFill>
          <a:blip r:embed="rId8">
            <a:alphaModFix/>
          </a:blip>
          <a:stretch>
            <a:fillRect/>
          </a:stretch>
        </p:blipFill>
        <p:spPr>
          <a:xfrm>
            <a:off x="6898050" y="3359375"/>
            <a:ext cx="2067825" cy="16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80" name="Shape 180"/>
        <p:cNvGrpSpPr/>
        <p:nvPr/>
      </p:nvGrpSpPr>
      <p:grpSpPr>
        <a:xfrm>
          <a:off x="0" y="0"/>
          <a:ext cx="0" cy="0"/>
          <a:chOff x="0" y="0"/>
          <a:chExt cx="0" cy="0"/>
        </a:xfrm>
      </p:grpSpPr>
      <p:sp>
        <p:nvSpPr>
          <p:cNvPr id="181" name="Google Shape;181;p21"/>
          <p:cNvSpPr txBox="1"/>
          <p:nvPr>
            <p:ph type="title"/>
          </p:nvPr>
        </p:nvSpPr>
        <p:spPr>
          <a:xfrm>
            <a:off x="689400" y="575950"/>
            <a:ext cx="8032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Insights and Recommendations</a:t>
            </a:r>
            <a:endParaRPr/>
          </a:p>
        </p:txBody>
      </p:sp>
      <p:sp>
        <p:nvSpPr>
          <p:cNvPr id="182" name="Google Shape;182;p21"/>
          <p:cNvSpPr txBox="1"/>
          <p:nvPr>
            <p:ph idx="1" type="body"/>
          </p:nvPr>
        </p:nvSpPr>
        <p:spPr>
          <a:xfrm>
            <a:off x="85025" y="1211350"/>
            <a:ext cx="8646600" cy="40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b="1" lang="en" sz="2400">
                <a:solidFill>
                  <a:srgbClr val="A6C44A"/>
                </a:solidFill>
                <a:highlight>
                  <a:srgbClr val="FFFFFF"/>
                </a:highlight>
                <a:latin typeface="Arial"/>
                <a:ea typeface="Arial"/>
                <a:cs typeface="Arial"/>
                <a:sym typeface="Arial"/>
              </a:rPr>
              <a:t>Restaurant Market Saturation and Expansion Opportunities</a:t>
            </a:r>
            <a:endParaRPr b="1" sz="2400">
              <a:solidFill>
                <a:srgbClr val="A6C44A"/>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Insight:</a:t>
            </a:r>
            <a:r>
              <a:rPr lang="en">
                <a:solidFill>
                  <a:srgbClr val="252423"/>
                </a:solidFill>
                <a:highlight>
                  <a:srgbClr val="FFFFFF"/>
                </a:highlight>
                <a:latin typeface="Arial"/>
                <a:ea typeface="Arial"/>
                <a:cs typeface="Arial"/>
                <a:sym typeface="Arial"/>
              </a:rPr>
              <a:t> Areas with the highest concentration of restaurants show market saturation, while underserved regions present growth opportunities.</a:t>
            </a:r>
            <a:endParaRPr>
              <a:solidFill>
                <a:srgbClr val="252423"/>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Recommendation:</a:t>
            </a:r>
            <a:r>
              <a:rPr lang="en">
                <a:solidFill>
                  <a:srgbClr val="252423"/>
                </a:solidFill>
                <a:highlight>
                  <a:srgbClr val="FFFFFF"/>
                </a:highlight>
                <a:latin typeface="Arial"/>
                <a:ea typeface="Arial"/>
                <a:cs typeface="Arial"/>
                <a:sym typeface="Arial"/>
              </a:rPr>
              <a:t> Focus on expanding into regions with fewer restaurants and optimize delivery zones for high-density areas.</a:t>
            </a:r>
            <a:endParaRPr>
              <a:solidFill>
                <a:srgbClr val="252423"/>
              </a:solidFill>
              <a:highlight>
                <a:srgbClr val="FFFFFF"/>
              </a:highlight>
              <a:latin typeface="Arial"/>
              <a:ea typeface="Arial"/>
              <a:cs typeface="Arial"/>
              <a:sym typeface="Arial"/>
            </a:endParaRPr>
          </a:p>
          <a:p>
            <a:pPr indent="0" lvl="0" marL="0" rtl="0" algn="l">
              <a:spcBef>
                <a:spcPts val="0"/>
              </a:spcBef>
              <a:spcAft>
                <a:spcPts val="0"/>
              </a:spcAft>
              <a:buNone/>
            </a:pPr>
            <a:r>
              <a:rPr b="1" lang="en" sz="2400">
                <a:solidFill>
                  <a:srgbClr val="A6C44A"/>
                </a:solidFill>
                <a:highlight>
                  <a:srgbClr val="FFFFFF"/>
                </a:highlight>
                <a:latin typeface="Arial"/>
                <a:ea typeface="Arial"/>
                <a:cs typeface="Arial"/>
                <a:sym typeface="Arial"/>
              </a:rPr>
              <a:t>Restaurant Performance and Customer Ratings</a:t>
            </a:r>
            <a:endParaRPr b="1" sz="2400">
              <a:solidFill>
                <a:srgbClr val="A6C44A"/>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Insight:</a:t>
            </a:r>
            <a:r>
              <a:rPr lang="en">
                <a:solidFill>
                  <a:srgbClr val="252423"/>
                </a:solidFill>
                <a:highlight>
                  <a:srgbClr val="FFFFFF"/>
                </a:highlight>
                <a:latin typeface="Arial"/>
                <a:ea typeface="Arial"/>
                <a:cs typeface="Arial"/>
                <a:sym typeface="Arial"/>
              </a:rPr>
              <a:t> A correlation between high ratings and customer satisfaction factors such as price, delivery time, and total ratings.</a:t>
            </a:r>
            <a:endParaRPr>
              <a:solidFill>
                <a:srgbClr val="252423"/>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Recommendation:</a:t>
            </a:r>
            <a:r>
              <a:rPr lang="en">
                <a:solidFill>
                  <a:srgbClr val="252423"/>
                </a:solidFill>
                <a:highlight>
                  <a:srgbClr val="FFFFFF"/>
                </a:highlight>
                <a:latin typeface="Arial"/>
                <a:ea typeface="Arial"/>
                <a:cs typeface="Arial"/>
                <a:sym typeface="Arial"/>
              </a:rPr>
              <a:t> Invest in improving delivery times and food quality, while adjusting prices based on customer feedback to enhance overall restaurant ratings.</a:t>
            </a:r>
            <a:endParaRPr>
              <a:solidFill>
                <a:srgbClr val="252423"/>
              </a:solidFill>
              <a:highlight>
                <a:srgbClr val="FFFFFF"/>
              </a:highlight>
              <a:latin typeface="Arial"/>
              <a:ea typeface="Arial"/>
              <a:cs typeface="Arial"/>
              <a:sym typeface="Arial"/>
            </a:endParaRPr>
          </a:p>
          <a:p>
            <a:pPr indent="0" lvl="0" marL="0" rtl="0" algn="l">
              <a:spcBef>
                <a:spcPts val="0"/>
              </a:spcBef>
              <a:spcAft>
                <a:spcPts val="0"/>
              </a:spcAft>
              <a:buNone/>
            </a:pPr>
            <a:r>
              <a:rPr b="1" lang="en" sz="2400">
                <a:solidFill>
                  <a:srgbClr val="A6C44A"/>
                </a:solidFill>
                <a:highlight>
                  <a:srgbClr val="FFFFFF"/>
                </a:highlight>
                <a:latin typeface="Arial"/>
                <a:ea typeface="Arial"/>
                <a:cs typeface="Arial"/>
                <a:sym typeface="Arial"/>
              </a:rPr>
              <a:t>Delivery Efficiency and Operational Improvements</a:t>
            </a:r>
            <a:endParaRPr b="1" sz="2400">
              <a:solidFill>
                <a:srgbClr val="A6C44A"/>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Insight:</a:t>
            </a:r>
            <a:r>
              <a:rPr lang="en">
                <a:solidFill>
                  <a:srgbClr val="252423"/>
                </a:solidFill>
                <a:highlight>
                  <a:srgbClr val="FFFFFF"/>
                </a:highlight>
                <a:latin typeface="Arial"/>
                <a:ea typeface="Arial"/>
                <a:cs typeface="Arial"/>
                <a:sym typeface="Arial"/>
              </a:rPr>
              <a:t> Delivery time significantly impacts customer satisfaction and ratings.</a:t>
            </a:r>
            <a:endParaRPr>
              <a:solidFill>
                <a:srgbClr val="252423"/>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rPr b="1" lang="en">
                <a:solidFill>
                  <a:srgbClr val="252423"/>
                </a:solidFill>
                <a:highlight>
                  <a:srgbClr val="FFFFFF"/>
                </a:highlight>
                <a:latin typeface="Arial"/>
                <a:ea typeface="Arial"/>
                <a:cs typeface="Arial"/>
                <a:sym typeface="Arial"/>
              </a:rPr>
              <a:t>Recommendation:</a:t>
            </a:r>
            <a:r>
              <a:rPr lang="en">
                <a:solidFill>
                  <a:srgbClr val="252423"/>
                </a:solidFill>
                <a:highlight>
                  <a:srgbClr val="FFFFFF"/>
                </a:highlight>
                <a:latin typeface="Arial"/>
                <a:ea typeface="Arial"/>
                <a:cs typeface="Arial"/>
                <a:sym typeface="Arial"/>
              </a:rPr>
              <a:t> Optimize delivery logistics by analyzing time patterns and improve operational efficiency through better route planning and partnerships.</a:t>
            </a:r>
            <a:endParaRPr>
              <a:solidFill>
                <a:srgbClr val="252423"/>
              </a:solidFill>
              <a:highlight>
                <a:srgbClr val="FFFFFF"/>
              </a:highlight>
              <a:latin typeface="Arial"/>
              <a:ea typeface="Arial"/>
              <a:cs typeface="Arial"/>
              <a:sym typeface="Arial"/>
            </a:endParaRPr>
          </a:p>
          <a:p>
            <a:pPr indent="-228600" lvl="0" marL="457200" rtl="0" algn="l">
              <a:spcBef>
                <a:spcPts val="0"/>
              </a:spcBef>
              <a:spcAft>
                <a:spcPts val="0"/>
              </a:spcAft>
              <a:buClr>
                <a:srgbClr val="252423"/>
              </a:buClr>
              <a:buSzPts val="900"/>
              <a:buFont typeface="Arial"/>
              <a:buNone/>
            </a:pPr>
            <a:r>
              <a:t/>
            </a:r>
            <a:endParaRPr>
              <a:solidFill>
                <a:srgbClr val="252423"/>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