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63" r:id="rId5"/>
    <p:sldId id="271" r:id="rId6"/>
    <p:sldId id="261" r:id="rId7"/>
    <p:sldId id="282" r:id="rId8"/>
    <p:sldId id="264" r:id="rId9"/>
    <p:sldId id="265" r:id="rId10"/>
    <p:sldId id="266" r:id="rId11"/>
    <p:sldId id="268" r:id="rId12"/>
    <p:sldId id="290" r:id="rId13"/>
    <p:sldId id="283" r:id="rId14"/>
    <p:sldId id="284" r:id="rId15"/>
    <p:sldId id="285" r:id="rId16"/>
    <p:sldId id="286" r:id="rId17"/>
    <p:sldId id="289" r:id="rId18"/>
    <p:sldId id="291" r:id="rId19"/>
    <p:sldId id="281" r:id="rId20"/>
    <p:sldId id="269" r:id="rId21"/>
    <p:sldId id="270"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0588" autoAdjust="0"/>
  </p:normalViewPr>
  <p:slideViewPr>
    <p:cSldViewPr snapToGrid="0">
      <p:cViewPr varScale="1">
        <p:scale>
          <a:sx n="54" d="100"/>
          <a:sy n="54" d="100"/>
        </p:scale>
        <p:origin x="13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0A054-9A33-484A-8791-D9799785A90A}"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873B9-1F03-46B3-A192-DA05D4B67925}" type="slidenum">
              <a:rPr lang="en-IN" smtClean="0"/>
              <a:t>‹#›</a:t>
            </a:fld>
            <a:endParaRPr lang="en-IN"/>
          </a:p>
        </p:txBody>
      </p:sp>
    </p:spTree>
    <p:extLst>
      <p:ext uri="{BB962C8B-B14F-4D97-AF65-F5344CB8AC3E}">
        <p14:creationId xmlns:p14="http://schemas.microsoft.com/office/powerpoint/2010/main" val="2988772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2873B9-1F03-46B3-A192-DA05D4B67925}" type="slidenum">
              <a:rPr lang="en-IN" smtClean="0"/>
              <a:t>12</a:t>
            </a:fld>
            <a:endParaRPr lang="en-IN"/>
          </a:p>
        </p:txBody>
      </p:sp>
    </p:spTree>
    <p:extLst>
      <p:ext uri="{BB962C8B-B14F-4D97-AF65-F5344CB8AC3E}">
        <p14:creationId xmlns:p14="http://schemas.microsoft.com/office/powerpoint/2010/main" val="210176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2873B9-1F03-46B3-A192-DA05D4B67925}" type="slidenum">
              <a:rPr lang="en-IN" smtClean="0"/>
              <a:t>14</a:t>
            </a:fld>
            <a:endParaRPr lang="en-IN"/>
          </a:p>
        </p:txBody>
      </p:sp>
    </p:spTree>
    <p:extLst>
      <p:ext uri="{BB962C8B-B14F-4D97-AF65-F5344CB8AC3E}">
        <p14:creationId xmlns:p14="http://schemas.microsoft.com/office/powerpoint/2010/main" val="3516885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C3C1A-925F-4DEC-96B8-697A0F731CB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C3C1A-925F-4DEC-96B8-697A0F731CB4}"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C3C1A-925F-4DEC-96B8-697A0F731CB4}"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C3C1A-925F-4DEC-96B8-697A0F731CB4}"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367F7-9705-4576-9379-E78BB7F247E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C3C1A-925F-4DEC-96B8-697A0F731CB4}"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AC3C1A-925F-4DEC-96B8-697A0F731CB4}"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AC3C1A-925F-4DEC-96B8-697A0F731CB4}"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C3C1A-925F-4DEC-96B8-697A0F731CB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C3C1A-925F-4DEC-96B8-697A0F731CB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C3C1A-925F-4DEC-96B8-697A0F731CB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C3C1A-925F-4DEC-96B8-697A0F731CB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C3C1A-925F-4DEC-96B8-697A0F731CB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C3C1A-925F-4DEC-96B8-697A0F731CB4}"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C3C1A-925F-4DEC-96B8-697A0F731CB4}"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C3C1A-925F-4DEC-96B8-697A0F731CB4}"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EAC3C1A-925F-4DEC-96B8-697A0F731CB4}"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C3C1A-925F-4DEC-96B8-697A0F731CB4}"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C3C1A-925F-4DEC-96B8-697A0F731CB4}"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367F7-9705-4576-9379-E78BB7F247E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95000"/>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EAC3C1A-925F-4DEC-96B8-697A0F731CB4}" type="datetimeFigureOut">
              <a:rPr lang="en-IN" smtClean="0"/>
              <a:t>01-05-2024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36367F7-9705-4576-9379-E78BB7F247E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913775" y="618517"/>
            <a:ext cx="9571345" cy="1131007"/>
          </a:xfrm>
        </p:spPr>
        <p:txBody>
          <a:bodyPr/>
          <a:lstStyle/>
          <a:p>
            <a:endParaRPr lang="en-IN" dirty="0"/>
          </a:p>
        </p:txBody>
      </p:sp>
      <p:pic>
        <p:nvPicPr>
          <p:cNvPr id="12" name="Picture 11"/>
          <p:cNvPicPr>
            <a:picLocks noChangeAspect="1" noChangeArrowheads="1"/>
          </p:cNvPicPr>
          <p:nvPr/>
        </p:nvPicPr>
        <p:blipFill>
          <a:blip r:embed="rId2"/>
          <a:srcRect/>
          <a:stretch>
            <a:fillRect/>
          </a:stretch>
        </p:blipFill>
        <p:spPr>
          <a:xfrm>
            <a:off x="1270001" y="624278"/>
            <a:ext cx="8943422" cy="1037072"/>
          </a:xfrm>
          <a:prstGeom prst="rect">
            <a:avLst/>
          </a:prstGeom>
          <a:noFill/>
          <a:ln w="9525">
            <a:noFill/>
            <a:miter lim="800000"/>
            <a:headEnd/>
            <a:tailEnd/>
          </a:ln>
        </p:spPr>
      </p:pic>
      <p:sp>
        <p:nvSpPr>
          <p:cNvPr id="14" name="Text Box 4"/>
          <p:cNvSpPr txBox="1"/>
          <p:nvPr/>
        </p:nvSpPr>
        <p:spPr>
          <a:xfrm>
            <a:off x="1270000" y="1749524"/>
            <a:ext cx="9032239" cy="751691"/>
          </a:xfrm>
          <a:prstGeom prst="rect">
            <a:avLst/>
          </a:prstGeom>
          <a:noFill/>
        </p:spPr>
        <p:txBody>
          <a:bodyPr vert="horz" wrap="square" lIns="91440" tIns="45720" rIns="91440" bIns="45720" rtlCol="0" anchor="b">
            <a:noAutofit/>
          </a:bodyPr>
          <a:lstStyle>
            <a:defPPr>
              <a:defRPr lang="en-US"/>
            </a:defPPr>
            <a:lvl1pPr marL="0" algn="l" defTabSz="914400" rtl="0" eaLnBrk="1" latinLnBrk="0" hangingPunct="1">
              <a:lnSpc>
                <a:spcPct val="90000"/>
              </a:lnSpc>
              <a:spcBef>
                <a:spcPct val="0"/>
              </a:spcBef>
              <a:buNone/>
              <a:defRPr sz="1800" kern="1200" cap="all" baseline="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tx1">
                    <a:lumMod val="85000"/>
                    <a:lumOff val="15000"/>
                  </a:schemeClr>
                </a:solidFill>
                <a:latin typeface="Arial Rounded MT Bold" panose="020F0704030504030204" charset="0"/>
                <a:cs typeface="Arial Rounded MT Bold" panose="020F0704030504030204" charset="0"/>
              </a:rPr>
              <a:t>           </a:t>
            </a: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DEPARTMENT OF COMPUTER SCIENCE AND ENGINEERING</a:t>
            </a:r>
          </a:p>
          <a:p>
            <a:endParaRPr lang="en-US" sz="2000" b="1" dirty="0">
              <a:solidFill>
                <a:schemeClr val="tx1">
                  <a:lumMod val="85000"/>
                  <a:lumOff val="15000"/>
                </a:schemeClr>
              </a:solidFill>
              <a:latin typeface="Arial Rounded MT Bold" panose="020F0704030504030204" charset="0"/>
              <a:cs typeface="Arial Rounded MT Bold" panose="020F0704030504030204" charset="0"/>
            </a:endParaRPr>
          </a:p>
        </p:txBody>
      </p:sp>
      <p:sp>
        <p:nvSpPr>
          <p:cNvPr id="15" name="Text Box 5"/>
          <p:cNvSpPr txBox="1"/>
          <p:nvPr/>
        </p:nvSpPr>
        <p:spPr>
          <a:xfrm>
            <a:off x="1751012" y="2306321"/>
            <a:ext cx="8462411" cy="1727200"/>
          </a:xfrm>
          <a:prstGeom prst="rect">
            <a:avLst/>
          </a:prstGeom>
          <a:noFill/>
        </p:spPr>
        <p:txBody>
          <a:bodyPr vert="horz" wrap="square" lIns="91440" tIns="45720" rIns="91440" bIns="45720" rtlCol="0">
            <a:noAutofit/>
          </a:bodyPr>
          <a:lstStyle>
            <a:defPPr>
              <a:defRPr lang="en-US"/>
            </a:defPPr>
            <a:lvl1pPr marL="0" indent="0" algn="l" defTabSz="914400" rtl="0" eaLnBrk="1" latinLnBrk="0" hangingPunct="1">
              <a:lnSpc>
                <a:spcPct val="120000"/>
              </a:lnSpc>
              <a:spcBef>
                <a:spcPts val="10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9pPr>
          </a:lstStyle>
          <a:p>
            <a:pPr algn="ctr"/>
            <a:r>
              <a:rPr lang="en-US" sz="2500" b="1" u="sng" dirty="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TITLE</a:t>
            </a:r>
          </a:p>
          <a:p>
            <a:pPr algn="ctr"/>
            <a:r>
              <a:rPr lang="en-US" sz="2200"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Health insurance claim prediction using</a:t>
            </a:r>
          </a:p>
          <a:p>
            <a:pPr algn="ctr"/>
            <a:r>
              <a:rPr lang="en-US" sz="2200"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Machine learning</a:t>
            </a:r>
          </a:p>
          <a:p>
            <a:pPr algn="ctr"/>
            <a:endParaRPr lang="en-US" sz="2400" b="1" dirty="0">
              <a:effectLst>
                <a:outerShdw blurRad="38100" dist="19050" dir="2700000" algn="tl" rotWithShape="0">
                  <a:schemeClr val="dk1">
                    <a:alpha val="40000"/>
                  </a:schemeClr>
                </a:outerShdw>
              </a:effectLst>
              <a:latin typeface="+mj-lt"/>
              <a:cs typeface="+mj-lt"/>
            </a:endParaRPr>
          </a:p>
          <a:p>
            <a:pPr algn="ctr"/>
            <a:endParaRPr lang="en-US" sz="2400" b="1" dirty="0">
              <a:effectLst>
                <a:outerShdw blurRad="38100" dist="19050" dir="2700000" algn="tl" rotWithShape="0">
                  <a:schemeClr val="dk1">
                    <a:alpha val="40000"/>
                  </a:schemeClr>
                </a:outerShdw>
              </a:effectLst>
              <a:latin typeface="+mj-lt"/>
              <a:cs typeface="+mj-lt"/>
            </a:endParaRPr>
          </a:p>
          <a:p>
            <a:pPr algn="ctr"/>
            <a:r>
              <a:rPr lang="en-US" sz="2400" b="1" dirty="0">
                <a:effectLst>
                  <a:outerShdw blurRad="38100" dist="19050" dir="2700000" algn="tl" rotWithShape="0">
                    <a:schemeClr val="dk1">
                      <a:alpha val="40000"/>
                    </a:schemeClr>
                  </a:outerShdw>
                </a:effectLst>
                <a:latin typeface="+mj-lt"/>
                <a:cs typeface="+mj-lt"/>
              </a:rPr>
              <a:t>                           </a:t>
            </a:r>
          </a:p>
        </p:txBody>
      </p:sp>
      <p:sp>
        <p:nvSpPr>
          <p:cNvPr id="16" name="Text Box 6"/>
          <p:cNvSpPr txBox="1"/>
          <p:nvPr/>
        </p:nvSpPr>
        <p:spPr>
          <a:xfrm>
            <a:off x="508585" y="3869514"/>
            <a:ext cx="4811486" cy="1361438"/>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TEAM MEMBERS:</a:t>
            </a:r>
          </a:p>
          <a:p>
            <a:pPr algn="l"/>
            <a:r>
              <a:rPr lang="en-US" sz="1600" dirty="0">
                <a:latin typeface="Times New Roman" panose="02020603050405020304" pitchFamily="18" charset="0"/>
                <a:cs typeface="Times New Roman" panose="02020603050405020304" pitchFamily="18" charset="0"/>
              </a:rPr>
              <a:t>N.PADMAVATHI(20G01A0552)</a:t>
            </a:r>
          </a:p>
          <a:p>
            <a:pPr algn="l"/>
            <a:r>
              <a:rPr lang="en-US" sz="1600" dirty="0">
                <a:latin typeface="Times New Roman" panose="02020603050405020304" pitchFamily="18" charset="0"/>
                <a:cs typeface="Times New Roman" panose="02020603050405020304" pitchFamily="18" charset="0"/>
              </a:rPr>
              <a:t>A.PAVANI(20G05A0503)</a:t>
            </a:r>
          </a:p>
          <a:p>
            <a:pPr algn="l"/>
            <a:r>
              <a:rPr lang="en-US" sz="1600" dirty="0">
                <a:latin typeface="Times New Roman" panose="02020603050405020304" pitchFamily="18" charset="0"/>
                <a:cs typeface="Times New Roman" panose="02020603050405020304" pitchFamily="18" charset="0"/>
              </a:rPr>
              <a:t>MACHA SIVAKUMAR(20G01A0542)</a:t>
            </a:r>
          </a:p>
          <a:p>
            <a:pPr algn="l"/>
            <a:r>
              <a:rPr lang="en-US" sz="1600" dirty="0">
                <a:latin typeface="Times New Roman" panose="02020603050405020304" pitchFamily="18" charset="0"/>
                <a:cs typeface="Times New Roman" panose="02020603050405020304" pitchFamily="18" charset="0"/>
              </a:rPr>
              <a:t>T.BHARATH KUMAR(20G01A0571</a:t>
            </a:r>
            <a:r>
              <a:rPr lang="en-US" sz="1600" dirty="0">
                <a:latin typeface="Arial" panose="020B0604020202020204" pitchFamily="34" charset="0"/>
                <a:cs typeface="Arial" panose="020B0604020202020204" pitchFamily="34" charset="0"/>
              </a:rPr>
              <a:t>)</a:t>
            </a:r>
          </a:p>
        </p:txBody>
      </p:sp>
      <p:sp>
        <p:nvSpPr>
          <p:cNvPr id="17" name="Text Box 7"/>
          <p:cNvSpPr txBox="1"/>
          <p:nvPr/>
        </p:nvSpPr>
        <p:spPr>
          <a:xfrm>
            <a:off x="5884474" y="3959507"/>
            <a:ext cx="4093697" cy="1181453"/>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BATCH CODE:</a:t>
            </a:r>
            <a:r>
              <a:rPr lang="en-US" sz="1600" dirty="0">
                <a:latin typeface="Times New Roman" panose="02020603050405020304" pitchFamily="18" charset="0"/>
                <a:cs typeface="Times New Roman" panose="02020603050405020304" pitchFamily="18" charset="0"/>
              </a:rPr>
              <a:t>CS20A10</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UNDER THE GUIDANCE:</a:t>
            </a:r>
          </a:p>
          <a:p>
            <a:r>
              <a:rPr lang="en-US" sz="1600" dirty="0">
                <a:latin typeface="Times New Roman" panose="02020603050405020304" pitchFamily="18" charset="0"/>
                <a:cs typeface="Times New Roman" panose="02020603050405020304" pitchFamily="18" charset="0"/>
              </a:rPr>
              <a:t>S.NATESAN (MTech PhD)</a:t>
            </a:r>
          </a:p>
          <a:p>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45441" y="964341"/>
            <a:ext cx="9570928" cy="706964"/>
          </a:xfrm>
        </p:spPr>
        <p:txBody>
          <a:bodyPr>
            <a:normAutofit/>
          </a:bodyPr>
          <a:lstStyle/>
          <a:p>
            <a:pPr algn="just"/>
            <a:r>
              <a:rPr lang="en-US" sz="2800" b="1" dirty="0">
                <a:latin typeface="Times New Roman" panose="02020603050405020304" pitchFamily="18" charset="0"/>
                <a:cs typeface="Times New Roman" panose="02020603050405020304" pitchFamily="18" charset="0"/>
              </a:rPr>
              <a:t>     Architecture :</a:t>
            </a:r>
            <a:endParaRPr lang="en-IN" sz="2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913775" y="2016052"/>
            <a:ext cx="9002593" cy="4018987"/>
          </a:xfrm>
        </p:spPr>
        <p:txBody>
          <a:bodyPr/>
          <a:lstStyle/>
          <a:p>
            <a:endParaRPr lang="en-IN" dirty="0"/>
          </a:p>
        </p:txBody>
      </p:sp>
      <p:pic>
        <p:nvPicPr>
          <p:cNvPr id="7" name="Picture 6"/>
          <p:cNvPicPr>
            <a:picLocks noChangeAspect="1"/>
          </p:cNvPicPr>
          <p:nvPr/>
        </p:nvPicPr>
        <p:blipFill>
          <a:blip r:embed="rId2"/>
          <a:stretch>
            <a:fillRect/>
          </a:stretch>
        </p:blipFill>
        <p:spPr>
          <a:xfrm>
            <a:off x="913774" y="2016052"/>
            <a:ext cx="9002594" cy="40189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4960" y="236855"/>
            <a:ext cx="10963275" cy="829945"/>
          </a:xfrm>
        </p:spPr>
        <p:txBody>
          <a:bodyPr/>
          <a:lstStyle/>
          <a:p>
            <a:pPr algn="just"/>
            <a:r>
              <a:rPr lang="en-US" sz="2800" b="1" dirty="0">
                <a:latin typeface="Times New Roman" panose="02020603050405020304" pitchFamily="18" charset="0"/>
                <a:ea typeface="Calibri" panose="020F0502020204030204" pitchFamily="34" charset="0"/>
                <a:cs typeface="Times New Roman" panose="02020603050405020304" pitchFamily="18" charset="0"/>
              </a:rPr>
              <a:t>Modules  EXPLANATION:</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391886" y="1270000"/>
            <a:ext cx="11571513" cy="5351144"/>
          </a:xfrm>
        </p:spPr>
        <p:txBody>
          <a:bodyPr>
            <a:noAutofit/>
          </a:bodyPr>
          <a:lstStyle/>
          <a:p>
            <a:pPr marL="0" indent="0">
              <a:buNone/>
            </a:pPr>
            <a:r>
              <a:rPr lang="en-US" cap="none" dirty="0">
                <a:latin typeface="Times New Roman" panose="02020603050405020304" pitchFamily="18" charset="0"/>
                <a:ea typeface="Calibri" panose="020F0502020204030204" pitchFamily="34" charset="0"/>
                <a:cs typeface="Times New Roman" panose="02020603050405020304" pitchFamily="18" charset="0"/>
              </a:rPr>
              <a:t>Health insurance claim prediction involves assessing the likelihood of an insurance claim being approved or denied based on various factors.</a:t>
            </a:r>
          </a:p>
          <a:p>
            <a:pPr>
              <a:buFont typeface="Wingdings" panose="05000000000000000000" pitchFamily="2" charset="2"/>
              <a:buChar char="Ø"/>
            </a:pPr>
            <a:r>
              <a:rPr lang="en-IN" b="1" cap="none" dirty="0">
                <a:latin typeface="Times New Roman" panose="02020603050405020304" pitchFamily="18" charset="0"/>
                <a:ea typeface="Calibri" panose="020F0502020204030204" pitchFamily="34" charset="0"/>
                <a:cs typeface="Times New Roman" panose="02020603050405020304" pitchFamily="18" charset="0"/>
              </a:rPr>
              <a:t>Data preprocessing module: </a:t>
            </a:r>
            <a:r>
              <a:rPr lang="en-US" cap="none"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H</a:t>
            </a:r>
            <a:r>
              <a:rPr lang="en-US"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andle missing data, Impute or remove missing values.</a:t>
            </a:r>
          </a:p>
          <a:p>
            <a:pPr>
              <a:buFont typeface="Wingdings" panose="05000000000000000000" pitchFamily="2" charset="2"/>
              <a:buChar char="Ø"/>
            </a:pPr>
            <a:r>
              <a:rPr lang="en-US" b="1"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Exploratory Data </a:t>
            </a:r>
            <a:r>
              <a:rPr lang="en-US" b="1" cap="none"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A</a:t>
            </a:r>
            <a:r>
              <a:rPr lang="en-US" b="1"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nalysis (</a:t>
            </a:r>
            <a:r>
              <a:rPr lang="en-US" b="1" cap="none"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EDA</a:t>
            </a:r>
            <a:r>
              <a:rPr lang="en-US" b="1"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module: </a:t>
            </a:r>
            <a:r>
              <a:rPr lang="en-US" cap="none"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A</a:t>
            </a:r>
            <a:r>
              <a:rPr lang="en-US"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nalyze and visualize the distribution of features.</a:t>
            </a:r>
          </a:p>
          <a:p>
            <a:pPr>
              <a:buFont typeface="Wingdings" panose="05000000000000000000" pitchFamily="2" charset="2"/>
              <a:buChar char="Ø"/>
            </a:pPr>
            <a:r>
              <a:rPr lang="en-IN" b="1"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Model development module: </a:t>
            </a:r>
            <a:r>
              <a:rPr lang="en-US" cap="none"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C</a:t>
            </a:r>
            <a:r>
              <a:rPr lang="en-US"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hoose appropriate machine learning algorithms for classification.</a:t>
            </a:r>
          </a:p>
          <a:p>
            <a:pPr>
              <a:buFont typeface="Wingdings" panose="05000000000000000000" pitchFamily="2" charset="2"/>
              <a:buChar char="Ø"/>
            </a:pPr>
            <a:r>
              <a:rPr lang="en-IN" b="1"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Ensemble learning module: </a:t>
            </a:r>
            <a:r>
              <a:rPr lang="en-IN"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Combine multiple models to enhance predictive performance.</a:t>
            </a:r>
          </a:p>
          <a:p>
            <a:pPr>
              <a:buFont typeface="Wingdings" panose="05000000000000000000" pitchFamily="2" charset="2"/>
              <a:buChar char="Ø"/>
            </a:pPr>
            <a:r>
              <a:rPr lang="en-IN" b="1"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Deployment module: </a:t>
            </a:r>
            <a:r>
              <a:rPr lang="en-US" cap="none"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I</a:t>
            </a:r>
            <a:r>
              <a:rPr lang="en-US"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ntegrate the predictive model into the existing health insurance claim processing system.</a:t>
            </a:r>
            <a:endParaRPr lang="en-IN"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b="1"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User Interface (UI) module: </a:t>
            </a:r>
            <a:r>
              <a:rPr lang="en-US" cap="none"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D</a:t>
            </a:r>
            <a:r>
              <a:rPr lang="en-US" i="0" cap="none"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evelop a user-friendly interface for insurers and claim processors to interact with the system.</a:t>
            </a:r>
            <a:br>
              <a:rPr lang="en-US" cap="none" dirty="0">
                <a:latin typeface="Times New Roman" panose="02020603050405020304" pitchFamily="18" charset="0"/>
                <a:ea typeface="Calibri" panose="020F0502020204030204" pitchFamily="34" charset="0"/>
                <a:cs typeface="Times New Roman" panose="02020603050405020304" pitchFamily="18" charset="0"/>
              </a:rPr>
            </a:br>
            <a:br>
              <a:rPr lang="en-IN"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br>
              <a:rPr lang="en-IN" b="1"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br>
              <a:rPr lang="en-IN" b="1" cap="none" dirty="0">
                <a:latin typeface="Calibri" panose="020F0502020204030204" pitchFamily="34" charset="0"/>
                <a:ea typeface="Calibri" panose="020F0502020204030204" pitchFamily="34" charset="0"/>
                <a:cs typeface="Calibri" panose="020F0502020204030204" pitchFamily="34" charset="0"/>
              </a:rPr>
            </a:br>
            <a:br>
              <a:rPr lang="en-IN" b="1"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br>
              <a:rPr lang="en-US" b="1" cap="none" dirty="0">
                <a:latin typeface="Calibri" panose="020F0502020204030204" pitchFamily="34" charset="0"/>
                <a:ea typeface="Calibri" panose="020F0502020204030204" pitchFamily="34" charset="0"/>
                <a:cs typeface="Calibri" panose="020F0502020204030204" pitchFamily="34" charset="0"/>
              </a:rPr>
            </a:br>
            <a:endParaRPr lang="en-IN" b="1"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br>
              <a:rPr lang="en-IN" b="1"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br>
              <a:rPr lang="en-US" b="1" cap="none" dirty="0">
                <a:latin typeface="Calibri" panose="020F0502020204030204" pitchFamily="34" charset="0"/>
                <a:ea typeface="Calibri" panose="020F0502020204030204" pitchFamily="34" charset="0"/>
                <a:cs typeface="Calibri" panose="020F0502020204030204" pitchFamily="34" charset="0"/>
              </a:rPr>
            </a:br>
            <a:endParaRPr lang="en-IN" b="1"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br>
              <a:rPr lang="en-IN" b="1"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br>
              <a:rPr lang="en-US" b="1" cap="none" dirty="0">
                <a:latin typeface="Calibri" panose="020F0502020204030204" pitchFamily="34" charset="0"/>
                <a:ea typeface="Calibri" panose="020F0502020204030204" pitchFamily="34" charset="0"/>
                <a:cs typeface="Calibri" panose="020F0502020204030204" pitchFamily="34" charset="0"/>
              </a:rPr>
            </a:br>
            <a:endParaRPr lang="en-US" b="1"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br>
              <a:rPr lang="en-US" b="1"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br>
              <a:rPr lang="en-US" b="1" cap="none" dirty="0">
                <a:latin typeface="Calibri" panose="020F0502020204030204" pitchFamily="34" charset="0"/>
                <a:ea typeface="Calibri" panose="020F0502020204030204" pitchFamily="34" charset="0"/>
                <a:cs typeface="Calibri" panose="020F0502020204030204" pitchFamily="34" charset="0"/>
              </a:rPr>
            </a:br>
            <a:endParaRPr lang="en-IN" b="1" cap="none"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b="1" cap="none"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A62D-F5D2-06B2-F95B-52F531B9B787}"/>
              </a:ext>
            </a:extLst>
          </p:cNvPr>
          <p:cNvSpPr>
            <a:spLocks noGrp="1"/>
          </p:cNvSpPr>
          <p:nvPr>
            <p:ph type="title"/>
          </p:nvPr>
        </p:nvSpPr>
        <p:spPr>
          <a:xfrm>
            <a:off x="913776" y="518160"/>
            <a:ext cx="2655976" cy="1696534"/>
          </a:xfrm>
        </p:spPr>
        <p:txBody>
          <a:bodyPr>
            <a:normAutofit/>
          </a:bodyPr>
          <a:lstStyle/>
          <a:p>
            <a:r>
              <a:rPr lang="en-IN" sz="3200" b="1" dirty="0"/>
              <a:t>dataset: </a:t>
            </a:r>
          </a:p>
        </p:txBody>
      </p:sp>
      <p:pic>
        <p:nvPicPr>
          <p:cNvPr id="5" name="Picture 4">
            <a:extLst>
              <a:ext uri="{FF2B5EF4-FFF2-40B4-BE49-F238E27FC236}">
                <a16:creationId xmlns:a16="http://schemas.microsoft.com/office/drawing/2014/main" id="{9B5AAAB2-0B8D-81E8-049C-46730E187C3C}"/>
              </a:ext>
            </a:extLst>
          </p:cNvPr>
          <p:cNvPicPr>
            <a:picLocks noChangeAspect="1"/>
          </p:cNvPicPr>
          <p:nvPr/>
        </p:nvPicPr>
        <p:blipFill>
          <a:blip r:embed="rId3"/>
          <a:stretch>
            <a:fillRect/>
          </a:stretch>
        </p:blipFill>
        <p:spPr>
          <a:xfrm>
            <a:off x="3569751" y="2367092"/>
            <a:ext cx="5052498" cy="3576725"/>
          </a:xfrm>
          <a:prstGeom prst="rect">
            <a:avLst/>
          </a:prstGeom>
        </p:spPr>
      </p:pic>
    </p:spTree>
    <p:extLst>
      <p:ext uri="{BB962C8B-B14F-4D97-AF65-F5344CB8AC3E}">
        <p14:creationId xmlns:p14="http://schemas.microsoft.com/office/powerpoint/2010/main" val="4223088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70560"/>
            <a:ext cx="10364451" cy="568960"/>
          </a:xfrm>
        </p:spPr>
        <p:txBody>
          <a:bodyPr>
            <a:normAutofit fontScale="90000"/>
          </a:bodyPr>
          <a:lstStyle/>
          <a:p>
            <a:pPr algn="just"/>
            <a:r>
              <a:rPr lang="en-US" b="1" dirty="0">
                <a:latin typeface="Times New Roman" panose="02020603050405020304" pitchFamily="18" charset="0"/>
                <a:ea typeface="Calibri" panose="020F0502020204030204" pitchFamily="34" charset="0"/>
                <a:cs typeface="Times New Roman" panose="02020603050405020304" pitchFamily="18" charset="0"/>
              </a:rPr>
              <a:t>UML DIAGRAMS</a:t>
            </a:r>
          </a:p>
        </p:txBody>
      </p:sp>
      <p:sp>
        <p:nvSpPr>
          <p:cNvPr id="7" name="Content Placeholder 6"/>
          <p:cNvSpPr>
            <a:spLocks noGrp="1"/>
          </p:cNvSpPr>
          <p:nvPr>
            <p:ph sz="quarter" idx="13"/>
          </p:nvPr>
        </p:nvSpPr>
        <p:spPr>
          <a:xfrm>
            <a:off x="913774" y="1371600"/>
            <a:ext cx="10363826" cy="5242560"/>
          </a:xfrm>
        </p:spPr>
        <p:txBody>
          <a:bodyPr>
            <a:normAutofit/>
          </a:bodyPr>
          <a:lstStyle/>
          <a:p>
            <a:pPr algn="just">
              <a:buFont typeface="Wingdings" panose="05000000000000000000" pitchFamily="2" charset="2"/>
              <a:buChar char="Ø"/>
            </a:pPr>
            <a:r>
              <a:rPr lang="en-US" sz="1800" cap="none" dirty="0">
                <a:latin typeface="Times New Roman" panose="02020603050405020304" pitchFamily="18" charset="0"/>
                <a:ea typeface="Calibri" panose="020F0502020204030204" pitchFamily="34" charset="0"/>
                <a:cs typeface="Times New Roman" panose="02020603050405020304" pitchFamily="18" charset="0"/>
              </a:rPr>
              <a:t>UML stands for unified modeling language. UML is a standardized general-purpose modeling language in the field of object-oriented software engineering. The standard is managed, and was created by, the object management group.</a:t>
            </a:r>
          </a:p>
          <a:p>
            <a:pPr algn="just">
              <a:buFont typeface="Wingdings" panose="05000000000000000000" pitchFamily="2" charset="2"/>
              <a:buChar char="Ø"/>
            </a:pPr>
            <a:r>
              <a:rPr lang="en-US" sz="1800" cap="none" dirty="0">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 oriented computer software. In its current form UML is comprised of two major components: a meta-model and a notation. In the future, some form of method or process may also be added to; or associated with, UML.</a:t>
            </a:r>
          </a:p>
          <a:p>
            <a:pPr algn="just">
              <a:buFont typeface="Wingdings" panose="05000000000000000000" pitchFamily="2" charset="2"/>
              <a:buChar char="Ø"/>
            </a:pPr>
            <a:r>
              <a:rPr lang="en-US" sz="1800" cap="none" dirty="0">
                <a:latin typeface="Times New Roman" panose="02020603050405020304" pitchFamily="18" charset="0"/>
                <a:ea typeface="Calibri" panose="020F0502020204030204" pitchFamily="34" charset="0"/>
                <a:cs typeface="Times New Roman" panose="02020603050405020304" pitchFamily="18" charset="0"/>
              </a:rPr>
              <a:t>The uml is a very important part of developing objects oriented software and the software development process. The UML uses mostly graphical notations to express the design of software projects.</a:t>
            </a:r>
          </a:p>
          <a:p>
            <a:pPr lvl="1" algn="just">
              <a:buFont typeface="Wingdings" panose="05000000000000000000" pitchFamily="2" charset="2"/>
              <a:buChar char="Ø"/>
            </a:pPr>
            <a:endParaRPr lang="en-US" sz="1620" cap="none" dirty="0">
              <a:latin typeface="Times New Roman" panose="02020603050405020304" pitchFamily="18" charset="0"/>
              <a:ea typeface="Calibri" panose="020F0502020204030204" pitchFamily="34" charset="0"/>
              <a:cs typeface="Times New Roman" panose="02020603050405020304" pitchFamily="18" charset="0"/>
            </a:endParaRPr>
          </a:p>
          <a:p>
            <a:pPr marL="3543300" lvl="7" indent="-342900" algn="just">
              <a:buFont typeface="+mj-lt"/>
              <a:buAutoNum type="arabicPeriod"/>
            </a:pPr>
            <a:r>
              <a:rPr lang="en-IN" sz="1800" cap="none" dirty="0">
                <a:latin typeface="Times New Roman" panose="02020603050405020304" pitchFamily="18" charset="0"/>
                <a:ea typeface="Calibri" panose="020F0502020204030204" pitchFamily="34" charset="0"/>
                <a:cs typeface="Times New Roman" panose="02020603050405020304" pitchFamily="18" charset="0"/>
              </a:rPr>
              <a:t>Use case diagram</a:t>
            </a:r>
          </a:p>
          <a:p>
            <a:pPr marL="3543300" lvl="7" indent="-342900" algn="just">
              <a:buFont typeface="+mj-lt"/>
              <a:buAutoNum type="arabicPeriod"/>
            </a:pPr>
            <a:r>
              <a:rPr lang="en-IN" sz="1800" cap="none" dirty="0">
                <a:latin typeface="Times New Roman" panose="02020603050405020304" pitchFamily="18" charset="0"/>
                <a:ea typeface="Calibri" panose="020F0502020204030204" pitchFamily="34" charset="0"/>
                <a:cs typeface="Times New Roman" panose="02020603050405020304" pitchFamily="18" charset="0"/>
              </a:rPr>
              <a:t>Sequence diagram</a:t>
            </a:r>
          </a:p>
          <a:p>
            <a:pPr marL="3543300" lvl="7" indent="-342900" algn="just">
              <a:buFont typeface="+mj-lt"/>
              <a:buAutoNum type="arabicPeriod"/>
            </a:pPr>
            <a:r>
              <a:rPr lang="en-IN" sz="1800" cap="none" dirty="0">
                <a:latin typeface="Times New Roman" panose="02020603050405020304" pitchFamily="18" charset="0"/>
                <a:ea typeface="Calibri" panose="020F0502020204030204" pitchFamily="34" charset="0"/>
                <a:cs typeface="Times New Roman" panose="02020603050405020304" pitchFamily="18" charset="0"/>
              </a:rPr>
              <a:t>Activity diagram</a:t>
            </a:r>
          </a:p>
          <a:p>
            <a:pPr marL="3200400" lvl="7" indent="0" algn="just">
              <a:buFont typeface="+mj-lt"/>
              <a:buNone/>
            </a:pPr>
            <a:endParaRPr lang="en-IN" sz="1800" cap="none"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42923"/>
          </a:xfrm>
        </p:spPr>
        <p:txBody>
          <a:bodyPr/>
          <a:lstStyle/>
          <a:p>
            <a:pPr algn="l"/>
            <a:r>
              <a:rPr lang="en-US" b="1" dirty="0">
                <a:latin typeface="Times New Roman" panose="02020603050405020304" pitchFamily="18" charset="0"/>
                <a:cs typeface="Times New Roman" panose="02020603050405020304" pitchFamily="18" charset="0"/>
              </a:rPr>
              <a:t>1.Use case diagram</a:t>
            </a:r>
          </a:p>
        </p:txBody>
      </p:sp>
      <p:sp>
        <p:nvSpPr>
          <p:cNvPr id="3" name="Content Placeholder 2"/>
          <p:cNvSpPr>
            <a:spLocks noGrp="1"/>
          </p:cNvSpPr>
          <p:nvPr>
            <p:ph sz="quarter" idx="13"/>
          </p:nvPr>
        </p:nvSpPr>
        <p:spPr>
          <a:xfrm>
            <a:off x="913774" y="1361440"/>
            <a:ext cx="10363826" cy="4429759"/>
          </a:xfrm>
        </p:spPr>
        <p:txBody>
          <a:bodyPr>
            <a:normAutofit/>
          </a:bodyPr>
          <a:lstStyle/>
          <a:p>
            <a:pPr marL="0" indent="0" algn="just">
              <a:buNone/>
            </a:pPr>
            <a:r>
              <a:rPr lang="en-US" sz="1800" cap="none" dirty="0">
                <a:latin typeface="Times New Roman" panose="02020603050405020304" pitchFamily="18" charset="0"/>
                <a:ea typeface="Calibri" panose="020F0502020204030204" pitchFamily="34" charset="0"/>
                <a:cs typeface="Times New Roman" panose="02020603050405020304" pitchFamily="18" charset="0"/>
              </a:rPr>
              <a:t>Use case diagrams are a set of use cases, actors, and their relationships. They represent the use case view of a system. A use case represents a particular functionality of a system. Hence, use case diagram is used to describe the relationships among the functionalities and their internal/external controllers. These controllers are known as actors</a:t>
            </a:r>
            <a:r>
              <a:rPr lang="en-US" sz="1800" dirty="0">
                <a:latin typeface="Times New Roman" panose="02020603050405020304" pitchFamily="18" charset="0"/>
                <a:cs typeface="Times New Roman" panose="02020603050405020304" pitchFamily="18" charset="0"/>
              </a:rPr>
              <a:t>.</a:t>
            </a:r>
            <a:r>
              <a:rPr lang="en-US" sz="1800" dirty="0"/>
              <a:t> </a:t>
            </a:r>
          </a:p>
          <a:p>
            <a:pPr marL="0" indent="0" algn="just">
              <a:buNone/>
            </a:pPr>
            <a:endParaRPr lang="en-US" sz="1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640" y="2697871"/>
            <a:ext cx="6217920" cy="4013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65761"/>
            <a:ext cx="10821026" cy="843279"/>
          </a:xfrm>
        </p:spPr>
        <p:txBody>
          <a:bodyPr>
            <a:normAutofit/>
          </a:bodyPr>
          <a:lstStyle/>
          <a:p>
            <a:pPr algn="just"/>
            <a:r>
              <a:rPr lang="en-US" b="1" dirty="0">
                <a:latin typeface="Times New Roman" panose="02020603050405020304" pitchFamily="18" charset="0"/>
                <a:ea typeface="Calibri" panose="020F0502020204030204" pitchFamily="34" charset="0"/>
                <a:cs typeface="Times New Roman" panose="02020603050405020304" pitchFamily="18" charset="0"/>
              </a:rPr>
              <a:t>2.Sequence diagram</a:t>
            </a:r>
          </a:p>
        </p:txBody>
      </p:sp>
      <p:sp>
        <p:nvSpPr>
          <p:cNvPr id="3" name="Content Placeholder 2"/>
          <p:cNvSpPr>
            <a:spLocks noGrp="1"/>
          </p:cNvSpPr>
          <p:nvPr>
            <p:ph sz="quarter" idx="13"/>
          </p:nvPr>
        </p:nvSpPr>
        <p:spPr>
          <a:xfrm>
            <a:off x="913774" y="1137920"/>
            <a:ext cx="10363826" cy="5577840"/>
          </a:xfrm>
        </p:spPr>
        <p:txBody>
          <a:bodyPr>
            <a:normAutofit/>
          </a:bodyPr>
          <a:lstStyle/>
          <a:p>
            <a:pPr marL="0" indent="0" algn="just">
              <a:buNone/>
            </a:pPr>
            <a:r>
              <a:rPr lang="en-US" sz="1800" cap="none" dirty="0">
                <a:latin typeface="Times New Roman" panose="02020603050405020304" pitchFamily="18" charset="0"/>
                <a:ea typeface="Calibri" panose="020F0502020204030204" pitchFamily="34" charset="0"/>
                <a:cs typeface="Times New Roman" panose="02020603050405020304" pitchFamily="18" charset="0"/>
              </a:rPr>
              <a:t>A sequence diagram is an interaction diagram. From the name, it is clear that the diagram deals with some sequences, which are the sequence of messages flowing from one object to another. Interaction among the components of a system is very important from implementation and execution perspective. Sequence diagram is used to visualize the sequence of calls in a system to perform a specific functionality.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99" y="2763520"/>
            <a:ext cx="7904481" cy="37175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321" y="618517"/>
            <a:ext cx="10749906" cy="722603"/>
          </a:xfrm>
        </p:spPr>
        <p:txBody>
          <a:bodyPr/>
          <a:lstStyle/>
          <a:p>
            <a:pPr algn="just"/>
            <a:r>
              <a:rPr lang="en-US" b="1" dirty="0">
                <a:latin typeface="Times New Roman" panose="02020603050405020304" pitchFamily="18" charset="0"/>
                <a:ea typeface="Calibri" panose="020F0502020204030204" pitchFamily="34" charset="0"/>
                <a:cs typeface="Times New Roman" panose="02020603050405020304" pitchFamily="18" charset="0"/>
              </a:rPr>
              <a:t>3.Activity diagram</a:t>
            </a:r>
          </a:p>
        </p:txBody>
      </p:sp>
      <p:sp>
        <p:nvSpPr>
          <p:cNvPr id="3" name="Content Placeholder 2"/>
          <p:cNvSpPr>
            <a:spLocks noGrp="1"/>
          </p:cNvSpPr>
          <p:nvPr>
            <p:ph sz="quarter" idx="13"/>
          </p:nvPr>
        </p:nvSpPr>
        <p:spPr>
          <a:xfrm>
            <a:off x="913774" y="1239520"/>
            <a:ext cx="10363826" cy="4551679"/>
          </a:xfrm>
        </p:spPr>
        <p:txBody>
          <a:bodyPr>
            <a:normAutofit/>
          </a:bodyPr>
          <a:lstStyle/>
          <a:p>
            <a:pPr marL="0" indent="0" algn="just">
              <a:buNone/>
            </a:pPr>
            <a:r>
              <a:rPr lang="en-US" sz="1800" cap="none" dirty="0">
                <a:latin typeface="Times New Roman" panose="02020603050405020304" pitchFamily="18" charset="0"/>
                <a:ea typeface="Calibri" panose="020F0502020204030204" pitchFamily="34" charset="0"/>
                <a:cs typeface="Times New Roman" panose="02020603050405020304" pitchFamily="18" charset="0"/>
              </a:rPr>
              <a:t>Activity diagram describes the flow of control in a system. It consists of activities and links. The flow can be sequential, concurrent, or branched. Activities are nothing but the functions of a system. Numbers of activity diagrams are prepared to capture the entire flow in a system. Activity diagrams are used to visualize the flow of controls in a system. This is prepared to have an idea of how the system will work when executed.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586" y="2966720"/>
            <a:ext cx="6692933" cy="32666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10843"/>
          </a:xfrm>
        </p:spPr>
        <p:txBody>
          <a:bodyPr/>
          <a:lstStyle/>
          <a:p>
            <a:pPr algn="just"/>
            <a:r>
              <a:rPr lang="en-US" b="1" dirty="0">
                <a:latin typeface="Times New Roman" panose="02020603050405020304" pitchFamily="18" charset="0"/>
                <a:ea typeface="Calibri" panose="020F0502020204030204" pitchFamily="34" charset="0"/>
                <a:cs typeface="Times New Roman" panose="02020603050405020304" pitchFamily="18" charset="0"/>
              </a:rPr>
              <a:t>Final output</a:t>
            </a:r>
            <a:r>
              <a:rPr lang="en-US" b="1" dirty="0">
                <a:latin typeface="Times New Roman" panose="02020603050405020304" pitchFamily="18" charset="0"/>
                <a:cs typeface="Times New Roman" panose="02020603050405020304" pitchFamily="18" charset="0"/>
              </a:rPr>
              <a:t>:</a:t>
            </a: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83178" y="2030681"/>
            <a:ext cx="8027721" cy="288570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AFFA-182D-87AB-CA35-FFC6A268C2E9}"/>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FINAL SCORES:</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B38AC81-57DF-91EF-E182-CB208FE809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214" y="2366964"/>
            <a:ext cx="7672308" cy="2893806"/>
          </a:xfrm>
        </p:spPr>
      </p:pic>
    </p:spTree>
    <p:extLst>
      <p:ext uri="{BB962C8B-B14F-4D97-AF65-F5344CB8AC3E}">
        <p14:creationId xmlns:p14="http://schemas.microsoft.com/office/powerpoint/2010/main" val="124989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15440"/>
            <a:ext cx="10364451" cy="599254"/>
          </a:xfrm>
        </p:spPr>
        <p:txBody>
          <a:bodyPr>
            <a:normAutofit/>
          </a:bodyPr>
          <a:lstStyle/>
          <a:p>
            <a:pPr algn="just"/>
            <a:r>
              <a:rPr lang="en-US" b="1" dirty="0">
                <a:latin typeface="Times New Roman" panose="02020603050405020304" pitchFamily="18" charset="0"/>
                <a:cs typeface="Times New Roman" panose="02020603050405020304" pitchFamily="18" charset="0"/>
                <a:sym typeface="+mn-ea"/>
              </a:rPr>
              <a:t>Future ENHANCEMENT: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algn="just">
              <a:buFont typeface="Wingdings" panose="05000000000000000000" charset="0"/>
              <a:buChar char="Ø"/>
            </a:pPr>
            <a:r>
              <a:rPr lang="en-US" b="1" cap="none" dirty="0">
                <a:latin typeface="Times New Roman" panose="02020603050405020304" pitchFamily="18" charset="0"/>
                <a:cs typeface="Times New Roman" panose="02020603050405020304" pitchFamily="18" charset="0"/>
                <a:sym typeface="+mn-ea"/>
              </a:rPr>
              <a:t> </a:t>
            </a:r>
            <a:r>
              <a:rPr lang="en-US" cap="none" dirty="0">
                <a:latin typeface="Times New Roman" panose="02020603050405020304" pitchFamily="18" charset="0"/>
                <a:cs typeface="Times New Roman" panose="02020603050405020304" pitchFamily="18" charset="0"/>
                <a:sym typeface="+mn-ea"/>
              </a:rPr>
              <a:t>Insurance is like net that you pay for ,to protect yourself from financial losses caused by different  risk.</a:t>
            </a:r>
          </a:p>
          <a:p>
            <a:pPr algn="just">
              <a:buFont typeface="Wingdings" panose="05000000000000000000" charset="0"/>
              <a:buChar char="Ø"/>
            </a:pPr>
            <a:r>
              <a:rPr lang="en-US" cap="none" dirty="0">
                <a:latin typeface="Times New Roman" panose="02020603050405020304" pitchFamily="18" charset="0"/>
                <a:cs typeface="Times New Roman" panose="02020603050405020304" pitchFamily="18" charset="0"/>
                <a:sym typeface="+mn-ea"/>
              </a:rPr>
              <a:t>If something bad happens , insurance policy kicks into help  to cover the costs and lessen the impact on your wallet</a:t>
            </a:r>
          </a:p>
          <a:p>
            <a:pPr algn="just">
              <a:buFont typeface="Wingdings" panose="05000000000000000000" charset="0"/>
              <a:buChar char="Ø"/>
            </a:pPr>
            <a:r>
              <a:rPr lang="en-US" cap="none" dirty="0">
                <a:latin typeface="Times New Roman" panose="02020603050405020304" pitchFamily="18" charset="0"/>
                <a:cs typeface="Times New Roman" panose="02020603050405020304" pitchFamily="18" charset="0"/>
                <a:sym typeface="+mn-ea"/>
              </a:rPr>
              <a:t>We will develop a medical price prediction system using machine learning algorithms which will aid in steering patients to cost effective providers and thereby curb health spending.</a:t>
            </a:r>
          </a:p>
          <a:p>
            <a:pPr algn="just">
              <a:buFont typeface="Wingdings" panose="05000000000000000000" charset="0"/>
              <a:buChar char="Ø"/>
            </a:pPr>
            <a:r>
              <a:rPr lang="en-US" cap="none" dirty="0">
                <a:latin typeface="Times New Roman" panose="02020603050405020304" pitchFamily="18" charset="0"/>
                <a:cs typeface="Times New Roman" panose="02020603050405020304" pitchFamily="18" charset="0"/>
                <a:sym typeface="+mn-ea"/>
              </a:rPr>
              <a:t>The prediction of the medical price will be done using implementing random forest regression algorithm in machine learning.</a:t>
            </a:r>
            <a:endParaRPr lang="en-US" cap="none"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endParaRPr lang="en-US" cap="none"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0"/>
            <a:ext cx="10364451" cy="741680"/>
          </a:xfrm>
        </p:spPr>
        <p:txBody>
          <a:bodyPr/>
          <a:lstStyle/>
          <a:p>
            <a:pPr algn="just"/>
            <a:r>
              <a:rPr lang="en-US" sz="3200" b="1" dirty="0">
                <a:latin typeface="Times New Roman" panose="02020603050405020304" pitchFamily="18" charset="0"/>
                <a:cs typeface="Times New Roman" panose="02020603050405020304" pitchFamily="18" charset="0"/>
              </a:rPr>
              <a:t> Contents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0160" y="619760"/>
            <a:ext cx="8700453" cy="6238240"/>
          </a:xfrm>
        </p:spPr>
        <p:txBody>
          <a:bodyPr>
            <a:noAutofit/>
          </a:bodyPr>
          <a:lstStyle/>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ABSTRACT</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INTRODUCTION</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LITERATURE SURVEY</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OBJECTIVES</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PROBLEM STATEMENT</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EXISTING SYSTEM</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DRAWBACKS</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PROPOSED SYSTEM</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ARCHITECTURE</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MODULES EXPLANATION</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UML DIAGRAMS</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FEATURE ENHANCEMENT</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RESULTS(OUTPUT SCREENS)</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CONCLUSION</a:t>
            </a:r>
          </a:p>
          <a:p>
            <a:pPr>
              <a:buFont typeface="Wingdings" panose="05000000000000000000" pitchFamily="2" charset="2"/>
              <a:buChar char="v"/>
            </a:pPr>
            <a:r>
              <a:rPr lang="en-US" sz="1600" b="1" dirty="0">
                <a:latin typeface="Times New Roman" panose="02020603050405020304" pitchFamily="18" charset="0"/>
                <a:ea typeface="Calibri" panose="020F0502020204030204" pitchFamily="34" charset="0"/>
                <a:cs typeface="Times New Roman" panose="02020603050405020304" pitchFamily="18" charset="0"/>
              </a:rPr>
              <a:t>REFERENCES</a:t>
            </a:r>
          </a:p>
          <a:p>
            <a:pPr>
              <a:buFont typeface="Wingdings" panose="05000000000000000000" pitchFamily="2" charset="2"/>
              <a:buChar char="v"/>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910080"/>
            <a:ext cx="10364451" cy="963748"/>
          </a:xfrm>
        </p:spPr>
        <p:txBody>
          <a:bodyPr/>
          <a:lstStyle/>
          <a:p>
            <a:pPr algn="just"/>
            <a:r>
              <a:rPr lang="en-US" sz="28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Conclusion</a:t>
            </a:r>
            <a:r>
              <a:rPr lang="en-US" sz="2800" b="1"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30224" y="2873829"/>
            <a:ext cx="8450393" cy="3145971"/>
          </a:xfrm>
        </p:spPr>
        <p:txBody>
          <a:bodyPr/>
          <a:lstStyle/>
          <a:p>
            <a:pPr marL="0" indent="0" algn="just">
              <a:buNone/>
            </a:pPr>
            <a:r>
              <a:rPr lang="en-US" cap="none" dirty="0">
                <a:latin typeface="Times New Roman" panose="02020603050405020304" pitchFamily="18" charset="0"/>
                <a:cs typeface="Times New Roman" panose="02020603050405020304" pitchFamily="18" charset="0"/>
              </a:rPr>
              <a:t>         The conclusion of this project is to use the designed system to predict the health insurance cost of an individual depending on their input parameters. This model gives high accuracy and hence is good to be adopted in the field of health care and insurance sector.</a:t>
            </a:r>
            <a:endParaRPr lang="en-IN"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000" b="1" dirty="0">
                <a:latin typeface="Times New Roman" panose="02020603050405020304" pitchFamily="18" charset="0"/>
                <a:ea typeface="Calibri" panose="020F0502020204030204" pitchFamily="34" charset="0"/>
                <a:cs typeface="Times New Roman" panose="02020603050405020304" pitchFamily="18" charset="0"/>
              </a:rPr>
              <a:t>Reference :</a:t>
            </a:r>
            <a:endParaRPr lang="en-IN" sz="3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ontent Placeholder 6"/>
          <p:cNvSpPr>
            <a:spLocks noGrp="1"/>
          </p:cNvSpPr>
          <p:nvPr>
            <p:ph idx="1"/>
          </p:nvPr>
        </p:nvSpPr>
        <p:spPr>
          <a:xfrm>
            <a:off x="913775" y="1686560"/>
            <a:ext cx="10364452" cy="4836159"/>
          </a:xfrm>
        </p:spPr>
        <p:txBody>
          <a:bodyPr>
            <a:normAutofit/>
          </a:bodyPr>
          <a:lstStyle/>
          <a:p>
            <a:pPr marL="457200" indent="-457200" algn="just">
              <a:buFont typeface="+mj-lt"/>
              <a:buAutoNum type="arabicPeriod"/>
            </a:pPr>
            <a:r>
              <a:rPr lang="en-US" sz="1800" cap="none" dirty="0">
                <a:latin typeface="Times New Roman" panose="02020603050405020304" pitchFamily="18" charset="0"/>
                <a:cs typeface="Times New Roman" panose="02020603050405020304" pitchFamily="18" charset="0"/>
              </a:rPr>
              <a:t>Demsar J. "Statistical comparisons of classifiers over multiple data sets". The journal of machine ta sets". Learning research. 2020:7:1-30.</a:t>
            </a:r>
          </a:p>
          <a:p>
            <a:pPr marL="457200" indent="-457200" algn="just">
              <a:buFont typeface="+mj-lt"/>
              <a:buAutoNum type="arabicPeriod"/>
            </a:pPr>
            <a:r>
              <a:rPr lang="en-IN" sz="1800" cap="none" dirty="0">
                <a:latin typeface="Times New Roman" panose="02020603050405020304" pitchFamily="18" charset="0"/>
                <a:cs typeface="Times New Roman" panose="02020603050405020304" pitchFamily="18" charset="0"/>
              </a:rPr>
              <a:t>Mohammad amin morid. Kensaku kawamoto, travis ault, josette dorius, samir abdelrahman "supervised learning methods for predicting healthcare costs" david eccles school of business, university of utah PMCID: PMC5977561 2020.</a:t>
            </a:r>
            <a:endParaRPr lang="en-US" sz="1800" cap="none"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1800" cap="none" dirty="0">
                <a:latin typeface="Times New Roman" panose="02020603050405020304" pitchFamily="18" charset="0"/>
                <a:cs typeface="Times New Roman" panose="02020603050405020304" pitchFamily="18" charset="0"/>
              </a:rPr>
              <a:t>Pradeep kr.Naveen Aradhya" A collective study of machine learning (ML) algorithms with big data analytics (BDA) for healthcare analytics (HCA)" international journal of emerging trends 2018.</a:t>
            </a:r>
          </a:p>
          <a:p>
            <a:pPr marL="457200" indent="-457200" algn="just">
              <a:buFont typeface="+mj-lt"/>
              <a:buAutoNum type="arabicPeriod"/>
            </a:pPr>
            <a:r>
              <a:rPr lang="en-US" sz="1800" cap="none" dirty="0">
                <a:latin typeface="Times New Roman" panose="02020603050405020304" pitchFamily="18" charset="0"/>
                <a:cs typeface="Times New Roman" panose="02020603050405020304" pitchFamily="18" charset="0"/>
              </a:rPr>
              <a:t>Duncan 1, Loginov M, </a:t>
            </a:r>
            <a:r>
              <a:rPr lang="en-US" sz="1800" cap="none" dirty="0" err="1">
                <a:latin typeface="Times New Roman" panose="02020603050405020304" pitchFamily="18" charset="0"/>
                <a:cs typeface="Times New Roman" panose="02020603050405020304" pitchFamily="18" charset="0"/>
              </a:rPr>
              <a:t>Ludkovski</a:t>
            </a:r>
            <a:r>
              <a:rPr lang="en-US" sz="1800" cap="none" dirty="0">
                <a:latin typeface="Times New Roman" panose="02020603050405020304" pitchFamily="18" charset="0"/>
                <a:cs typeface="Times New Roman" panose="02020603050405020304" pitchFamily="18" charset="0"/>
              </a:rPr>
              <a:t> M. Testing Alternative Regression Frameworks for </a:t>
            </a:r>
            <a:r>
              <a:rPr lang="en-US" sz="1800" cap="none" dirty="0" err="1">
                <a:latin typeface="Times New Roman" panose="02020603050405020304" pitchFamily="18" charset="0"/>
                <a:cs typeface="Times New Roman" panose="02020603050405020304" pitchFamily="18" charset="0"/>
              </a:rPr>
              <a:t>Prodictive</a:t>
            </a:r>
            <a:r>
              <a:rPr lang="en-US" sz="1800" cap="none" dirty="0">
                <a:latin typeface="Times New Roman" panose="02020603050405020304" pitchFamily="18" charset="0"/>
                <a:cs typeface="Times New Roman" panose="02020603050405020304" pitchFamily="18" charset="0"/>
              </a:rPr>
              <a:t> Modeling of Health Care Costs. North American Actuarial Journal. 2019.</a:t>
            </a:r>
            <a:r>
              <a:rPr lang="en-IN" sz="1800" kern="0" dirty="0">
                <a:solidFill>
                  <a:srgbClr val="000000"/>
                </a:solidFill>
                <a:effectLst/>
                <a:latin typeface="Times New Roman" panose="02020603050405020304" pitchFamily="18" charset="0"/>
                <a:cs typeface="Times New Roman" panose="02020603050405020304" pitchFamily="18" charset="0"/>
              </a:rPr>
              <a:t> </a:t>
            </a:r>
          </a:p>
          <a:p>
            <a:pPr marL="0" indent="0" algn="just">
              <a:lnSpc>
                <a:spcPct val="107000"/>
              </a:lnSpc>
              <a:spcAft>
                <a:spcPts val="0"/>
              </a:spcAft>
              <a:buNone/>
            </a:pPr>
            <a:r>
              <a:rPr lang="en-US" sz="1800" kern="0" dirty="0">
                <a:solidFill>
                  <a:srgbClr val="000000"/>
                </a:solidFill>
                <a:effectLst/>
                <a:latin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cs typeface="Times New Roman" panose="02020603050405020304" pitchFamily="18" charset="0"/>
            </a:endParaRPr>
          </a:p>
          <a:p>
            <a:pPr marL="457200" indent="-457200" algn="just">
              <a:buFont typeface="+mj-lt"/>
              <a:buAutoNum type="arabicPeriod"/>
            </a:pPr>
            <a:endParaRPr lang="en-IN" sz="1800" kern="1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1800" cap="none"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441" y="2603245"/>
            <a:ext cx="8049175" cy="3416559"/>
          </a:xfrm>
        </p:spPr>
        <p:txBody>
          <a:bodyPr>
            <a:normAutofit/>
          </a:bodyPr>
          <a:lstStyle/>
          <a:p>
            <a:pPr marL="0" indent="0">
              <a:buNone/>
            </a:pPr>
            <a:r>
              <a:rPr lang="en-US" sz="6600" dirty="0">
                <a:solidFill>
                  <a:schemeClr val="accent1">
                    <a:lumMod val="60000"/>
                    <a:lumOff val="40000"/>
                  </a:schemeClr>
                </a:solidFill>
                <a:latin typeface="Yu Gothic UI Semibold" panose="020B0700000000000000" pitchFamily="34" charset="-128"/>
                <a:ea typeface="Yu Gothic UI Semibold" panose="020B0700000000000000" pitchFamily="34" charset="-128"/>
                <a:cs typeface="Calibri" panose="020F0502020204030204" pitchFamily="34" charset="0"/>
              </a:rPr>
              <a:t>       </a:t>
            </a:r>
            <a:r>
              <a:rPr lang="en-US" sz="6600" dirty="0">
                <a:latin typeface="Modern No. 20" panose="02070704070505020303" pitchFamily="18" charset="0"/>
                <a:ea typeface="Cascadia Code" panose="020B0609020000020004" pitchFamily="49" charset="0"/>
                <a:cs typeface="Cascadia Code" panose="020B0609020000020004" pitchFamily="49" charset="0"/>
              </a:rPr>
              <a:t>Thank you</a:t>
            </a:r>
            <a:endParaRPr lang="en-IN" sz="6600" dirty="0">
              <a:latin typeface="Modern No. 20" panose="02070704070505020303" pitchFamily="18" charset="0"/>
              <a:ea typeface="Cascadia Code" panose="020B0609020000020004" pitchFamily="49" charset="0"/>
              <a:cs typeface="Cascadia Code" panose="020B0609020000020004" pitchFamily="49" charset="0"/>
            </a:endParaRPr>
          </a:p>
        </p:txBody>
      </p:sp>
      <p:sp>
        <p:nvSpPr>
          <p:cNvPr id="8" name="Star: 5 Points 7"/>
          <p:cNvSpPr/>
          <p:nvPr/>
        </p:nvSpPr>
        <p:spPr>
          <a:xfrm>
            <a:off x="2377440" y="2684040"/>
            <a:ext cx="980028" cy="89736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Star: 5 Points 8"/>
          <p:cNvSpPr/>
          <p:nvPr/>
        </p:nvSpPr>
        <p:spPr>
          <a:xfrm>
            <a:off x="8834534" y="2755903"/>
            <a:ext cx="908906" cy="8255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066800"/>
            <a:ext cx="10364451" cy="1147894"/>
          </a:xfrm>
        </p:spPr>
        <p:txBody>
          <a:bodyPr/>
          <a:lstStyle/>
          <a:p>
            <a:pPr algn="just"/>
            <a:r>
              <a:rPr lang="en-US" sz="2800" b="1" dirty="0">
                <a:latin typeface="Times New Roman" panose="02020603050405020304" pitchFamily="18" charset="0"/>
                <a:cs typeface="Times New Roman" panose="02020603050405020304" pitchFamily="18" charset="0"/>
              </a:rPr>
              <a:t>Abstract</a:t>
            </a:r>
            <a:r>
              <a:rPr lang="en-US" sz="2800" b="1" dirty="0"/>
              <a:t> :</a:t>
            </a:r>
            <a:endParaRPr lang="en-IN" sz="2800" b="1" dirty="0"/>
          </a:p>
        </p:txBody>
      </p:sp>
      <p:sp>
        <p:nvSpPr>
          <p:cNvPr id="3" name="Content Placeholder 2"/>
          <p:cNvSpPr>
            <a:spLocks noGrp="1"/>
          </p:cNvSpPr>
          <p:nvPr>
            <p:ph idx="1"/>
          </p:nvPr>
        </p:nvSpPr>
        <p:spPr>
          <a:xfrm>
            <a:off x="685800" y="2367093"/>
            <a:ext cx="10592427" cy="3870421"/>
          </a:xfrm>
        </p:spPr>
        <p:txBody>
          <a:bodyPr>
            <a:noAutofit/>
          </a:bodyPr>
          <a:lstStyle/>
          <a:p>
            <a:pPr algn="just">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 health spending in the US is the highest among all developed nations in absolute numbers as    well as a percentage of the economy. </a:t>
            </a:r>
          </a:p>
          <a:p>
            <a:pPr algn="just">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We will develop a medical price prediction system using machine learning algorithms which will aid in steering patients to cost effective providers and thereby curb health spending.</a:t>
            </a:r>
          </a:p>
          <a:p>
            <a:pPr algn="just">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 prediction of the medical price will be done using implementing linear regression algorithm in machine learning.</a:t>
            </a:r>
          </a:p>
          <a:p>
            <a:pPr algn="just">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Additionally, we plan to include the experiments on the same data with other machine learning models such as decision trees and linear regression and compare results. </a:t>
            </a:r>
            <a:endParaRPr lang="en-IN"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13815" y="992505"/>
            <a:ext cx="8761730" cy="1160145"/>
          </a:xfrm>
        </p:spPr>
        <p:txBody>
          <a:bodyPr>
            <a:normAutofit/>
          </a:bodyPr>
          <a:lstStyle/>
          <a:p>
            <a:pPr algn="just"/>
            <a:r>
              <a:rPr lang="en-US" sz="2800" b="1" dirty="0">
                <a:latin typeface="Times New Roman" panose="02020603050405020304" pitchFamily="18" charset="0"/>
                <a:cs typeface="Times New Roman" panose="02020603050405020304" pitchFamily="18" charset="0"/>
              </a:rPr>
              <a:t>Introduction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342900" algn="just">
              <a:lnSpc>
                <a:spcPct val="100000"/>
              </a:lnSpc>
              <a:buSzPts val="1800"/>
              <a:buFont typeface="Noto Sans Symbols"/>
              <a:buChar char="⮚"/>
            </a:pPr>
            <a:r>
              <a:rPr lang="en-US" altLang="en-IN" cap="none" dirty="0">
                <a:latin typeface="Times New Roman" panose="02020603050405020304" pitchFamily="18" charset="0"/>
                <a:ea typeface="Calibri" panose="020F0502020204030204" pitchFamily="34" charset="0"/>
                <a:cs typeface="Times New Roman" panose="02020603050405020304" pitchFamily="18" charset="0"/>
              </a:rPr>
              <a:t>Insurance is a policy that helps to cover up all loss or decrease loss in terms of expenses incurred by various risks.</a:t>
            </a:r>
          </a:p>
          <a:p>
            <a:pPr marL="457200" indent="-342900" algn="just">
              <a:lnSpc>
                <a:spcPct val="100000"/>
              </a:lnSpc>
              <a:buSzPts val="1800"/>
              <a:buFont typeface="Noto Sans Symbols"/>
              <a:buChar char="⮚"/>
            </a:pPr>
            <a:r>
              <a:rPr lang="en-US" altLang="en-IN" cap="none" dirty="0">
                <a:latin typeface="Times New Roman" panose="02020603050405020304" pitchFamily="18" charset="0"/>
                <a:ea typeface="Calibri" panose="020F0502020204030204" pitchFamily="34" charset="0"/>
                <a:cs typeface="Times New Roman" panose="02020603050405020304" pitchFamily="18" charset="0"/>
              </a:rPr>
              <a:t>This research work considers the </a:t>
            </a:r>
            <a:r>
              <a:rPr lang="en-IN" cap="none" dirty="0">
                <a:latin typeface="Times New Roman" panose="02020603050405020304" pitchFamily="18" charset="0"/>
                <a:ea typeface="Calibri" panose="020F0502020204030204" pitchFamily="34" charset="0"/>
                <a:cs typeface="Times New Roman" panose="02020603050405020304" pitchFamily="18" charset="0"/>
              </a:rPr>
              <a:t> </a:t>
            </a:r>
            <a:r>
              <a:rPr lang="en-US" altLang="en-IN" cap="none" dirty="0">
                <a:latin typeface="Times New Roman" panose="02020603050405020304" pitchFamily="18" charset="0"/>
                <a:ea typeface="Calibri" panose="020F0502020204030204" pitchFamily="34" charset="0"/>
                <a:cs typeface="Times New Roman" panose="02020603050405020304" pitchFamily="18" charset="0"/>
              </a:rPr>
              <a:t>insurance</a:t>
            </a:r>
            <a:r>
              <a:rPr lang="en-IN" cap="none" dirty="0">
                <a:latin typeface="Times New Roman" panose="02020603050405020304" pitchFamily="18" charset="0"/>
                <a:ea typeface="Calibri" panose="020F0502020204030204" pitchFamily="34" charset="0"/>
                <a:cs typeface="Times New Roman" panose="02020603050405020304" pitchFamily="18" charset="0"/>
              </a:rPr>
              <a:t> dataset obtained from kaggle</a:t>
            </a:r>
            <a:r>
              <a:rPr lang="en-US" altLang="en-IN" cap="none" dirty="0">
                <a:latin typeface="Times New Roman" panose="02020603050405020304" pitchFamily="18" charset="0"/>
                <a:ea typeface="Calibri" panose="020F0502020204030204" pitchFamily="34" charset="0"/>
                <a:cs typeface="Times New Roman" panose="02020603050405020304" pitchFamily="18" charset="0"/>
              </a:rPr>
              <a:t> for developing our prediction model .</a:t>
            </a:r>
          </a:p>
          <a:p>
            <a:pPr marL="457200" indent="-342900" algn="just">
              <a:lnSpc>
                <a:spcPct val="100000"/>
              </a:lnSpc>
              <a:buSzPts val="1800"/>
              <a:buFont typeface="Noto Sans Symbols"/>
              <a:buChar char="⮚"/>
            </a:pPr>
            <a:r>
              <a:rPr lang="en-US" altLang="en-IN" cap="none" dirty="0">
                <a:latin typeface="Times New Roman" panose="02020603050405020304" pitchFamily="18" charset="0"/>
                <a:ea typeface="Calibri" panose="020F0502020204030204" pitchFamily="34" charset="0"/>
                <a:cs typeface="Times New Roman" panose="02020603050405020304" pitchFamily="18" charset="0"/>
              </a:rPr>
              <a:t>These models have been trained to </a:t>
            </a:r>
            <a:r>
              <a:rPr lang="en-IN" cap="none" dirty="0">
                <a:effectLst/>
                <a:latin typeface="Times New Roman" panose="02020603050405020304" pitchFamily="18" charset="0"/>
                <a:ea typeface="Calibri" panose="020F0502020204030204" pitchFamily="34" charset="0"/>
                <a:cs typeface="Times New Roman" panose="02020603050405020304" pitchFamily="18" charset="0"/>
                <a:sym typeface="+mn-ea"/>
              </a:rPr>
              <a:t>predict the amount that can be claimed by an</a:t>
            </a:r>
            <a:r>
              <a:rPr lang="en-US" altLang="en-IN" cap="none" dirty="0">
                <a:effectLst/>
                <a:latin typeface="Times New Roman" panose="02020603050405020304" pitchFamily="18" charset="0"/>
                <a:ea typeface="Calibri" panose="020F0502020204030204" pitchFamily="34" charset="0"/>
                <a:cs typeface="Times New Roman" panose="02020603050405020304" pitchFamily="18" charset="0"/>
                <a:sym typeface="+mn-ea"/>
              </a:rPr>
              <a:t>d </a:t>
            </a:r>
            <a:r>
              <a:rPr lang="en-IN" cap="none" dirty="0">
                <a:effectLst/>
                <a:latin typeface="Times New Roman" panose="02020603050405020304" pitchFamily="18" charset="0"/>
                <a:ea typeface="Calibri" panose="020F0502020204030204" pitchFamily="34" charset="0"/>
                <a:cs typeface="Times New Roman" panose="02020603050405020304" pitchFamily="18" charset="0"/>
                <a:sym typeface="+mn-ea"/>
              </a:rPr>
              <a:t>individual based on their basic information as parameters provided.</a:t>
            </a:r>
            <a:r>
              <a:rPr lang="en-US" altLang="en-IN" cap="none" dirty="0">
                <a:latin typeface="Times New Roman" panose="02020603050405020304" pitchFamily="18" charset="0"/>
                <a:ea typeface="Calibri" panose="020F0502020204030204" pitchFamily="34" charset="0"/>
                <a:cs typeface="Times New Roman" panose="02020603050405020304" pitchFamily="18" charset="0"/>
              </a:rPr>
              <a:t> </a:t>
            </a:r>
          </a:p>
          <a:p>
            <a:pPr marL="457200" indent="-342900" algn="just">
              <a:lnSpc>
                <a:spcPct val="100000"/>
              </a:lnSpc>
              <a:buSzPts val="1800"/>
              <a:buFont typeface="Noto Sans Symbols"/>
              <a:buChar char="⮚"/>
            </a:pPr>
            <a:r>
              <a:rPr lang="en-US" altLang="en-IN" cap="none" dirty="0">
                <a:latin typeface="Times New Roman" panose="02020603050405020304" pitchFamily="18" charset="0"/>
                <a:ea typeface="Calibri" panose="020F0502020204030204" pitchFamily="34" charset="0"/>
                <a:cs typeface="Times New Roman" panose="02020603050405020304" pitchFamily="18" charset="0"/>
              </a:rPr>
              <a:t>This module developed by  using python and machine learning libraries such as scikit-learn and tensor flow.</a:t>
            </a:r>
          </a:p>
          <a:p>
            <a:pPr marL="457200" indent="-342900" algn="just">
              <a:lnSpc>
                <a:spcPct val="100000"/>
              </a:lnSpc>
              <a:buSzPts val="1800"/>
              <a:buFont typeface="Noto Sans Symbols"/>
              <a:buChar char="⮚"/>
            </a:pPr>
            <a:endParaRPr lang="en-US" altLang="en-IN" cap="none" dirty="0">
              <a:latin typeface="Times New Roman" panose="02020603050405020304" pitchFamily="18" charset="0"/>
              <a:ea typeface="Calibri" panose="020F0502020204030204" pitchFamily="34" charset="0"/>
              <a:cs typeface="Times New Roman" panose="02020603050405020304" pitchFamily="18" charset="0"/>
            </a:endParaRPr>
          </a:p>
          <a:p>
            <a:pPr marL="457200" indent="-342900" algn="just">
              <a:lnSpc>
                <a:spcPct val="100000"/>
              </a:lnSpc>
              <a:buSzPts val="1800"/>
              <a:buFont typeface="Noto Sans Symbols"/>
              <a:buChar char="⮚"/>
            </a:pPr>
            <a:endParaRPr lang="en-US" altLang="en-IN" cap="none"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391920"/>
            <a:ext cx="10364451" cy="822774"/>
          </a:xfrm>
        </p:spPr>
        <p:txBody>
          <a:bodyPr/>
          <a:lstStyle/>
          <a:p>
            <a:pPr algn="just"/>
            <a:r>
              <a:rPr lang="en-US" sz="2800" b="1" dirty="0">
                <a:latin typeface="Times New Roman" panose="02020603050405020304" pitchFamily="18" charset="0"/>
                <a:cs typeface="Times New Roman" panose="02020603050405020304" pitchFamily="18" charset="0"/>
              </a:rPr>
              <a:t>Literature Survey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cap="none" dirty="0">
                <a:latin typeface="Times New Roman" panose="02020603050405020304" pitchFamily="18" charset="0"/>
                <a:cs typeface="Times New Roman" panose="02020603050405020304" pitchFamily="18" charset="0"/>
              </a:rPr>
              <a:t>              In 2018, mahammadfauzan during this paper, the truth of XGBOOST is applied in predict statements. Compare the output with the performance of XGBOOST, a group of techniques.</a:t>
            </a:r>
          </a:p>
          <a:p>
            <a:pPr algn="just">
              <a:buFont typeface="Wingdings" panose="05000000000000000000" pitchFamily="2" charset="2"/>
              <a:buChar char="v"/>
            </a:pPr>
            <a:r>
              <a:rPr lang="en-US" b="1" cap="none" dirty="0">
                <a:latin typeface="Times New Roman" panose="02020603050405020304" pitchFamily="18" charset="0"/>
                <a:cs typeface="Times New Roman" panose="02020603050405020304" pitchFamily="18" charset="0"/>
              </a:rPr>
              <a:t>Example : </a:t>
            </a:r>
            <a:r>
              <a:rPr lang="en-US" cap="none">
                <a:latin typeface="Times New Roman" panose="02020603050405020304" pitchFamily="18" charset="0"/>
                <a:cs typeface="Times New Roman" panose="02020603050405020304" pitchFamily="18" charset="0"/>
              </a:rPr>
              <a:t>Random Forest</a:t>
            </a:r>
            <a:endParaRPr lang="en-US" cap="none" dirty="0">
              <a:latin typeface="Times New Roman" panose="02020603050405020304" pitchFamily="18" charset="0"/>
              <a:cs typeface="Times New Roman" panose="02020603050405020304" pitchFamily="18" charset="0"/>
            </a:endParaRPr>
          </a:p>
          <a:p>
            <a:pPr marL="0" indent="0" algn="just">
              <a:buNone/>
            </a:pPr>
            <a:r>
              <a:rPr lang="en-US" cap="none" dirty="0">
                <a:latin typeface="Times New Roman" panose="02020603050405020304" pitchFamily="18" charset="0"/>
                <a:cs typeface="Times New Roman" panose="02020603050405020304" pitchFamily="18" charset="0"/>
              </a:rPr>
              <a:t>             Mistreatment publicaly accessible urban center seguro to kaggle datasets. The dataset includes vast quantities of nan values however this paper manages missing values by medium and median replacement. However, these simple, unprincipled strategies have additionally proved to be biased. </a:t>
            </a:r>
            <a:endParaRPr lang="en-IN"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229360"/>
            <a:ext cx="10364451" cy="985334"/>
          </a:xfrm>
        </p:spPr>
        <p:txBody>
          <a:bodyPr/>
          <a:lstStyle/>
          <a:p>
            <a:pPr algn="just"/>
            <a:r>
              <a:rPr lang="en-US" sz="2800" b="1" dirty="0">
                <a:latin typeface="Times New Roman" panose="02020603050405020304" pitchFamily="18" charset="0"/>
                <a:cs typeface="Times New Roman" panose="02020603050405020304" pitchFamily="18" charset="0"/>
              </a:rPr>
              <a:t>Objectives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sz="2300" cap="none" dirty="0">
                <a:latin typeface="Times New Roman" panose="02020603050405020304" pitchFamily="18" charset="0"/>
                <a:ea typeface="Open Sans" panose="020B0606030504020204" charset="0"/>
                <a:cs typeface="Times New Roman" panose="02020603050405020304" pitchFamily="18" charset="0"/>
              </a:rPr>
              <a:t>The objective of health insurance cost prediction system are :</a:t>
            </a:r>
          </a:p>
          <a:p>
            <a:pPr marL="0" indent="0">
              <a:buNone/>
            </a:pPr>
            <a:endParaRPr lang="en-IN" cap="none" dirty="0">
              <a:highlight>
                <a:srgbClr val="FFFFFF"/>
              </a:highlight>
              <a:latin typeface="Times New Roman" panose="02020603050405020304" pitchFamily="18" charset="0"/>
              <a:ea typeface="Open Sans" panose="020B0606030504020204" charset="0"/>
              <a:cs typeface="Times New Roman" panose="02020603050405020304" pitchFamily="18" charset="0"/>
            </a:endParaRPr>
          </a:p>
          <a:p>
            <a:pPr>
              <a:buFont typeface="Wingdings" panose="05000000000000000000" pitchFamily="2" charset="2"/>
              <a:buChar char="Ø"/>
            </a:pPr>
            <a:r>
              <a:rPr lang="en-IN" cap="none" dirty="0">
                <a:uFill>
                  <a:noFill/>
                </a:uFill>
                <a:latin typeface="Times New Roman" panose="02020603050405020304" pitchFamily="18" charset="0"/>
                <a:cs typeface="Times New Roman" panose="02020603050405020304" pitchFamily="18" charset="0"/>
              </a:rPr>
              <a:t>To predict  the health insurance of a patient.</a:t>
            </a:r>
          </a:p>
          <a:p>
            <a:pPr>
              <a:buFont typeface="Wingdings" panose="05000000000000000000" pitchFamily="2" charset="2"/>
              <a:buChar char="Ø"/>
            </a:pPr>
            <a:r>
              <a:rPr lang="en-IN" cap="none" dirty="0">
                <a:uFill>
                  <a:noFill/>
                </a:uFill>
                <a:latin typeface="Times New Roman" panose="02020603050405020304" pitchFamily="18" charset="0"/>
                <a:cs typeface="Times New Roman" panose="02020603050405020304" pitchFamily="18" charset="0"/>
              </a:rPr>
              <a:t>To showcase which patients get more health insurance.</a:t>
            </a:r>
          </a:p>
          <a:p>
            <a:pPr>
              <a:buFont typeface="Wingdings" panose="05000000000000000000" pitchFamily="2" charset="2"/>
              <a:buChar char="Ø"/>
            </a:pPr>
            <a:r>
              <a:rPr lang="en-IN" cap="none" dirty="0">
                <a:uFill>
                  <a:noFill/>
                </a:uFill>
                <a:latin typeface="Times New Roman" panose="02020603050405020304" pitchFamily="18" charset="0"/>
                <a:cs typeface="Times New Roman" panose="02020603050405020304" pitchFamily="18" charset="0"/>
              </a:rPr>
              <a:t>To help the insurance agency to calculate the insurance of patients. </a:t>
            </a:r>
          </a:p>
          <a:p>
            <a:pPr indent="-317500">
              <a:spcBef>
                <a:spcPts val="600"/>
              </a:spcBef>
              <a:spcAft>
                <a:spcPts val="600"/>
              </a:spcAft>
              <a:buClr>
                <a:srgbClr val="285E89"/>
              </a:buClr>
              <a:buSzPts val="1400"/>
              <a:buFont typeface="Proxima Nova" panose="02000506030000020004"/>
              <a:buChar char="●"/>
            </a:pPr>
            <a:endParaRPr lang="en-IN" cap="none"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249680"/>
            <a:ext cx="10364451" cy="965014"/>
          </a:xfrm>
        </p:spPr>
        <p:txBody>
          <a:bodyPr/>
          <a:lstStyle/>
          <a:p>
            <a:pPr algn="just"/>
            <a:r>
              <a:rPr lang="en-US" b="1" dirty="0">
                <a:latin typeface="Times New Roman" panose="02020603050405020304" pitchFamily="18" charset="0"/>
                <a:cs typeface="Times New Roman" panose="02020603050405020304" pitchFamily="18" charset="0"/>
                <a:sym typeface="+mn-ea"/>
              </a:rPr>
              <a:t>problem statement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fontScale="92500" lnSpcReduction="10000"/>
          </a:bodyPr>
          <a:lstStyle/>
          <a:p>
            <a:pPr algn="just">
              <a:buFont typeface="Wingdings" panose="05000000000000000000" charset="0"/>
              <a:buChar char="Ø"/>
            </a:pPr>
            <a:r>
              <a:rPr lang="en-IN" cap="none" dirty="0">
                <a:uFill>
                  <a:noFill/>
                </a:uFill>
                <a:latin typeface="Times New Roman" panose="02020603050405020304" pitchFamily="18" charset="0"/>
                <a:cs typeface="Times New Roman" panose="02020603050405020304" pitchFamily="18" charset="0"/>
                <a:sym typeface="+mn-ea"/>
              </a:rPr>
              <a:t>In the realm of healthcare, the efficient processing of insurance claims is critical for both insurers and policyholder</a:t>
            </a:r>
            <a:r>
              <a:rPr lang="en-US" altLang="en-IN" cap="none" dirty="0">
                <a:uFill>
                  <a:noFill/>
                </a:uFill>
                <a:latin typeface="Times New Roman" panose="02020603050405020304" pitchFamily="18" charset="0"/>
                <a:cs typeface="Times New Roman" panose="02020603050405020304" pitchFamily="18" charset="0"/>
                <a:sym typeface="+mn-ea"/>
              </a:rPr>
              <a:t>s.</a:t>
            </a:r>
          </a:p>
          <a:p>
            <a:pPr algn="just">
              <a:buFont typeface="Wingdings" panose="05000000000000000000" charset="0"/>
              <a:buChar char="Ø"/>
            </a:pPr>
            <a:r>
              <a:rPr lang="en-IN" cap="none" dirty="0">
                <a:uFill>
                  <a:noFill/>
                </a:uFill>
                <a:latin typeface="Times New Roman" panose="02020603050405020304" pitchFamily="18" charset="0"/>
                <a:cs typeface="Times New Roman" panose="02020603050405020304" pitchFamily="18" charset="0"/>
                <a:sym typeface="+mn-ea"/>
              </a:rPr>
              <a:t>The challenge lies in accurately predicting the approval or denial of health insurance claims, leveraging data-driven insights.</a:t>
            </a:r>
          </a:p>
          <a:p>
            <a:pPr algn="just">
              <a:buFont typeface="Wingdings" panose="05000000000000000000" charset="0"/>
              <a:buChar char="Ø"/>
            </a:pPr>
            <a:r>
              <a:rPr lang="en-IN" cap="none" dirty="0">
                <a:uFill>
                  <a:noFill/>
                </a:uFill>
                <a:latin typeface="Times New Roman" panose="02020603050405020304" pitchFamily="18" charset="0"/>
                <a:cs typeface="Times New Roman" panose="02020603050405020304" pitchFamily="18" charset="0"/>
                <a:sym typeface="+mn-ea"/>
              </a:rPr>
              <a:t>The existing manual claim assessment processes are often time-consuming, prone to errors, and lack the ability to swiftly identify potentially fraudulent claims.</a:t>
            </a:r>
          </a:p>
          <a:p>
            <a:pPr algn="just">
              <a:buFont typeface="Wingdings" panose="05000000000000000000" charset="0"/>
              <a:buChar char="Ø"/>
            </a:pPr>
            <a:r>
              <a:rPr lang="en-IN" cap="none" dirty="0">
                <a:uFill>
                  <a:noFill/>
                </a:uFill>
                <a:latin typeface="Times New Roman" panose="02020603050405020304" pitchFamily="18" charset="0"/>
                <a:cs typeface="Times New Roman" panose="02020603050405020304" pitchFamily="18" charset="0"/>
                <a:sym typeface="+mn-ea"/>
              </a:rPr>
              <a:t>Therefore, there is a pressing need for a robust and automated Health Insurance Claim Prediction system that utilizes machine learning algorithms to analyze historical data, assess risk factors, and predict the likelihood of claim approval.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800" b="1" dirty="0">
                <a:latin typeface="Times New Roman" panose="02020603050405020304" pitchFamily="18" charset="0"/>
                <a:cs typeface="Times New Roman" panose="02020603050405020304" pitchFamily="18" charset="0"/>
              </a:rPr>
              <a:t>Existing System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cap="none" dirty="0">
                <a:latin typeface="Times New Roman" panose="02020603050405020304" pitchFamily="18" charset="0"/>
                <a:cs typeface="Times New Roman" panose="02020603050405020304" pitchFamily="18" charset="0"/>
              </a:rPr>
              <a:t>            Nowadays, health insurance is emerging as a tool to manage financial needs of people to seek health services. Health insurance is a part of  “ personal insurance and general insurance". Decision is also made by themselves and this may lead to errors, and consume lot of time for getting the insurance for their treatment.</a:t>
            </a:r>
          </a:p>
          <a:p>
            <a:pPr algn="just">
              <a:buFont typeface="Wingdings" panose="05000000000000000000" pitchFamily="2" charset="2"/>
              <a:buChar char="v"/>
            </a:pPr>
            <a:r>
              <a:rPr lang="en-US" b="1" cap="none" dirty="0">
                <a:latin typeface="Times New Roman" panose="02020603050405020304" pitchFamily="18" charset="0"/>
                <a:cs typeface="Times New Roman" panose="02020603050405020304" pitchFamily="18" charset="0"/>
              </a:rPr>
              <a:t>Disadvantages :</a:t>
            </a:r>
          </a:p>
          <a:p>
            <a:pPr marL="457200" indent="-457200" algn="just">
              <a:buFont typeface="+mj-lt"/>
              <a:buAutoNum type="arabicPeriod"/>
            </a:pPr>
            <a:r>
              <a:rPr lang="en-US" cap="none" dirty="0">
                <a:latin typeface="Times New Roman" panose="02020603050405020304" pitchFamily="18" charset="0"/>
                <a:cs typeface="Times New Roman" panose="02020603050405020304" pitchFamily="18" charset="0"/>
              </a:rPr>
              <a:t>Doesn't generate accurate and efficient results.</a:t>
            </a:r>
          </a:p>
          <a:p>
            <a:pPr marL="457200" indent="-457200" algn="just">
              <a:buFont typeface="+mj-lt"/>
              <a:buAutoNum type="arabicPeriod"/>
            </a:pPr>
            <a:r>
              <a:rPr lang="en-US" cap="none" dirty="0">
                <a:latin typeface="Times New Roman" panose="02020603050405020304" pitchFamily="18" charset="0"/>
                <a:cs typeface="Times New Roman" panose="02020603050405020304" pitchFamily="18" charset="0"/>
              </a:rPr>
              <a:t>Computation time is very high.</a:t>
            </a:r>
          </a:p>
          <a:p>
            <a:pPr marL="457200" indent="-457200" algn="just">
              <a:buFont typeface="+mj-lt"/>
              <a:buAutoNum type="arabicPeriod"/>
            </a:pPr>
            <a:r>
              <a:rPr lang="en-US" cap="none" dirty="0">
                <a:latin typeface="Times New Roman" panose="02020603050405020304" pitchFamily="18" charset="0"/>
                <a:cs typeface="Times New Roman" panose="02020603050405020304" pitchFamily="18" charset="0"/>
              </a:rPr>
              <a:t>Lacking of accuracy may result in lack of efficient further treatment</a:t>
            </a:r>
            <a:endParaRPr lang="en-IN"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391920"/>
            <a:ext cx="10364451" cy="822774"/>
          </a:xfrm>
        </p:spPr>
        <p:txBody>
          <a:bodyPr/>
          <a:lstStyle/>
          <a:p>
            <a:pPr algn="just"/>
            <a:r>
              <a:rPr lang="en-US" sz="2800" b="1" dirty="0">
                <a:latin typeface="Times New Roman" panose="02020603050405020304" pitchFamily="18" charset="0"/>
                <a:cs typeface="Times New Roman" panose="02020603050405020304" pitchFamily="18" charset="0"/>
              </a:rPr>
              <a:t> Proposed System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9999" y="2367095"/>
            <a:ext cx="10008227" cy="3872386"/>
          </a:xfrm>
        </p:spPr>
        <p:txBody>
          <a:bodyPr>
            <a:noAutofit/>
          </a:bodyPr>
          <a:lstStyle/>
          <a:p>
            <a:pPr marL="0" indent="0">
              <a:buNone/>
            </a:pPr>
            <a:r>
              <a:rPr lang="en-US" cap="none" dirty="0">
                <a:latin typeface="Times New Roman" panose="02020603050405020304" pitchFamily="18" charset="0"/>
                <a:cs typeface="Times New Roman" panose="02020603050405020304" pitchFamily="18" charset="0"/>
              </a:rPr>
              <a:t>            By using this system, we can know their health status and their background details. By those details we can proceed to next step if their details are validated. If they are valid then the insurance will be given. If they are not valid then it will not proceed for giving insurance.</a:t>
            </a:r>
          </a:p>
          <a:p>
            <a:pPr>
              <a:buFont typeface="Wingdings" panose="05000000000000000000" pitchFamily="2" charset="2"/>
              <a:buChar char="v"/>
            </a:pPr>
            <a:r>
              <a:rPr lang="en-US" b="1" cap="none" dirty="0">
                <a:latin typeface="Times New Roman" panose="02020603050405020304" pitchFamily="18" charset="0"/>
                <a:cs typeface="Times New Roman" panose="02020603050405020304" pitchFamily="18" charset="0"/>
              </a:rPr>
              <a:t>Advantages :</a:t>
            </a:r>
          </a:p>
          <a:p>
            <a:pPr marL="457200" indent="-457200">
              <a:buFont typeface="+mj-lt"/>
              <a:buAutoNum type="arabicPeriod"/>
            </a:pPr>
            <a:r>
              <a:rPr lang="en-US" cap="none" dirty="0">
                <a:latin typeface="Times New Roman" panose="02020603050405020304" pitchFamily="18" charset="0"/>
                <a:cs typeface="Times New Roman" panose="02020603050405020304" pitchFamily="18" charset="0"/>
              </a:rPr>
              <a:t>Generates accurate and efficient results.</a:t>
            </a:r>
          </a:p>
          <a:p>
            <a:pPr marL="457200" indent="-457200">
              <a:buFont typeface="+mj-lt"/>
              <a:buAutoNum type="arabicPeriod"/>
            </a:pPr>
            <a:r>
              <a:rPr lang="en-US" cap="none" dirty="0">
                <a:latin typeface="Times New Roman" panose="02020603050405020304" pitchFamily="18" charset="0"/>
                <a:cs typeface="Times New Roman" panose="02020603050405020304" pitchFamily="18" charset="0"/>
              </a:rPr>
              <a:t>Computation time is greatly reduced.</a:t>
            </a:r>
          </a:p>
          <a:p>
            <a:pPr marL="457200" indent="-457200">
              <a:buFont typeface="+mj-lt"/>
              <a:buAutoNum type="arabicPeriod"/>
            </a:pPr>
            <a:r>
              <a:rPr lang="en-US" cap="none" dirty="0">
                <a:latin typeface="Times New Roman" panose="02020603050405020304" pitchFamily="18" charset="0"/>
                <a:cs typeface="Times New Roman" panose="02020603050405020304" pitchFamily="18" charset="0"/>
              </a:rPr>
              <a:t>Reduces manual work.</a:t>
            </a:r>
          </a:p>
          <a:p>
            <a:pPr marL="457200" indent="-457200">
              <a:buFont typeface="+mj-lt"/>
              <a:buAutoNum type="arabicPeriod"/>
            </a:pPr>
            <a:r>
              <a:rPr lang="en-US" cap="none" dirty="0">
                <a:latin typeface="Times New Roman" panose="02020603050405020304" pitchFamily="18" charset="0"/>
                <a:cs typeface="Times New Roman" panose="02020603050405020304" pitchFamily="18" charset="0"/>
              </a:rPr>
              <a:t>Efficient further treatment.</a:t>
            </a:r>
            <a:endParaRPr lang="en-IN" cap="none"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80</TotalTime>
  <Words>1467</Words>
  <Application>Microsoft Office PowerPoint</Application>
  <PresentationFormat>Widescreen</PresentationFormat>
  <Paragraphs>120</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Yu Gothic UI Semibold</vt:lpstr>
      <vt:lpstr>Arial</vt:lpstr>
      <vt:lpstr>Arial Rounded MT Bold</vt:lpstr>
      <vt:lpstr>Calibri</vt:lpstr>
      <vt:lpstr>Modern No. 20</vt:lpstr>
      <vt:lpstr>Noto Sans Symbols</vt:lpstr>
      <vt:lpstr>Proxima Nova</vt:lpstr>
      <vt:lpstr>Times New Roman</vt:lpstr>
      <vt:lpstr>Tw Cen MT</vt:lpstr>
      <vt:lpstr>Wingdings</vt:lpstr>
      <vt:lpstr>Droplet</vt:lpstr>
      <vt:lpstr>PowerPoint Presentation</vt:lpstr>
      <vt:lpstr> Contents :</vt:lpstr>
      <vt:lpstr>Abstract :</vt:lpstr>
      <vt:lpstr>Introduction :</vt:lpstr>
      <vt:lpstr>Literature Survey :</vt:lpstr>
      <vt:lpstr>Objectives :</vt:lpstr>
      <vt:lpstr>problem statement :</vt:lpstr>
      <vt:lpstr>Existing System :</vt:lpstr>
      <vt:lpstr> Proposed System :</vt:lpstr>
      <vt:lpstr>     Architecture :</vt:lpstr>
      <vt:lpstr>Modules  EXPLANATION:</vt:lpstr>
      <vt:lpstr>dataset: </vt:lpstr>
      <vt:lpstr>UML DIAGRAMS</vt:lpstr>
      <vt:lpstr>1.Use case diagram</vt:lpstr>
      <vt:lpstr>2.Sequence diagram</vt:lpstr>
      <vt:lpstr>3.Activity diagram</vt:lpstr>
      <vt:lpstr>Final output:</vt:lpstr>
      <vt:lpstr>FINAL SCORES:</vt:lpstr>
      <vt:lpstr>Future ENHANCEMENT:</vt:lpstr>
      <vt:lpstr> Conclusion :</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PREDICTION USING MACHINE                                                                 LEARING</dc:title>
  <dc:creator>MACHA SIVAKUMAR</dc:creator>
  <cp:lastModifiedBy>MACHA SIVAKUMAR</cp:lastModifiedBy>
  <cp:revision>25</cp:revision>
  <dcterms:created xsi:type="dcterms:W3CDTF">2024-02-06T02:53:00Z</dcterms:created>
  <dcterms:modified xsi:type="dcterms:W3CDTF">2024-05-01T06:48:42Z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1C61E72D627649588A2B7733CC5FAE1A_12</vt:lpwstr>
  </property>
  <property fmtid="{D5CDD505-2E9C-101B-9397-08002B2CF9AE}" pid="3" name="KSOProductBuildVer">
    <vt:lpwstr>1033-12.2.0.13359</vt:lpwstr>
  </property>
</Properties>
</file>