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6" r:id="rId3"/>
    <p:sldId id="353" r:id="rId4"/>
    <p:sldId id="335" r:id="rId5"/>
    <p:sldId id="336" r:id="rId6"/>
    <p:sldId id="354" r:id="rId7"/>
    <p:sldId id="356" r:id="rId8"/>
    <p:sldId id="337" r:id="rId9"/>
    <p:sldId id="357" r:id="rId10"/>
    <p:sldId id="349" r:id="rId11"/>
    <p:sldId id="350" r:id="rId12"/>
    <p:sldId id="339" r:id="rId13"/>
    <p:sldId id="340" r:id="rId14"/>
    <p:sldId id="341" r:id="rId15"/>
    <p:sldId id="342" r:id="rId16"/>
    <p:sldId id="258" r:id="rId17"/>
    <p:sldId id="343" r:id="rId18"/>
    <p:sldId id="34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76" autoAdjust="0"/>
  </p:normalViewPr>
  <p:slideViewPr>
    <p:cSldViewPr snapToGrid="0">
      <p:cViewPr varScale="1">
        <p:scale>
          <a:sx n="62" d="100"/>
          <a:sy n="62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7777061-D0FB-4AD8-B62D-ED4BBD0894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4A6D1A-C79A-47F8-9AC9-F9EF00A310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A8F7C-98BD-41F8-A12C-68B51EBCD159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91BFEF-A0C1-4DB5-B309-2F9F8F479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0C1B6B-67EB-42CE-9A81-05C8452FF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058BC-FD39-4383-AC3B-F5CC5E26E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35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1C8D-7380-4FFE-9743-52B787D7D42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34DC5-F5A3-4A1A-9434-E51354B30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6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8F6-8987-40A1-B8DB-73640993C639}" type="datetime1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25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6883-D2DB-4FCB-ABB8-E588D625AA20}" type="datetime1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33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070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72400" cy="56070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20A-8833-4C27-B8BE-552D6AC78418}" type="datetime1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440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56BEFB-611D-4D91-8819-F0F064C5A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72399" cy="56213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612F3B-A4C4-48DE-8280-E07810D2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4C9C-7000-43CF-A88F-1E987EC6C2FE}" type="datetime1">
              <a:rPr lang="es-MX" smtClean="0"/>
              <a:t>10/02/2022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E264BC-F0A6-4754-A522-3D72932D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A512C4-B1F3-46F2-BF3A-18FECF30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664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F21EA-E701-4E9F-9660-CE58E895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BE1470-3BFA-4878-878D-D50108AB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CFE-796B-4BC3-B847-10C096244656}" type="datetime1">
              <a:rPr lang="es-MX" smtClean="0"/>
              <a:t>10/02/2022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1FC8A7-60E2-4F0E-A104-D213DD9B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4C9119-53F3-44DD-8C5F-EC211984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53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3005-0B3F-4F80-BAC1-754615C05359}" type="datetime1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97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810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6078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19C5-1FA4-406C-A157-5D5B270ED6E6}" type="datetime1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78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65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465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A9DB-907B-4D15-A8AA-835536C2B17D}" type="datetime1">
              <a:rPr lang="es-MX" smtClean="0"/>
              <a:t>10/02/2022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62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C663-14FB-49FE-B042-8AEC84E115B2}" type="datetime1">
              <a:rPr lang="es-MX" smtClean="0"/>
              <a:t>10/02/2022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7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2C18-AEB4-4848-9C71-28571BD20C8B}" type="datetime1">
              <a:rPr lang="es-MX" smtClean="0"/>
              <a:t>10/02/2022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961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A50-2BD5-47BB-B697-ABF13F4BF6B8}" type="datetime1">
              <a:rPr lang="es-MX" smtClean="0"/>
              <a:t>10/02/2022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268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EAD0-2D1E-42C2-A1F8-7BEF6206058D}" type="datetime1">
              <a:rPr lang="es-MX" smtClean="0"/>
              <a:t>10/02/2022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4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5AC0-4C78-41B4-81C4-D3D888502CB8}" type="datetime1">
              <a:rPr lang="es-MX" smtClean="0"/>
              <a:t>10/02/2022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417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387B96C-775D-41E4-A1FF-2D054C3D4B07}"/>
              </a:ext>
            </a:extLst>
          </p:cNvPr>
          <p:cNvSpPr/>
          <p:nvPr/>
        </p:nvSpPr>
        <p:spPr>
          <a:xfrm>
            <a:off x="0" y="6183824"/>
            <a:ext cx="12192000" cy="674176"/>
          </a:xfrm>
          <a:prstGeom prst="rect">
            <a:avLst/>
          </a:prstGeom>
          <a:solidFill>
            <a:srgbClr val="D62424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386A-A6DD-4DDB-A5A0-6C70CA12522D}" type="datetime1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MX" sz="2000" b="1" kern="1200" dirty="0" smtClean="0">
                <a:ln cap="sq">
                  <a:solidFill>
                    <a:schemeClr val="tx1">
                      <a:alpha val="97000"/>
                    </a:schemeClr>
                  </a:solidFill>
                </a:ln>
                <a:solidFill>
                  <a:srgbClr val="F6D4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MX" dirty="0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ln cap="sq">
                  <a:solidFill>
                    <a:schemeClr val="tx1">
                      <a:alpha val="97000"/>
                    </a:schemeClr>
                  </a:solidFill>
                </a:ln>
                <a:solidFill>
                  <a:srgbClr val="F6D400"/>
                </a:solidFill>
                <a:latin typeface="Century Gothic" panose="020B0502020202020204" pitchFamily="34" charset="0"/>
              </a:defRPr>
            </a:lvl1pPr>
          </a:lstStyle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039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59" r:id="rId12"/>
    <p:sldLayoutId id="214748373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courses.lumenlearning.com/wm-concepts-statistics/chapter/introduction-to-hypothesis-testing-5-of-5/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eedtoknow.org/a-b-testing-%E0%B8%84%E0%B8%B7%E0%B8%AD%E0%B8%AD%E0%B8%B0%E0%B9%84%E0%B8%A3/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ppingignorance.org/2015/10/12/evidence-based-trials-better-compared-than-randomized/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creativecommons.org/licenses/by-nc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enago.com/academy/avoid-the-problem-of-missing-data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graham472/5372366606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essescrossroadscafe.blogspot.com/2012/09/gold-daily-and-silver-weekly-charts_19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80grados.net/2012-el-ano-de-pensamiento-magico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ikon.news/artikel/die-peinliche-marionette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eds.github.io/r_course/lecture01_intro2data_science_and_r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1637B-FE33-44D3-87A6-AC5D99040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Inferencia causal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B44591-48AF-4587-8C7E-5944B2E49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Introducción al curso</a:t>
            </a:r>
          </a:p>
        </p:txBody>
      </p:sp>
      <p:pic>
        <p:nvPicPr>
          <p:cNvPr id="4" name="Picture 4" descr="Proyectos">
            <a:extLst>
              <a:ext uri="{FF2B5EF4-FFF2-40B4-BE49-F238E27FC236}">
                <a16:creationId xmlns:a16="http://schemas.microsoft.com/office/drawing/2014/main" id="{1DFF3557-AAD1-4604-8910-69900E65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931067"/>
            <a:ext cx="2132058" cy="21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itular - IPN">
            <a:extLst>
              <a:ext uri="{FF2B5EF4-FFF2-40B4-BE49-F238E27FC236}">
                <a16:creationId xmlns:a16="http://schemas.microsoft.com/office/drawing/2014/main" id="{7B3F4E0C-484F-4064-836B-89A72077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9566" y="-216975"/>
            <a:ext cx="2868354" cy="2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IC IPN - Inicio">
            <a:extLst>
              <a:ext uri="{FF2B5EF4-FFF2-40B4-BE49-F238E27FC236}">
                <a16:creationId xmlns:a16="http://schemas.microsoft.com/office/drawing/2014/main" id="{3444FC5F-BFBD-4C1E-B59C-6788D062B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91" y="292867"/>
            <a:ext cx="1548462" cy="112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9EE527-708C-4DB4-9932-350D095E711A}"/>
              </a:ext>
            </a:extLst>
          </p:cNvPr>
          <p:cNvSpPr txBox="1"/>
          <p:nvPr/>
        </p:nvSpPr>
        <p:spPr>
          <a:xfrm>
            <a:off x="1263643" y="292867"/>
            <a:ext cx="9237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latin typeface="Century Gothic" panose="020B0502020202020204" pitchFamily="34" charset="0"/>
                <a:ea typeface="+mj-ea"/>
                <a:cs typeface="+mj-cs"/>
              </a:rPr>
              <a:t>Instituto Politécnico Nacional </a:t>
            </a:r>
            <a:br>
              <a:rPr lang="es-MX" sz="3200" dirty="0"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lang="es-MX" sz="3200" dirty="0">
                <a:latin typeface="Century Gothic" panose="020B0502020202020204" pitchFamily="34" charset="0"/>
                <a:ea typeface="+mj-ea"/>
                <a:cs typeface="+mj-cs"/>
              </a:rPr>
              <a:t>Centro de Investigación en Computación</a:t>
            </a:r>
          </a:p>
        </p:txBody>
      </p:sp>
    </p:spTree>
    <p:extLst>
      <p:ext uri="{BB962C8B-B14F-4D97-AF65-F5344CB8AC3E}">
        <p14:creationId xmlns:p14="http://schemas.microsoft.com/office/powerpoint/2010/main" val="34011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06E6A-F28C-42D8-AD20-B6A4EDC9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¿Consideran estas tareas/preguntas al mismo “nivel”?</a:t>
            </a:r>
          </a:p>
          <a:p>
            <a:endParaRPr lang="es-MX" dirty="0"/>
          </a:p>
          <a:p>
            <a:pPr lvl="1"/>
            <a:r>
              <a:rPr lang="es-MX" dirty="0"/>
              <a:t>¿Cuál es la proporción de pacientes diabéticos en una base de datos médica?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¿Cuál es la probabilidad de morir de un paciente admitido a una sala de urgencias?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¿Cuál habría sido la tasa de mortalidad observada si todos los pacientes de un estudio hubieran recibido un tratamiento vs ninguno?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B7620-A771-4778-B431-E74A441E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244DACA-6374-4748-92C3-FAB509A3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Estadística, </a:t>
            </a:r>
            <a:r>
              <a:rPr lang="es-MX" i="1" dirty="0"/>
              <a:t>machine </a:t>
            </a:r>
            <a:r>
              <a:rPr lang="es-MX" i="1" dirty="0" err="1"/>
              <a:t>learning</a:t>
            </a:r>
            <a:r>
              <a:rPr lang="es-MX" dirty="0"/>
              <a:t>, ciencia de datos e inferencia causal</a:t>
            </a:r>
          </a:p>
        </p:txBody>
      </p:sp>
    </p:spTree>
    <p:extLst>
      <p:ext uri="{BB962C8B-B14F-4D97-AF65-F5344CB8AC3E}">
        <p14:creationId xmlns:p14="http://schemas.microsoft.com/office/powerpoint/2010/main" val="243112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F6F3E-9D00-484A-BCE6-80E6277B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600" y="90331"/>
            <a:ext cx="6754585" cy="1325563"/>
          </a:xfrm>
        </p:spPr>
        <p:txBody>
          <a:bodyPr>
            <a:normAutofit/>
          </a:bodyPr>
          <a:lstStyle/>
          <a:p>
            <a:r>
              <a:rPr lang="es-MX" dirty="0"/>
              <a:t>El álgebra es simétrica</a:t>
            </a:r>
          </a:p>
        </p:txBody>
      </p:sp>
      <p:pic>
        <p:nvPicPr>
          <p:cNvPr id="4098" name="Picture 2" descr="Amazon.com: 8&quot; Weather Barometer in Cherry for Elevations 0' to 3000':  Furniture &amp; Decor">
            <a:extLst>
              <a:ext uri="{FF2B5EF4-FFF2-40B4-BE49-F238E27FC236}">
                <a16:creationId xmlns:a16="http://schemas.microsoft.com/office/drawing/2014/main" id="{465D228A-23FF-45AA-9036-CF37BF5A08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31" y="1879977"/>
            <a:ext cx="3348593" cy="345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29FB91E-51BB-4BB4-8E80-9555A683EB14}"/>
                  </a:ext>
                </a:extLst>
              </p:cNvPr>
              <p:cNvSpPr txBox="1"/>
              <p:nvPr/>
            </p:nvSpPr>
            <p:spPr>
              <a:xfrm>
                <a:off x="6096000" y="2220932"/>
                <a:ext cx="19177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i="1">
                          <a:latin typeface="Cambria Math" panose="02040503050406030204" pitchFamily="18" charset="0"/>
                        </a:rPr>
                        <m:t>𝑘𝑃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29FB91E-51BB-4BB4-8E80-9555A683E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20932"/>
                <a:ext cx="19177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DEEE35D-B103-4441-B7A7-6F8BD0B6EA25}"/>
                  </a:ext>
                </a:extLst>
              </p:cNvPr>
              <p:cNvSpPr/>
              <p:nvPr/>
            </p:nvSpPr>
            <p:spPr>
              <a:xfrm>
                <a:off x="9073357" y="1933161"/>
                <a:ext cx="1503553" cy="112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36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MX" sz="36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DEEE35D-B103-4441-B7A7-6F8BD0B6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357" y="1933161"/>
                <a:ext cx="1503553" cy="112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A61200D-43FF-4153-83AD-0384D5CB5683}"/>
                  </a:ext>
                </a:extLst>
              </p:cNvPr>
              <p:cNvSpPr txBox="1"/>
              <p:nvPr/>
            </p:nvSpPr>
            <p:spPr>
              <a:xfrm>
                <a:off x="6410314" y="3677472"/>
                <a:ext cx="1289071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MX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A61200D-43FF-4153-83AD-0384D5CB5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14" y="3677472"/>
                <a:ext cx="1289071" cy="1033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DE7AC32-933C-4851-93CE-B00670A4B8A4}"/>
                  </a:ext>
                </a:extLst>
              </p:cNvPr>
              <p:cNvSpPr txBox="1"/>
              <p:nvPr/>
            </p:nvSpPr>
            <p:spPr>
              <a:xfrm>
                <a:off x="8635897" y="4038600"/>
                <a:ext cx="23784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3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3600" i="1">
                          <a:latin typeface="Cambria Math" panose="02040503050406030204" pitchFamily="18" charset="0"/>
                        </a:rPr>
                        <m:t>𝑘𝑃</m:t>
                      </m:r>
                      <m:r>
                        <a:rPr lang="es-MX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DE7AC32-933C-4851-93CE-B00670A4B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97" y="4038600"/>
                <a:ext cx="237847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1">
            <a:extLst>
              <a:ext uri="{FF2B5EF4-FFF2-40B4-BE49-F238E27FC236}">
                <a16:creationId xmlns:a16="http://schemas.microsoft.com/office/drawing/2014/main" id="{DB1011F6-AA2B-41B5-9DB9-1CBBC6737AEC}"/>
              </a:ext>
            </a:extLst>
          </p:cNvPr>
          <p:cNvSpPr txBox="1">
            <a:spLocks/>
          </p:cNvSpPr>
          <p:nvPr/>
        </p:nvSpPr>
        <p:spPr>
          <a:xfrm>
            <a:off x="3937000" y="5022625"/>
            <a:ext cx="797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MX" dirty="0"/>
              <a:t>¡No hay información causal!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401451B-4CDD-48E0-8F15-F3DBF590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713-E038-4B05-8560-A96BF07BD933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997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BDB71-688C-479D-AAE8-17E9E886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Inferencia causal en otras disciplinas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A15AB15-0843-4D34-ADE4-F82F27A93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35" y="1405731"/>
            <a:ext cx="4195327" cy="441582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8F272E-7795-443C-8BC9-09B5CFF1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12</a:t>
            </a:fld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9FEE91-6154-4761-8E7F-CFE28EC5D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057" y="1297319"/>
            <a:ext cx="2250308" cy="11954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B8DAEB-C4ED-4C60-A3B4-C6F367046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631" y="2622882"/>
            <a:ext cx="5317580" cy="34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9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AFCEC-9E8A-4F9B-9649-9E27FCCC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61" y="365125"/>
            <a:ext cx="10515600" cy="1325563"/>
          </a:xfrm>
        </p:spPr>
        <p:txBody>
          <a:bodyPr/>
          <a:lstStyle/>
          <a:p>
            <a:r>
              <a:rPr lang="es-MX" dirty="0"/>
              <a:t>Pruebas de hipótesis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84D49D-CBF5-4229-BDB7-B322919C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13</a:t>
            </a:fld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19318A-A508-4951-AF13-2EB1D5FEB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36525"/>
            <a:ext cx="5876439" cy="5876439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207C775-268B-4C03-867D-B8A3D766540B}"/>
              </a:ext>
            </a:extLst>
          </p:cNvPr>
          <p:cNvSpPr txBox="1"/>
          <p:nvPr/>
        </p:nvSpPr>
        <p:spPr>
          <a:xfrm>
            <a:off x="1128156" y="5815325"/>
            <a:ext cx="10735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De https://commons.wikimedia.org/wiki/User:Chen-Pan_Liao - File:P-value_in_statistical_significance_testing.svg, CC BY-SA 3.0, https://commons.wikimedia.org/w/index.php?curid=102618293</a:t>
            </a:r>
          </a:p>
        </p:txBody>
      </p:sp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3A369B82-2510-49B0-8FC8-D54B16C83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5524" y="1919288"/>
            <a:ext cx="5564513" cy="257032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E79F58-8166-4BF7-A60F-15B041E87139}"/>
              </a:ext>
            </a:extLst>
          </p:cNvPr>
          <p:cNvSpPr txBox="1"/>
          <p:nvPr/>
        </p:nvSpPr>
        <p:spPr>
          <a:xfrm>
            <a:off x="375524" y="4588755"/>
            <a:ext cx="246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5" tooltip="https://courses.lumenlearning.com/wm-concepts-statistics/chapter/introduction-to-hypothesis-testing-5-of-5/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6" tooltip="https://creativecommons.org/licenses/by/3.0/"/>
              </a:rPr>
              <a:t>CC BY</a:t>
            </a:r>
            <a:endParaRPr lang="es-MX" sz="900"/>
          </a:p>
        </p:txBody>
      </p:sp>
    </p:spTree>
    <p:extLst>
      <p:ext uri="{BB962C8B-B14F-4D97-AF65-F5344CB8AC3E}">
        <p14:creationId xmlns:p14="http://schemas.microsoft.com/office/powerpoint/2010/main" val="372743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3ABA1-9987-450F-8B60-41C7D851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controladas aleatorizadas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7433FA-7F98-47AF-BDD7-A4A9D98E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14</a:t>
            </a:fld>
            <a:endParaRPr lang="es-MX" dirty="0"/>
          </a:p>
        </p:txBody>
      </p:sp>
      <p:pic>
        <p:nvPicPr>
          <p:cNvPr id="5" name="Marcador de contenido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19B9C68-A9CA-4E9E-80B4-6444A03B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864" y="2417735"/>
            <a:ext cx="4050357" cy="30345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4484AE-82DF-439F-BFCD-1B6C5158D664}"/>
              </a:ext>
            </a:extLst>
          </p:cNvPr>
          <p:cNvSpPr txBox="1"/>
          <p:nvPr/>
        </p:nvSpPr>
        <p:spPr>
          <a:xfrm>
            <a:off x="838200" y="5872163"/>
            <a:ext cx="5401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3" tooltip="https://www.ineedtoknow.org/a-b-testing-%E0%B8%84%E0%B8%B7%E0%B8%AD%E0%B8%AD%E0%B8%B0%E0%B9%84%E0%B8%A3/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4" tooltip="https://creativecommons.org/licenses/by-nc/3.0/"/>
              </a:rPr>
              <a:t>CC BY-NC</a:t>
            </a:r>
            <a:endParaRPr lang="es-MX" sz="90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A3B828F9-D727-49B0-A637-FECA2BC92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91067" y="2191949"/>
            <a:ext cx="4909977" cy="298808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9FA30F5-64D6-46BB-98DA-79BA0E046E1A}"/>
              </a:ext>
            </a:extLst>
          </p:cNvPr>
          <p:cNvSpPr txBox="1"/>
          <p:nvPr/>
        </p:nvSpPr>
        <p:spPr>
          <a:xfrm>
            <a:off x="6239336" y="5484513"/>
            <a:ext cx="6422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hlinkClick r:id="rId6" tooltip="https://mappingignorance.org/2015/10/12/evidence-based-trials-better-compared-than-randomized/"/>
              </a:rPr>
              <a:t>Esta foto</a:t>
            </a:r>
            <a:r>
              <a:rPr lang="es-MX" sz="900" dirty="0"/>
              <a:t> de Autor desconocido está bajo licencia </a:t>
            </a:r>
            <a:r>
              <a:rPr lang="es-MX" sz="900" dirty="0">
                <a:hlinkClick r:id="rId7" tooltip="https://creativecommons.org/licenses/by-nc-nd/3.0/"/>
              </a:rPr>
              <a:t>CC BY-NC-ND</a:t>
            </a:r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261827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006A5-9C80-468D-B108-16BF93C3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causales de </a:t>
            </a:r>
            <a:r>
              <a:rPr lang="es-MX" dirty="0" err="1"/>
              <a:t>Rubin</a:t>
            </a:r>
            <a:r>
              <a:rPr lang="es-MX" dirty="0"/>
              <a:t> y Pearl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B86232-C18F-4D56-906F-37344F50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15</a:t>
            </a:fld>
            <a:endParaRPr lang="es-MX" dirty="0"/>
          </a:p>
        </p:txBody>
      </p:sp>
      <p:pic>
        <p:nvPicPr>
          <p:cNvPr id="1026" name="Picture 2" descr="Structural Causal Models. This is the forth post on the series we… | by Bruno Gonçalves | Data ...">
            <a:extLst>
              <a:ext uri="{FF2B5EF4-FFF2-40B4-BE49-F238E27FC236}">
                <a16:creationId xmlns:a16="http://schemas.microsoft.com/office/drawing/2014/main" id="{03367429-E0F7-4B8F-BFBC-77E7AAA625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74" y="1690688"/>
            <a:ext cx="4046538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rompecabezas, objeto, mapa&#10;&#10;Descripción generada automáticamente">
            <a:extLst>
              <a:ext uri="{FF2B5EF4-FFF2-40B4-BE49-F238E27FC236}">
                <a16:creationId xmlns:a16="http://schemas.microsoft.com/office/drawing/2014/main" id="{81C4DC4E-4629-4FF0-B03B-F18268F3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29350" y="2063750"/>
            <a:ext cx="4762500" cy="2730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0BCA74-4BCC-47A3-88B5-932CA19D4F37}"/>
              </a:ext>
            </a:extLst>
          </p:cNvPr>
          <p:cNvSpPr txBox="1"/>
          <p:nvPr/>
        </p:nvSpPr>
        <p:spPr>
          <a:xfrm>
            <a:off x="6229350" y="4909666"/>
            <a:ext cx="3781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4" tooltip="https://www.enago.com/academy/avoid-the-problem-of-missing-data/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5" tooltip="https://creativecommons.org/licenses/by-nc-sa/3.0/"/>
              </a:rPr>
              <a:t>CC BY-SA-NC</a:t>
            </a:r>
            <a:endParaRPr lang="es-MX" sz="900"/>
          </a:p>
        </p:txBody>
      </p:sp>
    </p:spTree>
    <p:extLst>
      <p:ext uri="{BB962C8B-B14F-4D97-AF65-F5344CB8AC3E}">
        <p14:creationId xmlns:p14="http://schemas.microsoft.com/office/powerpoint/2010/main" val="187731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udea Pearl (@yudapearl) | Twitter">
            <a:extLst>
              <a:ext uri="{FF2B5EF4-FFF2-40B4-BE49-F238E27FC236}">
                <a16:creationId xmlns:a16="http://schemas.microsoft.com/office/drawing/2014/main" id="{BAE03A19-70F8-40B7-A8FC-54B9B0FE8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0" y="694179"/>
            <a:ext cx="3896918" cy="389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1EBA553-C638-4CFE-9683-B0BB93CC351B}"/>
              </a:ext>
            </a:extLst>
          </p:cNvPr>
          <p:cNvSpPr txBox="1">
            <a:spLocks/>
          </p:cNvSpPr>
          <p:nvPr/>
        </p:nvSpPr>
        <p:spPr>
          <a:xfrm>
            <a:off x="993075" y="4925251"/>
            <a:ext cx="3708233" cy="6680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Judea Pearl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AE9B6B8-EA33-4AFF-A969-0AD26C189501}"/>
              </a:ext>
            </a:extLst>
          </p:cNvPr>
          <p:cNvSpPr txBox="1">
            <a:spLocks/>
          </p:cNvSpPr>
          <p:nvPr/>
        </p:nvSpPr>
        <p:spPr>
          <a:xfrm>
            <a:off x="4880758" y="694179"/>
            <a:ext cx="6751783" cy="4963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>
                <a:latin typeface="Century Gothic" panose="020B0502020202020204" pitchFamily="34" charset="0"/>
              </a:rPr>
              <a:t>Ganador del premio Turing 2011 por sus “contribuciones fundamentales a la inteligencia artificial a través del desarrollo de un cálculo para razonamiento causal y probabilístico”.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MX" sz="2800" dirty="0"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>
                <a:latin typeface="Century Gothic" panose="020B0502020202020204" pitchFamily="34" charset="0"/>
              </a:rPr>
              <a:t>Se le atribuye haber creado las redes bayesianas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MX" sz="2800" dirty="0"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>
                <a:latin typeface="Century Gothic" panose="020B0502020202020204" pitchFamily="34" charset="0"/>
              </a:rPr>
              <a:t>Después creó el marco de trabajo matemático para inferencia causal</a:t>
            </a:r>
          </a:p>
          <a:p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FACDC5C-1910-4235-861B-DD9D13E6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713-E038-4B05-8560-A96BF07BD933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2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F0E4A-2112-4DF4-B011-7A6AEED7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17"/>
            <a:ext cx="7264400" cy="1325563"/>
          </a:xfrm>
        </p:spPr>
        <p:txBody>
          <a:bodyPr/>
          <a:lstStyle/>
          <a:p>
            <a:r>
              <a:rPr lang="es-MX" dirty="0"/>
              <a:t>La jerarquía causal de Pearl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141DC7-6A2F-4BD4-8B05-FE22E2FC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17</a:t>
            </a:fld>
            <a:endParaRPr lang="es-MX" dirty="0"/>
          </a:p>
        </p:txBody>
      </p:sp>
      <p:pic>
        <p:nvPicPr>
          <p:cNvPr id="5" name="Picture 2" descr="The Book of Why: The new science of cause and effect | @TAragonMD">
            <a:extLst>
              <a:ext uri="{FF2B5EF4-FFF2-40B4-BE49-F238E27FC236}">
                <a16:creationId xmlns:a16="http://schemas.microsoft.com/office/drawing/2014/main" id="{B04CF19B-2920-41E5-B11B-00C93D951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99" y="0"/>
            <a:ext cx="4302809" cy="601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F70876D-89AB-477B-93A7-389826F20AD8}"/>
              </a:ext>
            </a:extLst>
          </p:cNvPr>
          <p:cNvSpPr/>
          <p:nvPr/>
        </p:nvSpPr>
        <p:spPr>
          <a:xfrm>
            <a:off x="117498" y="5607632"/>
            <a:ext cx="3733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(Pearl &amp; Mackenzie, 2018, p. 28</a:t>
            </a:r>
            <a:r>
              <a:rPr lang="es-MX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A01F62B-C689-44FF-91F0-4471C3BBEDED}"/>
                  </a:ext>
                </a:extLst>
              </p:cNvPr>
              <p:cNvSpPr txBox="1"/>
              <p:nvPr/>
            </p:nvSpPr>
            <p:spPr>
              <a:xfrm>
                <a:off x="1732921" y="4281713"/>
                <a:ext cx="14568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MX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MX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A01F62B-C689-44FF-91F0-4471C3BBE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921" y="4281713"/>
                <a:ext cx="145687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B426F3C-EF09-4265-A6A2-21452DF03CB8}"/>
              </a:ext>
            </a:extLst>
          </p:cNvPr>
          <p:cNvCxnSpPr>
            <a:cxnSpLocks/>
          </p:cNvCxnSpPr>
          <p:nvPr/>
        </p:nvCxnSpPr>
        <p:spPr>
          <a:xfrm>
            <a:off x="3335820" y="4558712"/>
            <a:ext cx="3733714" cy="273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298C5D0-7E0A-4490-9E9C-4C920865A076}"/>
                  </a:ext>
                </a:extLst>
              </p:cNvPr>
              <p:cNvSpPr txBox="1"/>
              <p:nvPr/>
            </p:nvSpPr>
            <p:spPr>
              <a:xfrm>
                <a:off x="1743039" y="2771128"/>
                <a:ext cx="23646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MX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298C5D0-7E0A-4490-9E9C-4C920865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39" y="2771128"/>
                <a:ext cx="236468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CD926E1-3BE2-4E0F-9362-35CD70716E7A}"/>
              </a:ext>
            </a:extLst>
          </p:cNvPr>
          <p:cNvCxnSpPr>
            <a:cxnSpLocks/>
          </p:cNvCxnSpPr>
          <p:nvPr/>
        </p:nvCxnSpPr>
        <p:spPr>
          <a:xfrm flipV="1">
            <a:off x="4368800" y="3044178"/>
            <a:ext cx="2895600" cy="3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8B5E99E-58B4-4402-92BB-CA2138BA136E}"/>
              </a:ext>
            </a:extLst>
          </p:cNvPr>
          <p:cNvCxnSpPr>
            <a:cxnSpLocks/>
          </p:cNvCxnSpPr>
          <p:nvPr/>
        </p:nvCxnSpPr>
        <p:spPr>
          <a:xfrm flipV="1">
            <a:off x="4577884" y="1512703"/>
            <a:ext cx="2618580" cy="302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15DA36E-16F5-45D0-8946-BDE26C7F1BE8}"/>
                  </a:ext>
                </a:extLst>
              </p:cNvPr>
              <p:cNvSpPr txBox="1"/>
              <p:nvPr/>
            </p:nvSpPr>
            <p:spPr>
              <a:xfrm>
                <a:off x="1984355" y="1512703"/>
                <a:ext cx="240303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600" b="0" dirty="0">
                  <a:solidFill>
                    <a:schemeClr val="tx1"/>
                  </a:solidFill>
                </a:endParaRPr>
              </a:p>
              <a:p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15DA36E-16F5-45D0-8946-BDE26C7F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55" y="1512703"/>
                <a:ext cx="2403030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4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ECAED-E6D1-497C-9B6A-9DB13EC5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Motor de inferencia causal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22AAB340-D95E-4134-9446-147C899B5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03" y="1489210"/>
            <a:ext cx="9155993" cy="413464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454CCF-8517-4417-B923-9A006114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58CBE1-B4CE-4D87-9183-70529AEC27A2}"/>
              </a:ext>
            </a:extLst>
          </p:cNvPr>
          <p:cNvSpPr/>
          <p:nvPr/>
        </p:nvSpPr>
        <p:spPr>
          <a:xfrm>
            <a:off x="117498" y="5607632"/>
            <a:ext cx="374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(Pearl &amp; Mackenzie, 2018, p. 12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286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630D1-0DC3-422B-8700-AF6617C7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lang="es-MX" dirty="0"/>
              <a:t>“</a:t>
            </a:r>
            <a:r>
              <a:rPr lang="es-MX" i="1" dirty="0" err="1"/>
              <a:t>Correlation</a:t>
            </a:r>
            <a:r>
              <a:rPr lang="es-MX" i="1" dirty="0"/>
              <a:t> </a:t>
            </a:r>
            <a:r>
              <a:rPr lang="es-MX" i="1" dirty="0" err="1"/>
              <a:t>does</a:t>
            </a:r>
            <a:r>
              <a:rPr lang="es-MX" i="1" dirty="0"/>
              <a:t> </a:t>
            </a:r>
            <a:r>
              <a:rPr lang="es-MX" i="1" dirty="0" err="1"/>
              <a:t>not</a:t>
            </a:r>
            <a:r>
              <a:rPr lang="es-MX" i="1" dirty="0"/>
              <a:t> </a:t>
            </a:r>
            <a:r>
              <a:rPr lang="es-MX" i="1" dirty="0" err="1"/>
              <a:t>imply</a:t>
            </a:r>
            <a:r>
              <a:rPr lang="es-MX" i="1" dirty="0"/>
              <a:t> </a:t>
            </a:r>
            <a:r>
              <a:rPr lang="es-MX" i="1" dirty="0" err="1"/>
              <a:t>causation</a:t>
            </a:r>
            <a:r>
              <a:rPr lang="es-MX" dirty="0"/>
              <a:t>”</a:t>
            </a:r>
          </a:p>
        </p:txBody>
      </p:sp>
      <p:pic>
        <p:nvPicPr>
          <p:cNvPr id="1026" name="Picture 2" descr="Correlation">
            <a:extLst>
              <a:ext uri="{FF2B5EF4-FFF2-40B4-BE49-F238E27FC236}">
                <a16:creationId xmlns:a16="http://schemas.microsoft.com/office/drawing/2014/main" id="{7DE67A14-48AE-412D-9B23-DDCB91B613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666" y="1690688"/>
            <a:ext cx="9309188" cy="375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0A1C119-153C-456D-A9BA-9C99D0668F60}"/>
              </a:ext>
            </a:extLst>
          </p:cNvPr>
          <p:cNvSpPr/>
          <p:nvPr/>
        </p:nvSpPr>
        <p:spPr>
          <a:xfrm>
            <a:off x="283589" y="5714888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https://xkcd.com/552/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8478B9-A861-4597-8242-633E2133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713-E038-4B05-8560-A96BF07BD933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226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1F6CD-C795-41AF-8ACD-385642F6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meme obligatorio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8CDAA8D-11B2-415C-AABC-1BACA50DB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141" y="1690688"/>
            <a:ext cx="4981718" cy="404653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2B539C-3ADE-4BC7-96DD-2BD69C9C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FED51-F747-4E43-A451-02895B1B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Causalidad y empirismo en la filosofía de la ciencia</a:t>
            </a:r>
          </a:p>
        </p:txBody>
      </p:sp>
      <p:pic>
        <p:nvPicPr>
          <p:cNvPr id="6" name="Marcador de contenido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2E4AA8D-03EF-4CFA-AD91-4E6DC1999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556" b="37182"/>
          <a:stretch/>
        </p:blipFill>
        <p:spPr>
          <a:xfrm>
            <a:off x="838200" y="1825625"/>
            <a:ext cx="10515600" cy="4046538"/>
          </a:xfr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16D289-4C16-4BD0-B186-CC175844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74AA4BF-58A4-4D71-94E2-A13400D7DF1F}" type="slidenum">
              <a:rPr lang="es-MX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s-MX" sz="19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D1A669-87DF-4BF7-BC82-BCB89A745884}"/>
              </a:ext>
            </a:extLst>
          </p:cNvPr>
          <p:cNvSpPr txBox="1"/>
          <p:nvPr/>
        </p:nvSpPr>
        <p:spPr>
          <a:xfrm>
            <a:off x="8362275" y="5672108"/>
            <a:ext cx="29915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3" tooltip="http://flickr.com/photos/graham472/537236660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MX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E96C-C4BD-4E2B-8F49-9525744A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Causalidad y ciencias cognitivas</a:t>
            </a:r>
          </a:p>
        </p:txBody>
      </p:sp>
      <p:pic>
        <p:nvPicPr>
          <p:cNvPr id="6" name="Marcador de contenido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91ECB062-8622-4621-93E6-691FB5A0D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7010" y="1516867"/>
            <a:ext cx="5334072" cy="404653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911323-55AA-4DB1-A5DC-FC628B9A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B38BDD-8C44-45E0-A12B-80ACC83D16B7}"/>
              </a:ext>
            </a:extLst>
          </p:cNvPr>
          <p:cNvSpPr txBox="1"/>
          <p:nvPr/>
        </p:nvSpPr>
        <p:spPr>
          <a:xfrm>
            <a:off x="567010" y="5563405"/>
            <a:ext cx="5334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3" tooltip="http://jessescrossroadscafe.blogspot.com/2012/09/gold-daily-and-silver-weekly-charts_19.html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4" tooltip="https://creativecommons.org/licenses/by-nc-nd/3.0/"/>
              </a:rPr>
              <a:t>CC BY-NC-ND</a:t>
            </a:r>
            <a:endParaRPr lang="es-MX" sz="9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8EED0B4-B7B3-4BC5-8220-7D688F2F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746" y="1399296"/>
            <a:ext cx="2058116" cy="428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CAA1544-50B9-46A0-BF25-3CD84BF32DF0}"/>
              </a:ext>
            </a:extLst>
          </p:cNvPr>
          <p:cNvSpPr txBox="1"/>
          <p:nvPr/>
        </p:nvSpPr>
        <p:spPr>
          <a:xfrm>
            <a:off x="7373392" y="5688682"/>
            <a:ext cx="402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By Dagmar Hollmann - Own work, CC BY-SA 3.0, https://commons.wikimedia.org/w/index.php?curid=29686577</a:t>
            </a:r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28841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E96C-C4BD-4E2B-8F49-9525744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Causalidad y ciencias cognitivas</a:t>
            </a:r>
          </a:p>
        </p:txBody>
      </p:sp>
      <p:pic>
        <p:nvPicPr>
          <p:cNvPr id="9" name="Marcador de contenido 8" descr="Un joven hablando por teléfono en la mano&#10;&#10;Descripción generada automáticamente con confianza media">
            <a:extLst>
              <a:ext uri="{FF2B5EF4-FFF2-40B4-BE49-F238E27FC236}">
                <a16:creationId xmlns:a16="http://schemas.microsoft.com/office/drawing/2014/main" id="{0F1B659D-5D9D-4993-ACD2-2595CDC1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115" b="36550"/>
          <a:stretch/>
        </p:blipFill>
        <p:spPr>
          <a:xfrm>
            <a:off x="838200" y="1825625"/>
            <a:ext cx="10515600" cy="4046538"/>
          </a:xfr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911323-55AA-4DB1-A5DC-FC628B9A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74AA4BF-58A4-4D71-94E2-A13400D7DF1F}" type="slidenum">
              <a:rPr lang="es-MX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s-MX" sz="19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4954FB-B2B2-43FE-A3E0-CC148EEC2271}"/>
              </a:ext>
            </a:extLst>
          </p:cNvPr>
          <p:cNvSpPr txBox="1"/>
          <p:nvPr/>
        </p:nvSpPr>
        <p:spPr>
          <a:xfrm>
            <a:off x="8503341" y="5672108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3" tooltip="http://www.80grados.net/2012-el-ano-de-pensamiento-magic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s-MX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5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E96C-C4BD-4E2B-8F49-9525744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Causalidad y ciencias cognitivas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6EDFCED-EFA1-42B7-A918-F52B89F2D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99077" y="1825625"/>
            <a:ext cx="7193845" cy="4046538"/>
          </a:xfr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911323-55AA-4DB1-A5DC-FC628B9A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74AA4BF-58A4-4D71-94E2-A13400D7DF1F}" type="slidenum">
              <a:rPr lang="es-MX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s-MX" sz="19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9C7076-A432-40C2-A913-75110835C822}"/>
              </a:ext>
            </a:extLst>
          </p:cNvPr>
          <p:cNvSpPr txBox="1"/>
          <p:nvPr/>
        </p:nvSpPr>
        <p:spPr>
          <a:xfrm>
            <a:off x="6678956" y="5672108"/>
            <a:ext cx="30139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3" tooltip="https://www.rubikon.news/artikel/die-peinliche-marionet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s-MX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5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1217-B4DD-4773-9F5C-6B80F7CD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Estadística, </a:t>
            </a:r>
            <a:r>
              <a:rPr lang="es-MX" i="1" dirty="0"/>
              <a:t>machine </a:t>
            </a:r>
            <a:r>
              <a:rPr lang="es-MX" i="1" dirty="0" err="1"/>
              <a:t>learning</a:t>
            </a:r>
            <a:r>
              <a:rPr lang="es-MX" dirty="0"/>
              <a:t>, ciencia de datos e inferencia causal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A97CF7-FC42-4E75-A95A-0F3BD278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16205B8-E654-407C-AF04-1385982C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6538"/>
          </a:xfrm>
        </p:spPr>
        <p:txBody>
          <a:bodyPr/>
          <a:lstStyle/>
          <a:p>
            <a:r>
              <a:rPr lang="es-MX" dirty="0"/>
              <a:t>¿Qué es la ciencia de datos?</a:t>
            </a:r>
          </a:p>
          <a:p>
            <a:endParaRPr lang="es-MX" dirty="0"/>
          </a:p>
        </p:txBody>
      </p:sp>
      <p:pic>
        <p:nvPicPr>
          <p:cNvPr id="6" name="Imagen 5" descr="Diagrama, Diagrama de Venn&#10;&#10;Descripción generada automáticamente">
            <a:extLst>
              <a:ext uri="{FF2B5EF4-FFF2-40B4-BE49-F238E27FC236}">
                <a16:creationId xmlns:a16="http://schemas.microsoft.com/office/drawing/2014/main" id="{FF9D3F20-78E1-441A-B08B-BE068AA09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6438" y="2334467"/>
            <a:ext cx="3954162" cy="3429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301562-23F6-4A41-A669-A47C2AD78C7B}"/>
              </a:ext>
            </a:extLst>
          </p:cNvPr>
          <p:cNvSpPr txBox="1"/>
          <p:nvPr/>
        </p:nvSpPr>
        <p:spPr>
          <a:xfrm>
            <a:off x="4656438" y="5900255"/>
            <a:ext cx="395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3" tooltip="https://mareds.github.io/r_course/lecture01_intro2data_science_and_r.html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4" tooltip="https://creativecommons.org/licenses/by-sa/3.0/"/>
              </a:rPr>
              <a:t>CC BY-SA</a:t>
            </a:r>
            <a:endParaRPr lang="es-MX" sz="900"/>
          </a:p>
        </p:txBody>
      </p:sp>
    </p:spTree>
    <p:extLst>
      <p:ext uri="{BB962C8B-B14F-4D97-AF65-F5344CB8AC3E}">
        <p14:creationId xmlns:p14="http://schemas.microsoft.com/office/powerpoint/2010/main" val="411391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1217-B4DD-4773-9F5C-6B80F7CD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Estadística, </a:t>
            </a:r>
            <a:r>
              <a:rPr lang="es-MX" i="1" dirty="0"/>
              <a:t>machine </a:t>
            </a:r>
            <a:r>
              <a:rPr lang="es-MX" i="1" dirty="0" err="1"/>
              <a:t>learning</a:t>
            </a:r>
            <a:r>
              <a:rPr lang="es-MX" dirty="0"/>
              <a:t>, ciencia de datos e inferencia causal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A97CF7-FC42-4E75-A95A-0F3BD278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6611D2B-6F0E-4063-ABAB-7E2E28F978F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197601" cy="414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¿Diferencias entre </a:t>
            </a:r>
            <a:r>
              <a:rPr lang="es-MX" i="1"/>
              <a:t>machine learning</a:t>
            </a:r>
            <a:r>
              <a:rPr lang="es-MX"/>
              <a:t>, estadística y ciencia de datos?</a:t>
            </a:r>
          </a:p>
          <a:p>
            <a:endParaRPr lang="es-MX" dirty="0"/>
          </a:p>
        </p:txBody>
      </p:sp>
      <p:pic>
        <p:nvPicPr>
          <p:cNvPr id="6" name="Picture 2" descr="Machine Learning">
            <a:extLst>
              <a:ext uri="{FF2B5EF4-FFF2-40B4-BE49-F238E27FC236}">
                <a16:creationId xmlns:a16="http://schemas.microsoft.com/office/drawing/2014/main" id="{293AA01F-0C5E-4E8A-8520-981C74A6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13" y="1541463"/>
            <a:ext cx="35337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49146"/>
      </p:ext>
    </p:extLst>
  </p:cSld>
  <p:clrMapOvr>
    <a:masterClrMapping/>
  </p:clrMapOvr>
</p:sld>
</file>

<file path=ppt/theme/theme1.xml><?xml version="1.0" encoding="utf-8"?>
<a:theme xmlns:a="http://schemas.openxmlformats.org/drawingml/2006/main" name="ccaballeroh_cic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aballeroh_cic" id="{DA37A429-A458-417E-A375-084BC882A4A0}" vid="{2C0C1262-76C0-4780-A429-275F7897FA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ccaballeroh_cic</Template>
  <TotalTime>4404</TotalTime>
  <Words>490</Words>
  <Application>Microsoft Office PowerPoint</Application>
  <PresentationFormat>Panorámica</PresentationFormat>
  <Paragraphs>73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ccaballeroh_cic</vt:lpstr>
      <vt:lpstr>Inferencia causal</vt:lpstr>
      <vt:lpstr>“Correlation does not imply causation”</vt:lpstr>
      <vt:lpstr>El meme obligatorio</vt:lpstr>
      <vt:lpstr>Causalidad y empirismo en la filosofía de la ciencia</vt:lpstr>
      <vt:lpstr>Causalidad y ciencias cognitivas</vt:lpstr>
      <vt:lpstr>Causalidad y ciencias cognitivas</vt:lpstr>
      <vt:lpstr>Causalidad y ciencias cognitivas</vt:lpstr>
      <vt:lpstr>Estadística, machine learning, ciencia de datos e inferencia causal</vt:lpstr>
      <vt:lpstr>Estadística, machine learning, ciencia de datos e inferencia causal</vt:lpstr>
      <vt:lpstr>Estadística, machine learning, ciencia de datos e inferencia causal</vt:lpstr>
      <vt:lpstr>El álgebra es simétrica</vt:lpstr>
      <vt:lpstr>Inferencia causal en otras disciplinas</vt:lpstr>
      <vt:lpstr>Pruebas de hipótesis</vt:lpstr>
      <vt:lpstr>Pruebas controladas aleatorizadas</vt:lpstr>
      <vt:lpstr>Modelos causales de Rubin y Pearl</vt:lpstr>
      <vt:lpstr>Presentación de PowerPoint</vt:lpstr>
      <vt:lpstr>La jerarquía causal de Pearl</vt:lpstr>
      <vt:lpstr>Motor de inferencia causal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Daniel Caballero Hernandez</dc:creator>
  <cp:lastModifiedBy>Christian Daniel Caballero Hernandez</cp:lastModifiedBy>
  <cp:revision>58</cp:revision>
  <dcterms:created xsi:type="dcterms:W3CDTF">2021-09-14T05:32:12Z</dcterms:created>
  <dcterms:modified xsi:type="dcterms:W3CDTF">2022-02-10T06:28:56Z</dcterms:modified>
</cp:coreProperties>
</file>