
<file path=[Content_Types].xml><?xml version="1.0" encoding="utf-8"?>
<Types xmlns="http://schemas.openxmlformats.org/package/2006/content-types"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67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74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63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3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79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39.xml" ContentType="application/vnd.openxmlformats-officedocument.presentationml.notesSlide+xml"/>
  <Override PartName="/ppt/notesSlides/notesSlide57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s/slide80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75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ppt/notesSlides/notesSlide2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71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60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slides/slide89.xml" ContentType="application/vnd.openxmlformats-officedocument.presentationml.slide+xml"/>
  <Override PartName="/ppt/slides/slide49.xml" ContentType="application/vnd.openxmlformats-officedocument.presentationml.slide+xml"/>
  <Override PartName="/ppt/slides/slide7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69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76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65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72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slides/slide7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59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77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Override PartName="/ppt/slides/slide82.xml" ContentType="application/vnd.openxmlformats-officedocument.presentationml.slide+xml"/>
  <Default Extension="jpeg" ContentType="image/jpeg"/>
  <Override PartName="/ppt/notesSlides/notesSlide37.xml" ContentType="application/vnd.openxmlformats-officedocument.presentationml.notesSlide+xml"/>
  <Override PartName="/ppt/notesSlides/notesSlide55.xml" ContentType="application/vnd.openxmlformats-officedocument.presentationml.notesSlide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73.xml" ContentType="application/vnd.openxmlformats-officedocument.presentationml.notes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69.xml" ContentType="application/vnd.openxmlformats-officedocument.presentationml.slide+xml"/>
  <Override PartName="/ppt/slides/slide87.xml" ContentType="application/vnd.openxmlformats-officedocument.presentationml.slide+xml"/>
  <Override PartName="/ppt/slides/slide29.xml" ContentType="application/vnd.openxmlformats-officedocument.presentationml.slide+xml"/>
  <Override PartName="/ppt/slides/slide76.xml" ContentType="application/vnd.openxmlformats-officedocument.presentationml.slide+xml"/>
  <Override PartName="/ppt/notesSlides/notesSlide78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1"/>
  </p:notesMasterIdLst>
  <p:sldIdLst>
    <p:sldId id="583" r:id="rId2"/>
    <p:sldId id="348" r:id="rId3"/>
    <p:sldId id="489" r:id="rId4"/>
    <p:sldId id="388" r:id="rId5"/>
    <p:sldId id="450" r:id="rId6"/>
    <p:sldId id="498" r:id="rId7"/>
    <p:sldId id="502" r:id="rId8"/>
    <p:sldId id="570" r:id="rId9"/>
    <p:sldId id="503" r:id="rId10"/>
    <p:sldId id="568" r:id="rId11"/>
    <p:sldId id="504" r:id="rId12"/>
    <p:sldId id="505" r:id="rId13"/>
    <p:sldId id="572" r:id="rId14"/>
    <p:sldId id="571" r:id="rId15"/>
    <p:sldId id="540" r:id="rId16"/>
    <p:sldId id="541" r:id="rId17"/>
    <p:sldId id="542" r:id="rId18"/>
    <p:sldId id="543" r:id="rId19"/>
    <p:sldId id="578" r:id="rId20"/>
    <p:sldId id="545" r:id="rId21"/>
    <p:sldId id="573" r:id="rId22"/>
    <p:sldId id="544" r:id="rId23"/>
    <p:sldId id="547" r:id="rId24"/>
    <p:sldId id="575" r:id="rId25"/>
    <p:sldId id="548" r:id="rId26"/>
    <p:sldId id="549" r:id="rId27"/>
    <p:sldId id="634" r:id="rId28"/>
    <p:sldId id="551" r:id="rId29"/>
    <p:sldId id="574" r:id="rId30"/>
    <p:sldId id="636" r:id="rId31"/>
    <p:sldId id="635" r:id="rId32"/>
    <p:sldId id="576" r:id="rId33"/>
    <p:sldId id="582" r:id="rId34"/>
    <p:sldId id="546" r:id="rId35"/>
    <p:sldId id="552" r:id="rId36"/>
    <p:sldId id="632" r:id="rId37"/>
    <p:sldId id="557" r:id="rId38"/>
    <p:sldId id="633" r:id="rId39"/>
    <p:sldId id="554" r:id="rId40"/>
    <p:sldId id="555" r:id="rId41"/>
    <p:sldId id="559" r:id="rId42"/>
    <p:sldId id="580" r:id="rId43"/>
    <p:sldId id="637" r:id="rId44"/>
    <p:sldId id="638" r:id="rId45"/>
    <p:sldId id="639" r:id="rId46"/>
    <p:sldId id="640" r:id="rId47"/>
    <p:sldId id="641" r:id="rId48"/>
    <p:sldId id="642" r:id="rId49"/>
    <p:sldId id="643" r:id="rId50"/>
    <p:sldId id="644" r:id="rId51"/>
    <p:sldId id="645" r:id="rId52"/>
    <p:sldId id="646" r:id="rId53"/>
    <p:sldId id="647" r:id="rId54"/>
    <p:sldId id="648" r:id="rId55"/>
    <p:sldId id="649" r:id="rId56"/>
    <p:sldId id="650" r:id="rId57"/>
    <p:sldId id="651" r:id="rId58"/>
    <p:sldId id="652" r:id="rId59"/>
    <p:sldId id="653" r:id="rId60"/>
    <p:sldId id="654" r:id="rId61"/>
    <p:sldId id="655" r:id="rId62"/>
    <p:sldId id="656" r:id="rId63"/>
    <p:sldId id="657" r:id="rId64"/>
    <p:sldId id="658" r:id="rId65"/>
    <p:sldId id="659" r:id="rId66"/>
    <p:sldId id="660" r:id="rId67"/>
    <p:sldId id="661" r:id="rId68"/>
    <p:sldId id="662" r:id="rId69"/>
    <p:sldId id="663" r:id="rId70"/>
    <p:sldId id="664" r:id="rId71"/>
    <p:sldId id="665" r:id="rId72"/>
    <p:sldId id="666" r:id="rId73"/>
    <p:sldId id="667" r:id="rId74"/>
    <p:sldId id="668" r:id="rId75"/>
    <p:sldId id="669" r:id="rId76"/>
    <p:sldId id="670" r:id="rId77"/>
    <p:sldId id="671" r:id="rId78"/>
    <p:sldId id="672" r:id="rId79"/>
    <p:sldId id="673" r:id="rId80"/>
    <p:sldId id="674" r:id="rId81"/>
    <p:sldId id="675" r:id="rId82"/>
    <p:sldId id="676" r:id="rId83"/>
    <p:sldId id="677" r:id="rId84"/>
    <p:sldId id="678" r:id="rId85"/>
    <p:sldId id="679" r:id="rId86"/>
    <p:sldId id="680" r:id="rId87"/>
    <p:sldId id="681" r:id="rId88"/>
    <p:sldId id="682" r:id="rId89"/>
    <p:sldId id="683" r:id="rId9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  <a:srgbClr val="003366"/>
    <a:srgbClr val="6633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 vertBarState="minimized" horzBarState="maximized">
    <p:restoredLeft sz="15588" autoAdjust="0"/>
    <p:restoredTop sz="90941" autoAdjust="0"/>
  </p:normalViewPr>
  <p:slideViewPr>
    <p:cSldViewPr>
      <p:cViewPr>
        <p:scale>
          <a:sx n="70" d="100"/>
          <a:sy n="70" d="100"/>
        </p:scale>
        <p:origin x="-1578" y="-2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481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04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3481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481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481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6E201161-2ADE-45C3-AAD2-402A65CE422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521685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9C3465E7-6FCA-4533-BA42-56367A2874AD}" type="slidenum">
              <a:rPr lang="en-US" sz="1200" smtClean="0"/>
              <a:pPr eaLnBrk="1" hangingPunct="1"/>
              <a:t>1</a:t>
            </a:fld>
            <a:endParaRPr lang="en-US" sz="1200" dirty="0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3D75C90C-04FC-47D5-B6ED-F88ADD41CE2D}" type="slidenum">
              <a:rPr lang="en-US" sz="1200" smtClean="0"/>
              <a:pPr eaLnBrk="1" hangingPunct="1"/>
              <a:t>10</a:t>
            </a:fld>
            <a:endParaRPr lang="en-US" sz="1200" dirty="0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9B547B6C-21AA-4806-8FFB-4A50D8893A44}" type="slidenum">
              <a:rPr lang="en-US" sz="1200" smtClean="0"/>
              <a:pPr eaLnBrk="1" hangingPunct="1"/>
              <a:t>11</a:t>
            </a:fld>
            <a:endParaRPr lang="en-US" sz="1200" dirty="0" smtClean="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54AF7710-8E86-400D-AF67-0E6A4A80D22D}" type="slidenum">
              <a:rPr lang="en-US" sz="1200" smtClean="0"/>
              <a:pPr eaLnBrk="1" hangingPunct="1"/>
              <a:t>12</a:t>
            </a:fld>
            <a:endParaRPr lang="en-US" sz="1200" dirty="0" smtClean="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B71E6B58-6023-47A7-A8EB-4BA63EE584A6}" type="slidenum">
              <a:rPr lang="en-US" sz="1200" smtClean="0"/>
              <a:pPr eaLnBrk="1" hangingPunct="1"/>
              <a:t>13</a:t>
            </a:fld>
            <a:endParaRPr lang="en-US" sz="1200" dirty="0" smtClean="0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45F2E8C9-E82F-4343-B7DF-AA438FCC3CAA}" type="slidenum">
              <a:rPr lang="en-US" sz="1200" smtClean="0"/>
              <a:pPr eaLnBrk="1" hangingPunct="1"/>
              <a:t>14</a:t>
            </a:fld>
            <a:endParaRPr lang="en-US" sz="1200" dirty="0" smtClean="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E6B7B79B-C729-4A37-A13A-D816009AFA64}" type="slidenum">
              <a:rPr lang="en-US" sz="1200" smtClean="0"/>
              <a:pPr eaLnBrk="1" hangingPunct="1"/>
              <a:t>15</a:t>
            </a:fld>
            <a:endParaRPr lang="en-US" sz="1200" dirty="0" smtClean="0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810FDB66-043C-482E-AF6E-F958A626CAF2}" type="slidenum">
              <a:rPr lang="en-US" sz="1200" smtClean="0"/>
              <a:pPr eaLnBrk="1" hangingPunct="1"/>
              <a:t>16</a:t>
            </a:fld>
            <a:endParaRPr lang="en-US" sz="1200" dirty="0" smtClean="0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A08714BC-E6E3-4288-8C2A-4566F7C884B5}" type="slidenum">
              <a:rPr lang="en-US" sz="1200" smtClean="0"/>
              <a:pPr eaLnBrk="1" hangingPunct="1"/>
              <a:t>17</a:t>
            </a:fld>
            <a:endParaRPr lang="en-US" sz="1200" dirty="0" smtClean="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84108513-E59F-49F6-908B-0FFE313C1A14}" type="slidenum">
              <a:rPr lang="en-US" sz="1200" smtClean="0"/>
              <a:pPr eaLnBrk="1" hangingPunct="1"/>
              <a:t>18</a:t>
            </a:fld>
            <a:endParaRPr lang="en-US" sz="1200" dirty="0" smtClean="0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AC3437AA-5FF6-4475-A241-45F5405700B2}" type="slidenum">
              <a:rPr lang="en-US" sz="1200" smtClean="0"/>
              <a:pPr eaLnBrk="1" hangingPunct="1"/>
              <a:t>19</a:t>
            </a:fld>
            <a:endParaRPr lang="en-US" sz="1200" dirty="0" smtClean="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D8BBA676-BD84-4E64-933A-6BE9ACCAB6CE}" type="slidenum">
              <a:rPr lang="en-US" sz="1200" smtClean="0"/>
              <a:pPr eaLnBrk="1" hangingPunct="1"/>
              <a:t>2</a:t>
            </a:fld>
            <a:endParaRPr lang="en-US" sz="1200" dirty="0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E62923F1-1DF4-41B0-946B-9F4C22B7983A}" type="slidenum">
              <a:rPr lang="en-US" sz="1200" smtClean="0"/>
              <a:pPr eaLnBrk="1" hangingPunct="1"/>
              <a:t>20</a:t>
            </a:fld>
            <a:endParaRPr lang="en-US" sz="1200" dirty="0" smtClean="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D1DDAEF3-63A1-4950-B901-CB41BE8527F1}" type="slidenum">
              <a:rPr lang="en-US" sz="1200" smtClean="0"/>
              <a:pPr eaLnBrk="1" hangingPunct="1"/>
              <a:t>21</a:t>
            </a:fld>
            <a:endParaRPr lang="en-US" sz="1200" dirty="0" smtClean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8B35C1DF-A596-4D1F-8BE4-7FD1EE5ECC6F}" type="slidenum">
              <a:rPr lang="en-US" sz="1200" smtClean="0"/>
              <a:pPr eaLnBrk="1" hangingPunct="1"/>
              <a:t>22</a:t>
            </a:fld>
            <a:endParaRPr lang="en-US" sz="1200" dirty="0" smtClean="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B3CF7459-E30C-4ED0-96B9-9A8D6592BE89}" type="slidenum">
              <a:rPr lang="en-US" sz="1200" smtClean="0"/>
              <a:pPr eaLnBrk="1" hangingPunct="1"/>
              <a:t>23</a:t>
            </a:fld>
            <a:endParaRPr lang="en-US" sz="1200" dirty="0" smtClean="0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79345536-0E3C-464D-8618-A405A2DD397A}" type="slidenum">
              <a:rPr lang="en-US" sz="1200" smtClean="0"/>
              <a:pPr eaLnBrk="1" hangingPunct="1"/>
              <a:t>24</a:t>
            </a:fld>
            <a:endParaRPr lang="en-US" sz="1200" dirty="0" smtClean="0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4040749F-317A-4270-8F0B-50A7200BD65B}" type="slidenum">
              <a:rPr lang="en-US" sz="1200" smtClean="0"/>
              <a:pPr eaLnBrk="1" hangingPunct="1"/>
              <a:t>25</a:t>
            </a:fld>
            <a:endParaRPr lang="en-US" sz="1200" dirty="0" smtClean="0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C34902F0-EEFF-47CB-B152-E0E8CBF45712}" type="slidenum">
              <a:rPr lang="en-US" sz="1200" smtClean="0"/>
              <a:pPr eaLnBrk="1" hangingPunct="1"/>
              <a:t>26</a:t>
            </a:fld>
            <a:endParaRPr lang="en-US" sz="1200" dirty="0" smtClean="0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DA843284-9F0A-4E1C-83E0-5D997CBBA6F1}" type="slidenum">
              <a:rPr lang="en-US" sz="1200" smtClean="0"/>
              <a:pPr eaLnBrk="1" hangingPunct="1"/>
              <a:t>28</a:t>
            </a:fld>
            <a:endParaRPr lang="en-US" sz="1200" dirty="0" smtClean="0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7841D76D-94FF-456A-ACE2-A5A359211D84}" type="slidenum">
              <a:rPr lang="en-US" sz="1200" smtClean="0"/>
              <a:pPr eaLnBrk="1" hangingPunct="1"/>
              <a:t>29</a:t>
            </a:fld>
            <a:endParaRPr lang="en-US" sz="1200" dirty="0" smtClean="0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6524D87A-A501-412E-BACD-F8C144CF5802}" type="slidenum">
              <a:rPr lang="en-US" sz="1200" smtClean="0"/>
              <a:pPr eaLnBrk="1" hangingPunct="1"/>
              <a:t>32</a:t>
            </a:fld>
            <a:endParaRPr lang="en-US" sz="1200" dirty="0" smtClean="0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1F2EFBA7-4549-4D67-A1E4-783F205ACAD1}" type="slidenum">
              <a:rPr lang="en-US" sz="1200" smtClean="0"/>
              <a:pPr eaLnBrk="1" hangingPunct="1"/>
              <a:t>3</a:t>
            </a:fld>
            <a:endParaRPr lang="en-US" sz="1200" dirty="0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601997EA-1FF9-4BD9-A20F-B528C5EA0818}" type="slidenum">
              <a:rPr lang="en-US" sz="1200" smtClean="0"/>
              <a:pPr eaLnBrk="1" hangingPunct="1"/>
              <a:t>33</a:t>
            </a:fld>
            <a:endParaRPr lang="en-US" sz="1200" dirty="0" smtClean="0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88692B64-7E2B-4F2D-A145-A7CB28E8120C}" type="slidenum">
              <a:rPr lang="en-US" sz="1200" smtClean="0"/>
              <a:pPr eaLnBrk="1" hangingPunct="1"/>
              <a:t>34</a:t>
            </a:fld>
            <a:endParaRPr lang="en-US" sz="1200" dirty="0" smtClean="0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366E3291-EEFE-4E60-B19E-86F43877F04A}" type="slidenum">
              <a:rPr lang="en-US" sz="1200" smtClean="0"/>
              <a:pPr eaLnBrk="1" hangingPunct="1"/>
              <a:t>35</a:t>
            </a:fld>
            <a:endParaRPr lang="en-US" sz="1200" dirty="0" smtClean="0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0CB053DB-1265-4B46-924A-351B59BC608A}" type="slidenum">
              <a:rPr lang="en-US" sz="1200" smtClean="0"/>
              <a:pPr eaLnBrk="1" hangingPunct="1"/>
              <a:t>37</a:t>
            </a:fld>
            <a:endParaRPr lang="en-US" sz="1200" dirty="0" smtClean="0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2D16A9B4-2BB4-4ED0-9669-89C20F82FC4A}" type="slidenum">
              <a:rPr lang="en-US" sz="1200" smtClean="0"/>
              <a:pPr eaLnBrk="1" hangingPunct="1"/>
              <a:t>39</a:t>
            </a:fld>
            <a:endParaRPr lang="en-US" sz="1200" dirty="0" smtClean="0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EF769A60-6954-4349-834F-5974587C8240}" type="slidenum">
              <a:rPr lang="en-US" sz="1200" smtClean="0"/>
              <a:pPr eaLnBrk="1" hangingPunct="1"/>
              <a:t>40</a:t>
            </a:fld>
            <a:endParaRPr lang="en-US" sz="1200" dirty="0" smtClean="0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26C9915D-96B3-4BF0-AEF0-4E58CA86211B}" type="slidenum">
              <a:rPr lang="en-US" sz="1200" smtClean="0"/>
              <a:pPr eaLnBrk="1" hangingPunct="1"/>
              <a:t>41</a:t>
            </a:fld>
            <a:endParaRPr lang="en-US" sz="1200" dirty="0" smtClean="0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B0277745-4886-450F-B03E-A2D9323624AA}" type="slidenum">
              <a:rPr lang="en-US" sz="1200" smtClean="0"/>
              <a:pPr eaLnBrk="1" hangingPunct="1"/>
              <a:t>42</a:t>
            </a:fld>
            <a:endParaRPr lang="en-US" sz="1200" dirty="0" smtClean="0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1FF5AF57-8524-4BA5-AF62-A13CD121AA3C}" type="slidenum">
              <a:rPr lang="en-US" sz="1200" smtClean="0"/>
              <a:pPr eaLnBrk="1" hangingPunct="1"/>
              <a:t>43</a:t>
            </a:fld>
            <a:endParaRPr lang="en-US" sz="1200" dirty="0" smtClean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F6A5FB58-5C4B-43B6-86C0-27525FD8962F}" type="slidenum">
              <a:rPr lang="en-US" sz="1200" smtClean="0"/>
              <a:pPr eaLnBrk="1" hangingPunct="1"/>
              <a:t>45</a:t>
            </a:fld>
            <a:endParaRPr lang="en-US" sz="1200" dirty="0" smtClean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40773D02-3049-4636-8EC0-2D712ED8CD04}" type="slidenum">
              <a:rPr lang="en-US" sz="1200" smtClean="0"/>
              <a:pPr eaLnBrk="1" hangingPunct="1"/>
              <a:t>4</a:t>
            </a:fld>
            <a:endParaRPr lang="en-US" sz="1200" dirty="0" smtClean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7E1FDDE5-D5B9-456F-961D-DD290A329E9F}" type="slidenum">
              <a:rPr lang="en-US" sz="1200" smtClean="0"/>
              <a:pPr eaLnBrk="1" hangingPunct="1"/>
              <a:t>46</a:t>
            </a:fld>
            <a:endParaRPr lang="en-US" sz="1200" dirty="0" smtClean="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180EEE35-318F-4F46-AEFD-7C9EB08783C5}" type="slidenum">
              <a:rPr lang="en-US" sz="1200" smtClean="0"/>
              <a:pPr eaLnBrk="1" hangingPunct="1"/>
              <a:t>47</a:t>
            </a:fld>
            <a:endParaRPr lang="en-US" sz="1200" dirty="0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9C2C04E1-397C-45F7-9C2F-816D82209D86}" type="slidenum">
              <a:rPr lang="en-US" sz="1200" smtClean="0"/>
              <a:pPr eaLnBrk="1" hangingPunct="1"/>
              <a:t>48</a:t>
            </a:fld>
            <a:endParaRPr lang="en-US" sz="1200" dirty="0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C2BE065F-A9D8-435C-87E1-3B81932B5E3C}" type="slidenum">
              <a:rPr lang="en-US" sz="1200" smtClean="0"/>
              <a:pPr eaLnBrk="1" hangingPunct="1"/>
              <a:t>49</a:t>
            </a:fld>
            <a:endParaRPr lang="en-US" sz="1200" dirty="0" smtClean="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C1B1E839-1C8F-47B4-8FF6-B6FE765A158A}" type="slidenum">
              <a:rPr lang="en-US" sz="1200" smtClean="0"/>
              <a:pPr eaLnBrk="1" hangingPunct="1"/>
              <a:t>50</a:t>
            </a:fld>
            <a:endParaRPr lang="en-US" sz="1200" dirty="0" smtClean="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D32714D8-4E6D-4AAF-9EB4-DBFEADBDC8A8}" type="slidenum">
              <a:rPr lang="en-US" sz="1200" smtClean="0"/>
              <a:pPr eaLnBrk="1" hangingPunct="1"/>
              <a:t>51</a:t>
            </a:fld>
            <a:endParaRPr lang="en-US" sz="1200" dirty="0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4AA9EAB0-1619-47E9-B1DC-A934010F31FC}" type="slidenum">
              <a:rPr lang="en-US" sz="1200" smtClean="0"/>
              <a:pPr eaLnBrk="1" hangingPunct="1"/>
              <a:t>52</a:t>
            </a:fld>
            <a:endParaRPr lang="en-US" sz="1200" dirty="0" smtClean="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2405C294-782A-49C4-88D4-C8E613A768F8}" type="slidenum">
              <a:rPr lang="en-US" sz="1200" smtClean="0"/>
              <a:pPr eaLnBrk="1" hangingPunct="1"/>
              <a:t>53</a:t>
            </a:fld>
            <a:endParaRPr lang="en-US" sz="1200" dirty="0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BB00ADAB-5EBF-4985-8A59-C6341B4D9077}" type="slidenum">
              <a:rPr lang="en-US" sz="1200" smtClean="0"/>
              <a:pPr eaLnBrk="1" hangingPunct="1"/>
              <a:t>54</a:t>
            </a:fld>
            <a:endParaRPr lang="en-US" sz="1200" dirty="0" smtClean="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DAD3A4D8-77E8-46D4-AB8A-9799499F0D20}" type="slidenum">
              <a:rPr lang="en-US" sz="1200" smtClean="0"/>
              <a:pPr eaLnBrk="1" hangingPunct="1"/>
              <a:t>55</a:t>
            </a:fld>
            <a:endParaRPr lang="en-US" sz="1200" dirty="0" smtClean="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7BF0DEA7-8025-413E-853D-6C32021484D3}" type="slidenum">
              <a:rPr lang="en-US" sz="1200" smtClean="0"/>
              <a:pPr eaLnBrk="1" hangingPunct="1"/>
              <a:t>5</a:t>
            </a:fld>
            <a:endParaRPr lang="en-US" sz="1200" dirty="0" smtClean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B1643C96-3AB1-4457-AA6E-EB6E63F25C73}" type="slidenum">
              <a:rPr lang="en-US" sz="1200" smtClean="0"/>
              <a:pPr eaLnBrk="1" hangingPunct="1"/>
              <a:t>56</a:t>
            </a:fld>
            <a:endParaRPr lang="en-US" sz="1200" dirty="0" smtClean="0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61D8C7BB-E4AC-4FF5-8696-FA7FED258215}" type="slidenum">
              <a:rPr lang="en-US" sz="1200" smtClean="0"/>
              <a:pPr eaLnBrk="1" hangingPunct="1"/>
              <a:t>57</a:t>
            </a:fld>
            <a:endParaRPr lang="en-US" sz="1200" dirty="0" smtClean="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FCCC726E-F681-4AB9-B060-72867EBEEFFB}" type="slidenum">
              <a:rPr lang="en-US" sz="1200" smtClean="0"/>
              <a:pPr eaLnBrk="1" hangingPunct="1"/>
              <a:t>58</a:t>
            </a:fld>
            <a:endParaRPr lang="en-US" sz="1200" dirty="0" smtClean="0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4314D12F-6667-4A8E-A851-E8FC4E0FA058}" type="slidenum">
              <a:rPr lang="en-US" sz="1200" smtClean="0"/>
              <a:pPr eaLnBrk="1" hangingPunct="1"/>
              <a:t>59</a:t>
            </a:fld>
            <a:endParaRPr lang="en-US" sz="1200" dirty="0" smtClean="0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D624330E-60A1-4A92-A79D-EA7C75804EFC}" type="slidenum">
              <a:rPr lang="en-US" sz="1200" smtClean="0"/>
              <a:pPr eaLnBrk="1" hangingPunct="1"/>
              <a:t>60</a:t>
            </a:fld>
            <a:endParaRPr lang="en-US" sz="1200" dirty="0" smtClean="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5C4B15DF-88CD-4B45-9DA9-AB8B7CB88BFB}" type="slidenum">
              <a:rPr lang="en-US" sz="1200" smtClean="0"/>
              <a:pPr eaLnBrk="1" hangingPunct="1"/>
              <a:t>61</a:t>
            </a:fld>
            <a:endParaRPr lang="en-US" sz="1200" dirty="0" smtClean="0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460CC999-B0CF-4D7C-B584-59D7025A4623}" type="slidenum">
              <a:rPr lang="en-US" sz="1200" smtClean="0"/>
              <a:pPr eaLnBrk="1" hangingPunct="1"/>
              <a:t>62</a:t>
            </a:fld>
            <a:endParaRPr lang="en-US" sz="1200" dirty="0" smtClean="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E9468F14-BB17-47B5-94B9-36AA53F35047}" type="slidenum">
              <a:rPr lang="en-US" sz="1200" smtClean="0"/>
              <a:pPr eaLnBrk="1" hangingPunct="1"/>
              <a:t>63</a:t>
            </a:fld>
            <a:endParaRPr lang="en-US" sz="1200" dirty="0" smtClean="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E07CDACE-C935-473F-BAC6-CB1F8594BCE4}" type="slidenum">
              <a:rPr lang="en-US" sz="1200" smtClean="0"/>
              <a:pPr eaLnBrk="1" hangingPunct="1"/>
              <a:t>64</a:t>
            </a:fld>
            <a:endParaRPr lang="en-US" sz="1200" dirty="0" smtClean="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66A2FEB8-E631-4198-A88E-ACDC0D1FA667}" type="slidenum">
              <a:rPr lang="en-US" sz="1200" smtClean="0"/>
              <a:pPr eaLnBrk="1" hangingPunct="1"/>
              <a:t>65</a:t>
            </a:fld>
            <a:endParaRPr lang="en-US" sz="1200" dirty="0" smtClean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6A127BB2-55DF-4C34-A660-D317D26D31B3}" type="slidenum">
              <a:rPr lang="en-US" sz="1200" smtClean="0"/>
              <a:pPr eaLnBrk="1" hangingPunct="1"/>
              <a:t>6</a:t>
            </a:fld>
            <a:endParaRPr lang="en-US" sz="1200" dirty="0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B63483DD-3BBC-42D4-B579-A51A4EEF55F9}" type="slidenum">
              <a:rPr lang="en-US" sz="1200" smtClean="0"/>
              <a:pPr eaLnBrk="1" hangingPunct="1"/>
              <a:t>66</a:t>
            </a:fld>
            <a:endParaRPr lang="en-US" sz="1200" dirty="0" smtClean="0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975F5104-46C5-4B35-88E0-88456F91D7C8}" type="slidenum">
              <a:rPr lang="en-US" sz="1200" smtClean="0"/>
              <a:pPr eaLnBrk="1" hangingPunct="1"/>
              <a:t>67</a:t>
            </a:fld>
            <a:endParaRPr lang="en-US" sz="1200" dirty="0" smtClean="0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26E88F9F-62B4-4E26-901B-2F0070AD9059}" type="slidenum">
              <a:rPr lang="en-US" sz="1200" smtClean="0"/>
              <a:pPr eaLnBrk="1" hangingPunct="1"/>
              <a:t>68</a:t>
            </a:fld>
            <a:endParaRPr lang="en-US" sz="1200" dirty="0" smtClean="0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73EE078A-9D14-4523-9D0B-A58A61F79B90}" type="slidenum">
              <a:rPr lang="en-US" sz="1200" smtClean="0"/>
              <a:pPr eaLnBrk="1" hangingPunct="1"/>
              <a:t>69</a:t>
            </a:fld>
            <a:endParaRPr lang="en-US" sz="1200" dirty="0" smtClean="0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F6DA23C6-707A-436D-8174-298C25E5A9BD}" type="slidenum">
              <a:rPr lang="en-US" sz="1200" smtClean="0"/>
              <a:pPr eaLnBrk="1" hangingPunct="1"/>
              <a:t>70</a:t>
            </a:fld>
            <a:endParaRPr lang="en-US" sz="1200" dirty="0" smtClean="0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355671DB-F050-4C84-B376-9269919C8CEF}" type="slidenum">
              <a:rPr lang="en-US" sz="1200" smtClean="0"/>
              <a:pPr eaLnBrk="1" hangingPunct="1"/>
              <a:t>71</a:t>
            </a:fld>
            <a:endParaRPr lang="en-US" sz="1200" dirty="0" smtClean="0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37C28691-FBB9-4924-A27B-2B13B8D0B246}" type="slidenum">
              <a:rPr lang="en-US" sz="1200" smtClean="0"/>
              <a:pPr eaLnBrk="1" hangingPunct="1"/>
              <a:t>72</a:t>
            </a:fld>
            <a:endParaRPr lang="en-US" sz="1200" dirty="0" smtClean="0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A55F19CB-49B2-4DC4-BC1C-EBEF222D4398}" type="slidenum">
              <a:rPr lang="en-US" sz="1200" smtClean="0"/>
              <a:pPr eaLnBrk="1" hangingPunct="1"/>
              <a:t>73</a:t>
            </a:fld>
            <a:endParaRPr lang="en-US" sz="1200" dirty="0" smtClean="0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791258F6-93F8-4013-A057-9AA6E91958C6}" type="slidenum">
              <a:rPr lang="en-US" sz="1200" smtClean="0"/>
              <a:pPr eaLnBrk="1" hangingPunct="1"/>
              <a:t>74</a:t>
            </a:fld>
            <a:endParaRPr lang="en-US" sz="1200" dirty="0" smtClean="0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4B4B3C0C-6881-4365-8304-283FA803A810}" type="slidenum">
              <a:rPr lang="en-US" sz="1200" smtClean="0"/>
              <a:pPr eaLnBrk="1" hangingPunct="1"/>
              <a:t>75</a:t>
            </a:fld>
            <a:endParaRPr lang="en-US" sz="1200" dirty="0" smtClean="0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6ED883CE-E677-41D5-BCC2-C4DFE67C302F}" type="slidenum">
              <a:rPr lang="en-US" sz="1200" smtClean="0"/>
              <a:pPr eaLnBrk="1" hangingPunct="1"/>
              <a:t>7</a:t>
            </a:fld>
            <a:endParaRPr lang="en-US" sz="1200" dirty="0" smtClean="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B003F984-BAF0-4A58-B4B8-2072794FC666}" type="slidenum">
              <a:rPr lang="en-US" sz="1200" smtClean="0"/>
              <a:pPr eaLnBrk="1" hangingPunct="1"/>
              <a:t>76</a:t>
            </a:fld>
            <a:endParaRPr lang="en-US" sz="1200" dirty="0" smtClean="0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EA94F511-7555-4E36-80E5-19CBA02441B6}" type="slidenum">
              <a:rPr lang="en-US" sz="1200" smtClean="0"/>
              <a:pPr eaLnBrk="1" hangingPunct="1"/>
              <a:t>77</a:t>
            </a:fld>
            <a:endParaRPr lang="en-US" sz="1200" dirty="0" smtClean="0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6FFA7AC2-5CD3-4B1B-B690-0ECFB52FFC35}" type="slidenum">
              <a:rPr lang="en-US" sz="1200" smtClean="0"/>
              <a:pPr eaLnBrk="1" hangingPunct="1"/>
              <a:t>78</a:t>
            </a:fld>
            <a:endParaRPr lang="en-US" sz="1200" dirty="0" smtClean="0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02E5240F-CD05-4664-A7C7-710C7C07DE46}" type="slidenum">
              <a:rPr lang="en-US" sz="1200" smtClean="0"/>
              <a:pPr eaLnBrk="1" hangingPunct="1"/>
              <a:t>79</a:t>
            </a:fld>
            <a:endParaRPr lang="en-US" sz="1200" dirty="0" smtClean="0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6DB9CE4B-8A86-4EEC-827A-7CC67195F1B2}" type="slidenum">
              <a:rPr lang="en-US" sz="1200" smtClean="0"/>
              <a:pPr eaLnBrk="1" hangingPunct="1"/>
              <a:t>80</a:t>
            </a:fld>
            <a:endParaRPr lang="en-US" sz="1200" dirty="0" smtClean="0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3F30DC74-21CF-466B-81FE-AB77D2F10FCB}" type="slidenum">
              <a:rPr lang="en-US" sz="1200" smtClean="0"/>
              <a:pPr eaLnBrk="1" hangingPunct="1"/>
              <a:t>81</a:t>
            </a:fld>
            <a:endParaRPr lang="en-US" sz="1200" dirty="0" smtClean="0"/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7F77B2C0-05EB-4B5A-AEB8-CA2A8004905A}" type="slidenum">
              <a:rPr lang="en-US" sz="1200" smtClean="0"/>
              <a:pPr eaLnBrk="1" hangingPunct="1"/>
              <a:t>82</a:t>
            </a:fld>
            <a:endParaRPr lang="en-US" sz="1200" dirty="0" smtClean="0"/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FFCACCE0-DC23-42A0-9D3D-FA3BECE15C24}" type="slidenum">
              <a:rPr lang="en-US" sz="1200" smtClean="0"/>
              <a:pPr eaLnBrk="1" hangingPunct="1"/>
              <a:t>83</a:t>
            </a:fld>
            <a:endParaRPr lang="en-US" sz="1200" dirty="0" smtClean="0"/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71E67606-C316-4DAD-B145-C418182079D4}" type="slidenum">
              <a:rPr lang="en-US" sz="1200" smtClean="0"/>
              <a:pPr eaLnBrk="1" hangingPunct="1"/>
              <a:t>87</a:t>
            </a:fld>
            <a:endParaRPr lang="en-US" sz="1200" dirty="0" smtClean="0"/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53512D20-8049-4C2B-A6D5-2E58419FCE0D}" type="slidenum">
              <a:rPr lang="en-US" sz="1200" smtClean="0"/>
              <a:pPr eaLnBrk="1" hangingPunct="1"/>
              <a:t>88</a:t>
            </a:fld>
            <a:endParaRPr lang="en-US" sz="1200" dirty="0" smtClean="0"/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D8318137-67EF-4FAF-93BF-612B4D0AA935}" type="slidenum">
              <a:rPr lang="en-US" sz="1200" smtClean="0"/>
              <a:pPr eaLnBrk="1" hangingPunct="1"/>
              <a:t>8</a:t>
            </a:fld>
            <a:endParaRPr lang="en-US" sz="1200" dirty="0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4025B368-9F19-41AF-8A78-8A7ED7C434DD}" type="slidenum">
              <a:rPr lang="en-US" sz="1200" smtClean="0"/>
              <a:pPr eaLnBrk="1" hangingPunct="1"/>
              <a:t>89</a:t>
            </a:fld>
            <a:endParaRPr lang="en-US" sz="1200" dirty="0" smtClean="0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C6C6EDF5-0024-4A1E-93A4-4C9F1042EC89}" type="slidenum">
              <a:rPr lang="en-US" sz="1200" smtClean="0"/>
              <a:pPr eaLnBrk="1" hangingPunct="1"/>
              <a:t>9</a:t>
            </a:fld>
            <a:endParaRPr lang="en-US" sz="1200" dirty="0" smtClean="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 dirty="0"/>
              <a:t>C# Programming: From Problem Analysis to Program Design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FB1A1E-AC5C-4D96-958E-A68D6766340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54561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 dirty="0"/>
              <a:t>C# Programming: From Problem Analysis to Program Design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DF12BC-F490-4026-8A7B-A15C7511AF2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63216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381000"/>
            <a:ext cx="1943100" cy="5715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5676900" cy="5715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 dirty="0"/>
              <a:t>C# Programming: From Problem Analysis to Program Design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5BC41F-9197-47BE-BB8D-AA39B3D5279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955869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676400"/>
            <a:ext cx="38100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8100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 dirty="0"/>
              <a:t>C# Programming: From Problem Analysis to Program Design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6A548E-3340-4C73-B1A7-B5434F25A9D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034180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676400"/>
            <a:ext cx="7772400" cy="2133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962400"/>
            <a:ext cx="7772400" cy="2133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 dirty="0"/>
              <a:t>C# Programming: From Problem Analysis to Program Design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97E46A-B730-44BF-9C82-50ABA826FC8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08404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 dirty="0"/>
              <a:t>C# Programming: From Problem Analysis to Program Design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A5E86B-5AE8-4193-8923-2C4C34E18E2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70701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 dirty="0"/>
              <a:t>C# Programming: From Problem Analysis to Program Design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13F058-D2E6-466A-A78B-E3E8F80EC08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67802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76400"/>
            <a:ext cx="38100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8100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 dirty="0"/>
              <a:t>C# Programming: From Problem Analysis to Program Design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A43895-77A4-430A-8199-4C80D0CED12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73958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 dirty="0"/>
              <a:t>C# Programming: From Problem Analysis to Program Design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239125-B185-49A5-B26A-644C8CF18E4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38943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 dirty="0"/>
              <a:t>C# Programming: From Problem Analysis to Program Design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6B805F-E668-48E3-A111-8D157A47BE7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61047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 dirty="0"/>
              <a:t>C# Programming: From Problem Analysis to Program Design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25E4DA-94A1-4A5D-9020-B372F8317CA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74839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 dirty="0"/>
              <a:t>C# Programming: From Problem Analysis to Program Design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353653-8830-4E9D-9351-98EB644B4B2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89683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 dirty="0"/>
              <a:t>C# Programming: From Problem Analysis to Program Design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157A3-E841-4546-BA5C-2931686BFC1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55991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810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76400"/>
            <a:ext cx="77724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09600" y="6248400"/>
            <a:ext cx="541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000066"/>
                </a:solidFill>
              </a:defRPr>
            </a:lvl1pPr>
          </a:lstStyle>
          <a:p>
            <a:pPr>
              <a:defRPr/>
            </a:pPr>
            <a:r>
              <a:rPr lang="en-US" dirty="0"/>
              <a:t>C# Programming: From Problem Analysis to Program Design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ECCED1E4-C5B3-4D20-9CD2-48157FE523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2" name="Picture 8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763000" y="0"/>
            <a:ext cx="381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9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81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  <p:sldLayoutId id="2147483777" r:id="rId12"/>
    <p:sldLayoutId id="2147483778" r:id="rId13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4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4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40000"/>
        </a:spcBef>
        <a:spcAft>
          <a:spcPct val="0"/>
        </a:spcAft>
        <a:buChar char="•"/>
        <a:defRPr sz="26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4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40000"/>
        </a:spcBef>
        <a:spcAft>
          <a:spcPct val="0"/>
        </a:spcAft>
        <a:buChar char="»"/>
        <a:defRPr sz="22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40000"/>
        </a:spcBef>
        <a:spcAft>
          <a:spcPct val="0"/>
        </a:spcAft>
        <a:buChar char="»"/>
        <a:defRPr sz="22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40000"/>
        </a:spcBef>
        <a:spcAft>
          <a:spcPct val="0"/>
        </a:spcAft>
        <a:buChar char="»"/>
        <a:defRPr sz="22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40000"/>
        </a:spcBef>
        <a:spcAft>
          <a:spcPct val="0"/>
        </a:spcAft>
        <a:buChar char="»"/>
        <a:defRPr sz="22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40000"/>
        </a:spcBef>
        <a:spcAft>
          <a:spcPct val="0"/>
        </a:spcAft>
        <a:buChar char="»"/>
        <a:defRPr sz="2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e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crosoft.com/visualstudio/en-us/products/2010-editions/visual-csharp-express" TargetMode="External"/><Relationship Id="rId2" Type="http://schemas.openxmlformats.org/officeDocument/2006/relationships/hyperlink" Target="http://www.microsoft.com/en-us/download/details.aspx?id=7029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msdn2.microsoft.com/en-us/vcsharp/default.aspx" TargetMode="Externa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 smtClean="0">
              <a:solidFill>
                <a:srgbClr val="000066"/>
              </a:solidFill>
            </a:endParaRPr>
          </a:p>
        </p:txBody>
      </p:sp>
      <p:sp>
        <p:nvSpPr>
          <p:cNvPr id="1536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CFE22C4E-5FB4-4648-A4D8-066F4E2E40C2}" type="slidenum">
              <a:rPr lang="en-US" sz="1400" smtClean="0"/>
              <a:pPr eaLnBrk="1" hangingPunct="1"/>
              <a:t>1</a:t>
            </a:fld>
            <a:endParaRPr lang="en-US" sz="1400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5143500" cy="6858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125301" y="0"/>
            <a:ext cx="4158867" cy="6858000"/>
          </a:xfrm>
          <a:prstGeom prst="rect">
            <a:avLst/>
          </a:prstGeom>
        </p:spPr>
      </p:pic>
      <p:sp>
        <p:nvSpPr>
          <p:cNvPr id="15365" name="Rectangle 6"/>
          <p:cNvSpPr>
            <a:spLocks noChangeArrowheads="1"/>
          </p:cNvSpPr>
          <p:nvPr/>
        </p:nvSpPr>
        <p:spPr bwMode="auto">
          <a:xfrm>
            <a:off x="0" y="594360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C# Programming:</a:t>
            </a:r>
            <a:r>
              <a:rPr lang="en-US" sz="2000" b="1" dirty="0">
                <a:solidFill>
                  <a:schemeClr val="bg1"/>
                </a:solidFill>
              </a:rPr>
              <a:t> From Problem Analysis to Program Design </a:t>
            </a:r>
          </a:p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4</a:t>
            </a:r>
            <a:r>
              <a:rPr lang="en-US" sz="2000" b="1" baseline="30000" dirty="0" smtClean="0">
                <a:solidFill>
                  <a:schemeClr val="bg1"/>
                </a:solidFill>
              </a:rPr>
              <a:t>th</a:t>
            </a:r>
            <a:r>
              <a:rPr lang="en-US" sz="2000" b="1" dirty="0" smtClean="0">
                <a:solidFill>
                  <a:schemeClr val="bg1"/>
                </a:solidFill>
              </a:rPr>
              <a:t> Edition</a:t>
            </a:r>
            <a:endParaRPr lang="en-US" sz="2000" b="1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Rectangle 5"/>
          <p:cNvSpPr txBox="1">
            <a:spLocks noChangeArrowheads="1"/>
          </p:cNvSpPr>
          <p:nvPr/>
        </p:nvSpPr>
        <p:spPr bwMode="auto">
          <a:xfrm>
            <a:off x="5105400" y="2057400"/>
            <a:ext cx="40386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4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4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</a:defRPr>
            </a:lvl2pPr>
            <a:lvl3pPr marL="914400" indent="0" algn="ctr" rtl="0" eaLnBrk="0" fontAlgn="base" hangingPunct="0">
              <a:spcBef>
                <a:spcPct val="40000"/>
              </a:spcBef>
              <a:spcAft>
                <a:spcPct val="0"/>
              </a:spcAft>
              <a:buNone/>
              <a:defRPr sz="2600">
                <a:solidFill>
                  <a:schemeClr val="tx1"/>
                </a:solidFill>
                <a:latin typeface="+mn-lt"/>
              </a:defRPr>
            </a:lvl3pPr>
            <a:lvl4pPr marL="1371600" indent="0" algn="ctr" rtl="0" eaLnBrk="0" fontAlgn="base" hangingPunct="0">
              <a:spcBef>
                <a:spcPct val="4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</a:defRPr>
            </a:lvl4pPr>
            <a:lvl5pPr marL="1828800" indent="0" algn="ctr" rtl="0" eaLnBrk="0" fontAlgn="base" hangingPunct="0">
              <a:spcBef>
                <a:spcPct val="40000"/>
              </a:spcBef>
              <a:spcAft>
                <a:spcPct val="0"/>
              </a:spcAft>
              <a:buNone/>
              <a:defRPr sz="2200">
                <a:solidFill>
                  <a:schemeClr val="tx1"/>
                </a:solidFill>
                <a:latin typeface="+mn-lt"/>
              </a:defRPr>
            </a:lvl5pPr>
            <a:lvl6pPr marL="2286000" indent="0" algn="ctr" rtl="0" fontAlgn="base">
              <a:spcBef>
                <a:spcPct val="40000"/>
              </a:spcBef>
              <a:spcAft>
                <a:spcPct val="0"/>
              </a:spcAft>
              <a:buNone/>
              <a:defRPr sz="2200">
                <a:solidFill>
                  <a:schemeClr val="tx1"/>
                </a:solidFill>
                <a:latin typeface="+mn-lt"/>
              </a:defRPr>
            </a:lvl6pPr>
            <a:lvl7pPr marL="2743200" indent="0" algn="ctr" rtl="0" fontAlgn="base">
              <a:spcBef>
                <a:spcPct val="40000"/>
              </a:spcBef>
              <a:spcAft>
                <a:spcPct val="0"/>
              </a:spcAft>
              <a:buNone/>
              <a:defRPr sz="2200">
                <a:solidFill>
                  <a:schemeClr val="tx1"/>
                </a:solidFill>
                <a:latin typeface="+mn-lt"/>
              </a:defRPr>
            </a:lvl7pPr>
            <a:lvl8pPr marL="3200400" indent="0" algn="ctr" rtl="0" fontAlgn="base">
              <a:spcBef>
                <a:spcPct val="40000"/>
              </a:spcBef>
              <a:spcAft>
                <a:spcPct val="0"/>
              </a:spcAft>
              <a:buNone/>
              <a:defRPr sz="2200">
                <a:solidFill>
                  <a:schemeClr val="tx1"/>
                </a:solidFill>
                <a:latin typeface="+mn-lt"/>
              </a:defRPr>
            </a:lvl8pPr>
            <a:lvl9pPr marL="3657600" indent="0" algn="ctr" rtl="0" fontAlgn="base">
              <a:spcBef>
                <a:spcPct val="40000"/>
              </a:spcBef>
              <a:spcAft>
                <a:spcPct val="0"/>
              </a:spcAft>
              <a:buNone/>
              <a:defRPr sz="2200">
                <a:solidFill>
                  <a:schemeClr val="tx1"/>
                </a:solidFill>
                <a:latin typeface="+mn-lt"/>
              </a:defRPr>
            </a:lvl9pPr>
          </a:lstStyle>
          <a:p>
            <a:pPr algn="l" eaLnBrk="1" hangingPunct="1">
              <a:lnSpc>
                <a:spcPct val="90000"/>
              </a:lnSpc>
            </a:pPr>
            <a:r>
              <a:rPr lang="en-US" sz="3600" b="1" dirty="0" smtClean="0"/>
              <a:t>Introduction to Computing and Programming</a:t>
            </a:r>
          </a:p>
        </p:txBody>
      </p:sp>
      <p:sp>
        <p:nvSpPr>
          <p:cNvPr id="1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524000" y="2286000"/>
            <a:ext cx="3276600" cy="1143000"/>
          </a:xfrm>
        </p:spPr>
        <p:txBody>
          <a:bodyPr/>
          <a:lstStyle/>
          <a:p>
            <a:pPr eaLnBrk="1" hangingPunct="1"/>
            <a:r>
              <a:rPr lang="en-US" sz="20800" b="1" dirty="0" smtClean="0">
                <a:solidFill>
                  <a:schemeClr val="bg1"/>
                </a:solidFill>
              </a:rPr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 smtClean="0">
              <a:solidFill>
                <a:srgbClr val="000066"/>
              </a:solidFill>
            </a:endParaRPr>
          </a:p>
        </p:txBody>
      </p:sp>
      <p:sp>
        <p:nvSpPr>
          <p:cNvPr id="2867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23786A4D-9BA2-4592-A7C5-EBEAF440D4B3}" type="slidenum">
              <a:rPr lang="en-US" sz="1400" smtClean="0"/>
              <a:pPr eaLnBrk="1" hangingPunct="1"/>
              <a:t>10</a:t>
            </a:fld>
            <a:endParaRPr lang="en-US" sz="1400" dirty="0" smtClean="0"/>
          </a:p>
        </p:txBody>
      </p:sp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Application Software</a:t>
            </a:r>
          </a:p>
        </p:txBody>
      </p:sp>
      <p:pic>
        <p:nvPicPr>
          <p:cNvPr id="2867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" y="5562600"/>
            <a:ext cx="1257300" cy="63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8" name="Rectangle 4"/>
          <p:cNvSpPr>
            <a:spLocks noChangeArrowheads="1"/>
          </p:cNvSpPr>
          <p:nvPr/>
        </p:nvSpPr>
        <p:spPr bwMode="auto">
          <a:xfrm>
            <a:off x="685800" y="1447800"/>
            <a:ext cx="80010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40000"/>
              </a:spcBef>
              <a:buFontTx/>
              <a:buChar char="•"/>
            </a:pPr>
            <a:r>
              <a:rPr lang="en-US" sz="2800" dirty="0"/>
              <a:t>Application software performs a specific task</a:t>
            </a:r>
          </a:p>
          <a:p>
            <a:pPr marL="742950" lvl="1" indent="-285750">
              <a:spcBef>
                <a:spcPct val="40000"/>
              </a:spcBef>
              <a:buFontTx/>
              <a:buChar char="–"/>
            </a:pPr>
            <a:r>
              <a:rPr lang="en-US" sz="2600" dirty="0"/>
              <a:t>Word processors, spreadsheets, payroll, inventory</a:t>
            </a:r>
          </a:p>
          <a:p>
            <a:pPr marL="342900" indent="-342900">
              <a:spcBef>
                <a:spcPct val="40000"/>
              </a:spcBef>
              <a:buFontTx/>
              <a:buChar char="•"/>
            </a:pPr>
            <a:r>
              <a:rPr lang="en-US" sz="2800" dirty="0"/>
              <a:t>Writes instructions using a </a:t>
            </a:r>
            <a:r>
              <a:rPr lang="en-US" sz="2800" dirty="0" smtClean="0"/>
              <a:t>high-level programming </a:t>
            </a:r>
            <a:r>
              <a:rPr lang="en-US" sz="2800" dirty="0"/>
              <a:t>language</a:t>
            </a:r>
          </a:p>
          <a:p>
            <a:pPr marL="742950" lvl="1" indent="-285750">
              <a:spcBef>
                <a:spcPct val="40000"/>
              </a:spcBef>
              <a:buFontTx/>
              <a:buChar char="–"/>
            </a:pPr>
            <a:r>
              <a:rPr lang="en-US" sz="2600" dirty="0"/>
              <a:t>C#, Java, Visual Basic</a:t>
            </a:r>
          </a:p>
          <a:p>
            <a:pPr marL="342900" indent="-342900">
              <a:spcBef>
                <a:spcPct val="40000"/>
              </a:spcBef>
              <a:buFontTx/>
              <a:buChar char="•"/>
            </a:pPr>
            <a:r>
              <a:rPr lang="en-US" sz="2800" dirty="0"/>
              <a:t>Compiler  </a:t>
            </a:r>
          </a:p>
          <a:p>
            <a:pPr marL="742950" lvl="1" indent="-285750">
              <a:spcBef>
                <a:spcPct val="40000"/>
              </a:spcBef>
              <a:buFontTx/>
              <a:buChar char="–"/>
            </a:pPr>
            <a:r>
              <a:rPr lang="en-US" sz="2600" dirty="0"/>
              <a:t>Translates instructions into machine-readable form </a:t>
            </a:r>
          </a:p>
          <a:p>
            <a:pPr marL="742950" lvl="1" indent="-285750">
              <a:spcBef>
                <a:spcPct val="40000"/>
              </a:spcBef>
              <a:buFontTx/>
              <a:buChar char="–"/>
            </a:pPr>
            <a:r>
              <a:rPr lang="en-US" sz="2600" dirty="0"/>
              <a:t>First checks for rule violations</a:t>
            </a:r>
          </a:p>
          <a:p>
            <a:pPr marL="1143000" lvl="2" indent="-228600">
              <a:spcBef>
                <a:spcPct val="40000"/>
              </a:spcBef>
              <a:buFontTx/>
              <a:buChar char="•"/>
            </a:pPr>
            <a:r>
              <a:rPr lang="en-US" dirty="0"/>
              <a:t>Syntax rules – how to write statements</a:t>
            </a:r>
          </a:p>
          <a:p>
            <a:pPr marL="342900" indent="-342900">
              <a:spcBef>
                <a:spcPct val="40000"/>
              </a:spcBef>
            </a:pP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 smtClean="0">
              <a:solidFill>
                <a:srgbClr val="000066"/>
              </a:solidFill>
            </a:endParaRPr>
          </a:p>
        </p:txBody>
      </p:sp>
      <p:sp>
        <p:nvSpPr>
          <p:cNvPr id="29699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B5B40D28-D32B-4E49-9798-6F18DFC41378}" type="slidenum">
              <a:rPr lang="en-US" sz="1400" smtClean="0"/>
              <a:pPr eaLnBrk="1" hangingPunct="1"/>
              <a:t>11</a:t>
            </a:fld>
            <a:endParaRPr lang="en-US" sz="1400" dirty="0" smtClean="0"/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 Software Development Process</a:t>
            </a:r>
          </a:p>
        </p:txBody>
      </p:sp>
      <p:sp>
        <p:nvSpPr>
          <p:cNvPr id="2970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2057400"/>
            <a:ext cx="7772400" cy="4038600"/>
          </a:xfrm>
        </p:spPr>
        <p:txBody>
          <a:bodyPr/>
          <a:lstStyle/>
          <a:p>
            <a:pPr eaLnBrk="1" hangingPunct="1">
              <a:spcBef>
                <a:spcPct val="75000"/>
              </a:spcBef>
            </a:pPr>
            <a:r>
              <a:rPr lang="en-US" sz="2800" dirty="0" smtClean="0"/>
              <a:t>Programming is a process of problem solving</a:t>
            </a:r>
          </a:p>
          <a:p>
            <a:pPr eaLnBrk="1" hangingPunct="1">
              <a:spcBef>
                <a:spcPct val="75000"/>
              </a:spcBef>
            </a:pPr>
            <a:r>
              <a:rPr lang="en-US" sz="2800" dirty="0" smtClean="0"/>
              <a:t>How do you start?</a:t>
            </a:r>
          </a:p>
          <a:p>
            <a:pPr eaLnBrk="1" hangingPunct="1">
              <a:spcBef>
                <a:spcPct val="75000"/>
              </a:spcBef>
            </a:pPr>
            <a:r>
              <a:rPr lang="en-US" sz="2800" dirty="0" smtClean="0"/>
              <a:t>Number of different approaches, or methodologies</a:t>
            </a:r>
          </a:p>
          <a:p>
            <a:pPr eaLnBrk="1" hangingPunct="1">
              <a:spcBef>
                <a:spcPct val="75000"/>
              </a:spcBef>
            </a:pPr>
            <a:r>
              <a:rPr lang="en-US" sz="2800" dirty="0" smtClean="0"/>
              <a:t>Successful problem solvers follow a methodical approach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 smtClean="0">
              <a:solidFill>
                <a:srgbClr val="000066"/>
              </a:solidFill>
            </a:endParaRPr>
          </a:p>
        </p:txBody>
      </p:sp>
      <p:sp>
        <p:nvSpPr>
          <p:cNvPr id="3072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7AFCFA2C-45E6-4C85-B608-C9EAD573EE15}" type="slidenum">
              <a:rPr lang="en-US" sz="1400" smtClean="0"/>
              <a:pPr eaLnBrk="1" hangingPunct="1"/>
              <a:t>12</a:t>
            </a:fld>
            <a:endParaRPr lang="en-US" sz="1400" dirty="0" smtClean="0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Steps in the Program Development Process</a:t>
            </a:r>
          </a:p>
        </p:txBody>
      </p:sp>
      <p:pic>
        <p:nvPicPr>
          <p:cNvPr id="30725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3400" y="1828800"/>
            <a:ext cx="1104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6" name="Rectangle 10"/>
          <p:cNvSpPr>
            <a:spLocks noChangeArrowheads="1"/>
          </p:cNvSpPr>
          <p:nvPr/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60000"/>
              </a:spcBef>
            </a:pPr>
            <a:r>
              <a:rPr lang="en-US" sz="2800" dirty="0"/>
              <a:t>	1.	Analyze the problem </a:t>
            </a:r>
          </a:p>
          <a:p>
            <a:pPr marL="342900" indent="-342900">
              <a:spcBef>
                <a:spcPct val="60000"/>
              </a:spcBef>
            </a:pPr>
            <a:r>
              <a:rPr lang="en-US" sz="2800" dirty="0"/>
              <a:t>	2.	Design a solution</a:t>
            </a:r>
          </a:p>
          <a:p>
            <a:pPr marL="342900" indent="-342900">
              <a:spcBef>
                <a:spcPct val="60000"/>
              </a:spcBef>
            </a:pPr>
            <a:r>
              <a:rPr lang="en-US" sz="2800" dirty="0"/>
              <a:t>	3.	Code the solution </a:t>
            </a:r>
          </a:p>
          <a:p>
            <a:pPr marL="342900" indent="-342900">
              <a:spcBef>
                <a:spcPct val="60000"/>
              </a:spcBef>
            </a:pPr>
            <a:r>
              <a:rPr lang="en-US" sz="2800" dirty="0"/>
              <a:t>	4.	Implement the code</a:t>
            </a:r>
          </a:p>
          <a:p>
            <a:pPr marL="342900" indent="-342900">
              <a:spcBef>
                <a:spcPct val="60000"/>
              </a:spcBef>
            </a:pPr>
            <a:r>
              <a:rPr lang="en-US" sz="2800" dirty="0"/>
              <a:t>	5.	Test and debug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 smtClean="0">
              <a:solidFill>
                <a:srgbClr val="000066"/>
              </a:solidFill>
            </a:endParaRPr>
          </a:p>
        </p:txBody>
      </p:sp>
      <p:sp>
        <p:nvSpPr>
          <p:cNvPr id="3174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21BE2906-CDCF-49F8-ACE7-D5F9CAF06544}" type="slidenum">
              <a:rPr lang="en-US" sz="1400" smtClean="0"/>
              <a:pPr eaLnBrk="1" hangingPunct="1"/>
              <a:t>13</a:t>
            </a:fld>
            <a:endParaRPr lang="en-US" sz="1400" dirty="0" smtClean="0"/>
          </a:p>
        </p:txBody>
      </p:sp>
      <p:sp>
        <p:nvSpPr>
          <p:cNvPr id="31750" name="Rectangle 16"/>
          <p:cNvSpPr>
            <a:spLocks noChangeArrowheads="1"/>
          </p:cNvSpPr>
          <p:nvPr/>
        </p:nvSpPr>
        <p:spPr bwMode="auto">
          <a:xfrm>
            <a:off x="2933701" y="5100060"/>
            <a:ext cx="3404864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b="1" dirty="0"/>
              <a:t>Figure </a:t>
            </a:r>
            <a:r>
              <a:rPr lang="en-US" b="1" dirty="0" smtClean="0"/>
              <a:t>1-2 </a:t>
            </a:r>
            <a:r>
              <a:rPr lang="en-US" b="1" dirty="0"/>
              <a:t> </a:t>
            </a:r>
            <a:r>
              <a:rPr lang="en-US" dirty="0" smtClean="0"/>
              <a:t>Steps </a:t>
            </a:r>
            <a:r>
              <a:rPr lang="en-US" dirty="0"/>
              <a:t>in </a:t>
            </a:r>
            <a:r>
              <a:rPr lang="en-US" dirty="0" smtClean="0"/>
              <a:t>the</a:t>
            </a:r>
          </a:p>
          <a:p>
            <a:r>
              <a:rPr lang="en-US" dirty="0"/>
              <a:t> </a:t>
            </a:r>
            <a:r>
              <a:rPr lang="en-US" dirty="0" smtClean="0"/>
              <a:t>    software development</a:t>
            </a:r>
          </a:p>
          <a:p>
            <a:r>
              <a:rPr lang="en-US" dirty="0"/>
              <a:t> </a:t>
            </a:r>
            <a:r>
              <a:rPr lang="en-US" dirty="0" smtClean="0"/>
              <a:t>    process</a:t>
            </a:r>
            <a:endParaRPr lang="en-US" dirty="0"/>
          </a:p>
        </p:txBody>
      </p:sp>
      <p:sp>
        <p:nvSpPr>
          <p:cNvPr id="31751" name="Rectangle 18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51054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Steps in the Program Development Process (</a:t>
            </a:r>
            <a:r>
              <a:rPr lang="en-US" sz="2800" dirty="0" smtClean="0"/>
              <a:t>continued</a:t>
            </a:r>
            <a:r>
              <a:rPr lang="en-US" dirty="0" smtClean="0"/>
              <a:t>)</a:t>
            </a:r>
          </a:p>
        </p:txBody>
      </p:sp>
      <p:sp>
        <p:nvSpPr>
          <p:cNvPr id="31752" name="Rectangle 20"/>
          <p:cNvSpPr>
            <a:spLocks noChangeArrowheads="1"/>
          </p:cNvSpPr>
          <p:nvPr/>
        </p:nvSpPr>
        <p:spPr bwMode="auto">
          <a:xfrm>
            <a:off x="685800" y="2057400"/>
            <a:ext cx="44958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75000"/>
              </a:spcBef>
              <a:buFontTx/>
              <a:buChar char="•"/>
            </a:pPr>
            <a:r>
              <a:rPr lang="en-US" sz="2800" dirty="0"/>
              <a:t>Software development process is iterative</a:t>
            </a:r>
          </a:p>
          <a:p>
            <a:pPr marL="342900" indent="-342900">
              <a:spcBef>
                <a:spcPct val="40000"/>
              </a:spcBef>
              <a:buFontTx/>
              <a:buChar char="•"/>
            </a:pPr>
            <a:r>
              <a:rPr lang="en-US" sz="2800" dirty="0"/>
              <a:t>As errors are discovered, it is often necessary to cycle back to a previous phase or step</a:t>
            </a:r>
          </a:p>
          <a:p>
            <a:pPr marL="342900" indent="-342900">
              <a:spcBef>
                <a:spcPct val="75000"/>
              </a:spcBef>
              <a:buFontTx/>
              <a:buChar char="•"/>
            </a:pPr>
            <a:endParaRPr lang="en-US" sz="2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338564" y="39623"/>
            <a:ext cx="1814836" cy="62901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 smtClean="0">
              <a:solidFill>
                <a:srgbClr val="000066"/>
              </a:solidFill>
            </a:endParaRPr>
          </a:p>
        </p:txBody>
      </p:sp>
      <p:sp>
        <p:nvSpPr>
          <p:cNvPr id="3277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3B7A8DF3-1F95-4F9E-9C9E-337850B99AC5}" type="slidenum">
              <a:rPr lang="en-US" sz="1400" smtClean="0"/>
              <a:pPr eaLnBrk="1" hangingPunct="1"/>
              <a:t>14</a:t>
            </a:fld>
            <a:endParaRPr lang="en-US" sz="1400" dirty="0" smtClean="0"/>
          </a:p>
        </p:txBody>
      </p:sp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Step 1: Analyze the Problem</a:t>
            </a:r>
          </a:p>
        </p:txBody>
      </p:sp>
      <p:pic>
        <p:nvPicPr>
          <p:cNvPr id="3277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3400" y="1828800"/>
            <a:ext cx="1104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4" name="Rectangle 4"/>
          <p:cNvSpPr>
            <a:spLocks noChangeArrowheads="1"/>
          </p:cNvSpPr>
          <p:nvPr/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70000"/>
              </a:spcBef>
              <a:buFontTx/>
              <a:buChar char="•"/>
            </a:pPr>
            <a:r>
              <a:rPr lang="en-US" sz="2800" dirty="0"/>
              <a:t>Precisely what is software supposed to accomplish?</a:t>
            </a:r>
          </a:p>
          <a:p>
            <a:pPr marL="342900" indent="-342900">
              <a:spcBef>
                <a:spcPct val="70000"/>
              </a:spcBef>
              <a:buFontTx/>
              <a:buChar char="•"/>
            </a:pPr>
            <a:r>
              <a:rPr lang="en-US" sz="2800" dirty="0"/>
              <a:t>Understand the problem definition </a:t>
            </a:r>
          </a:p>
          <a:p>
            <a:pPr marL="342900" indent="-342900">
              <a:spcBef>
                <a:spcPct val="70000"/>
              </a:spcBef>
              <a:buFontTx/>
              <a:buChar char="•"/>
            </a:pPr>
            <a:r>
              <a:rPr lang="en-US" sz="2800" dirty="0"/>
              <a:t>Review the problem specifications</a:t>
            </a:r>
          </a:p>
          <a:p>
            <a:pPr marL="342900" indent="-342900">
              <a:spcBef>
                <a:spcPct val="70000"/>
              </a:spcBef>
            </a:pP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 smtClean="0">
              <a:solidFill>
                <a:srgbClr val="000066"/>
              </a:solidFill>
            </a:endParaRPr>
          </a:p>
        </p:txBody>
      </p:sp>
      <p:sp>
        <p:nvSpPr>
          <p:cNvPr id="3379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5F40BDED-419A-4D1F-A4C5-83354FE1C563}" type="slidenum">
              <a:rPr lang="en-US" sz="1400" smtClean="0"/>
              <a:pPr eaLnBrk="1" hangingPunct="1"/>
              <a:t>15</a:t>
            </a:fld>
            <a:endParaRPr lang="en-US" sz="1400" dirty="0" smtClean="0"/>
          </a:p>
        </p:txBody>
      </p:sp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Analyze the Problem (</a:t>
            </a:r>
            <a:r>
              <a:rPr lang="en-US" sz="2800" dirty="0" smtClean="0"/>
              <a:t>continued</a:t>
            </a:r>
            <a:r>
              <a:rPr lang="en-US" dirty="0" smtClean="0"/>
              <a:t>)</a:t>
            </a:r>
          </a:p>
        </p:txBody>
      </p:sp>
      <p:sp>
        <p:nvSpPr>
          <p:cNvPr id="33797" name="Text Box 7"/>
          <p:cNvSpPr txBox="1">
            <a:spLocks noChangeArrowheads="1"/>
          </p:cNvSpPr>
          <p:nvPr/>
        </p:nvSpPr>
        <p:spPr bwMode="auto">
          <a:xfrm>
            <a:off x="1371600" y="5715000"/>
            <a:ext cx="6324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dirty="0"/>
          </a:p>
        </p:txBody>
      </p:sp>
      <p:sp>
        <p:nvSpPr>
          <p:cNvPr id="33799" name="Rectangle 13"/>
          <p:cNvSpPr>
            <a:spLocks noChangeArrowheads="1"/>
          </p:cNvSpPr>
          <p:nvPr/>
        </p:nvSpPr>
        <p:spPr bwMode="auto">
          <a:xfrm>
            <a:off x="304800" y="5715000"/>
            <a:ext cx="84842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b="1" dirty="0"/>
              <a:t>Figure </a:t>
            </a:r>
            <a:r>
              <a:rPr lang="en-US" b="1" dirty="0" smtClean="0"/>
              <a:t>1-3  </a:t>
            </a:r>
            <a:r>
              <a:rPr lang="en-US" dirty="0" smtClean="0"/>
              <a:t>Program </a:t>
            </a:r>
            <a:r>
              <a:rPr lang="en-US" dirty="0"/>
              <a:t>specification sheet </a:t>
            </a:r>
            <a:r>
              <a:rPr lang="en-US" dirty="0" smtClean="0"/>
              <a:t>- </a:t>
            </a:r>
            <a:r>
              <a:rPr lang="en-US" dirty="0"/>
              <a:t>car rental agency problem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57400" y="1325988"/>
            <a:ext cx="5105400" cy="43890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 smtClean="0">
              <a:solidFill>
                <a:srgbClr val="000066"/>
              </a:solidFill>
            </a:endParaRPr>
          </a:p>
        </p:txBody>
      </p:sp>
      <p:sp>
        <p:nvSpPr>
          <p:cNvPr id="3481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A8CD0E5C-FC9B-4304-BBD8-BC4A2558CD66}" type="slidenum">
              <a:rPr lang="en-US" sz="1400" smtClean="0"/>
              <a:pPr eaLnBrk="1" hangingPunct="1"/>
              <a:t>16</a:t>
            </a:fld>
            <a:endParaRPr lang="en-US" sz="1400" dirty="0" smtClean="0"/>
          </a:p>
        </p:txBody>
      </p:sp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Analyze the Problem (</a:t>
            </a:r>
            <a:r>
              <a:rPr lang="en-US" sz="2800" dirty="0" smtClean="0"/>
              <a:t>continued</a:t>
            </a:r>
            <a:r>
              <a:rPr lang="en-US" dirty="0" smtClean="0"/>
              <a:t>)</a:t>
            </a:r>
          </a:p>
        </p:txBody>
      </p:sp>
      <p:sp>
        <p:nvSpPr>
          <p:cNvPr id="348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4648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What kind of data will be available for input?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What types of values (i.e., whole numbers, alphabetic characters, and numbers with decimal points) will be in each of the identified data items?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What is the domain (range of the values) for each input item?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Will the user of the program be inputting values?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If the problem solution is to be used with multiple data sets, are there any data items that stay the same, or remain constant, with each set?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 smtClean="0">
              <a:solidFill>
                <a:srgbClr val="000066"/>
              </a:solidFill>
            </a:endParaRPr>
          </a:p>
        </p:txBody>
      </p:sp>
      <p:sp>
        <p:nvSpPr>
          <p:cNvPr id="3584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1F289BD5-25DA-464F-B637-DACFD16104D3}" type="slidenum">
              <a:rPr lang="en-US" sz="1400" smtClean="0"/>
              <a:pPr eaLnBrk="1" hangingPunct="1"/>
              <a:t>17</a:t>
            </a:fld>
            <a:endParaRPr lang="en-US" sz="1400" dirty="0" smtClean="0"/>
          </a:p>
        </p:txBody>
      </p:sp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Analyze the Problem (</a:t>
            </a:r>
            <a:r>
              <a:rPr lang="en-US" sz="2800" dirty="0" smtClean="0"/>
              <a:t>continued</a:t>
            </a:r>
            <a:r>
              <a:rPr lang="en-US" dirty="0" smtClean="0"/>
              <a:t>)</a:t>
            </a:r>
          </a:p>
        </p:txBody>
      </p:sp>
      <p:sp>
        <p:nvSpPr>
          <p:cNvPr id="35845" name="Text Box 12"/>
          <p:cNvSpPr txBox="1">
            <a:spLocks noChangeArrowheads="1"/>
          </p:cNvSpPr>
          <p:nvPr/>
        </p:nvSpPr>
        <p:spPr bwMode="auto">
          <a:xfrm>
            <a:off x="914400" y="1524000"/>
            <a:ext cx="7924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 dirty="0"/>
              <a:t>May help to see sample input for each data item</a:t>
            </a:r>
            <a:r>
              <a:rPr lang="en-US" dirty="0"/>
              <a:t> </a:t>
            </a:r>
          </a:p>
        </p:txBody>
      </p:sp>
      <p:sp>
        <p:nvSpPr>
          <p:cNvPr id="35847" name="Rectangle 18"/>
          <p:cNvSpPr>
            <a:spLocks noChangeArrowheads="1"/>
          </p:cNvSpPr>
          <p:nvPr/>
        </p:nvSpPr>
        <p:spPr bwMode="auto">
          <a:xfrm>
            <a:off x="1785569" y="5786437"/>
            <a:ext cx="488229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Figure </a:t>
            </a:r>
            <a:r>
              <a:rPr lang="en-US" b="1" dirty="0" smtClean="0"/>
              <a:t>1-4  </a:t>
            </a:r>
            <a:r>
              <a:rPr lang="en-US" dirty="0" smtClean="0"/>
              <a:t>Data </a:t>
            </a:r>
            <a:r>
              <a:rPr lang="en-US" dirty="0"/>
              <a:t>for car rental agency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67857" y="2072682"/>
            <a:ext cx="6552143" cy="375745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 smtClean="0">
              <a:solidFill>
                <a:srgbClr val="000066"/>
              </a:solidFill>
            </a:endParaRPr>
          </a:p>
        </p:txBody>
      </p:sp>
      <p:sp>
        <p:nvSpPr>
          <p:cNvPr id="3686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A3E45F04-E973-46D2-AAA1-47A60E58F576}" type="slidenum">
              <a:rPr lang="en-US" sz="1400" smtClean="0"/>
              <a:pPr eaLnBrk="1" hangingPunct="1"/>
              <a:t>18</a:t>
            </a:fld>
            <a:endParaRPr lang="en-US" sz="1400" dirty="0" smtClean="0"/>
          </a:p>
        </p:txBody>
      </p:sp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Step 2: Design a Solution</a:t>
            </a:r>
          </a:p>
        </p:txBody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4724400"/>
          </a:xfrm>
        </p:spPr>
        <p:txBody>
          <a:bodyPr/>
          <a:lstStyle/>
          <a:p>
            <a:pPr eaLnBrk="1" hangingPunct="1"/>
            <a:r>
              <a:rPr lang="en-US" sz="2800" dirty="0" smtClean="0"/>
              <a:t>Several approaches</a:t>
            </a:r>
          </a:p>
          <a:p>
            <a:pPr lvl="1" eaLnBrk="1" hangingPunct="1"/>
            <a:r>
              <a:rPr lang="en-US" sz="2400" dirty="0" smtClean="0"/>
              <a:t> </a:t>
            </a:r>
            <a:r>
              <a:rPr lang="en-US" dirty="0" smtClean="0"/>
              <a:t>Procedural and object-oriented methodologies</a:t>
            </a:r>
          </a:p>
          <a:p>
            <a:pPr eaLnBrk="1" hangingPunct="1"/>
            <a:r>
              <a:rPr lang="en-US" sz="2800" dirty="0" smtClean="0"/>
              <a:t>Careful design always leads to better solutions  </a:t>
            </a:r>
          </a:p>
          <a:p>
            <a:pPr eaLnBrk="1" hangingPunct="1"/>
            <a:r>
              <a:rPr lang="en-US" sz="2800" dirty="0" smtClean="0"/>
              <a:t>Divide and Conquer</a:t>
            </a:r>
          </a:p>
          <a:p>
            <a:pPr lvl="1" eaLnBrk="1" hangingPunct="1"/>
            <a:r>
              <a:rPr lang="en-US" dirty="0" smtClean="0"/>
              <a:t>Break the problem into smaller subtasks</a:t>
            </a:r>
          </a:p>
          <a:p>
            <a:pPr lvl="1" eaLnBrk="1" hangingPunct="1"/>
            <a:r>
              <a:rPr lang="en-US" dirty="0" smtClean="0"/>
              <a:t>Top-down design, stepwise refinement</a:t>
            </a:r>
          </a:p>
          <a:p>
            <a:pPr eaLnBrk="1" hangingPunct="1"/>
            <a:r>
              <a:rPr lang="en-US" sz="2800" dirty="0" smtClean="0"/>
              <a:t>Object-oriented approach</a:t>
            </a:r>
          </a:p>
          <a:p>
            <a:pPr lvl="1" eaLnBrk="1" hangingPunct="1"/>
            <a:r>
              <a:rPr lang="en-US" sz="2400" dirty="0" smtClean="0"/>
              <a:t>Focus is on determining data and methods (behaviors)</a:t>
            </a:r>
          </a:p>
          <a:p>
            <a:pPr marL="457200" lvl="1" indent="0" eaLnBrk="1" hangingPunct="1">
              <a:buNone/>
            </a:pP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 smtClean="0">
              <a:solidFill>
                <a:srgbClr val="000066"/>
              </a:solidFill>
            </a:endParaRPr>
          </a:p>
        </p:txBody>
      </p:sp>
      <p:sp>
        <p:nvSpPr>
          <p:cNvPr id="39939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8264F5D0-E1D5-4EFE-B4CE-340FB9DFF6CA}" type="slidenum">
              <a:rPr lang="en-US" sz="1400" smtClean="0"/>
              <a:pPr eaLnBrk="1" hangingPunct="1"/>
              <a:t>19</a:t>
            </a:fld>
            <a:endParaRPr lang="en-US" sz="1400" dirty="0" smtClean="0"/>
          </a:p>
        </p:txBody>
      </p:sp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Class Diagram</a:t>
            </a:r>
          </a:p>
        </p:txBody>
      </p:sp>
      <p:sp>
        <p:nvSpPr>
          <p:cNvPr id="39942" name="Rectangle 11"/>
          <p:cNvSpPr>
            <a:spLocks noChangeArrowheads="1"/>
          </p:cNvSpPr>
          <p:nvPr/>
        </p:nvSpPr>
        <p:spPr bwMode="auto">
          <a:xfrm>
            <a:off x="1676400" y="5486400"/>
            <a:ext cx="5975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b="1" dirty="0"/>
              <a:t>Figure </a:t>
            </a:r>
            <a:r>
              <a:rPr lang="en-US" b="1" dirty="0" smtClean="0"/>
              <a:t>1-5  </a:t>
            </a:r>
            <a:r>
              <a:rPr lang="en-US" dirty="0"/>
              <a:t>Class diagram of car rental agency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954764" y="1752599"/>
            <a:ext cx="5589036" cy="313583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 smtClean="0">
              <a:solidFill>
                <a:srgbClr val="000066"/>
              </a:solidFill>
            </a:endParaRPr>
          </a:p>
        </p:txBody>
      </p:sp>
      <p:sp>
        <p:nvSpPr>
          <p:cNvPr id="1638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8A84CD12-5158-4DA7-993D-491A5D39CDB6}" type="slidenum">
              <a:rPr lang="en-US" sz="1400" smtClean="0"/>
              <a:pPr eaLnBrk="1" hangingPunct="1"/>
              <a:t>2</a:t>
            </a:fld>
            <a:endParaRPr lang="en-US" sz="1400" dirty="0" smtClean="0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Chapter Objectives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80000"/>
              </a:spcBef>
            </a:pPr>
            <a:r>
              <a:rPr lang="en-US" sz="2800" dirty="0" smtClean="0"/>
              <a:t>Learn about the history of computers</a:t>
            </a:r>
          </a:p>
          <a:p>
            <a:pPr eaLnBrk="1" hangingPunct="1">
              <a:spcBef>
                <a:spcPct val="80000"/>
              </a:spcBef>
            </a:pPr>
            <a:r>
              <a:rPr lang="en-US" sz="2800" dirty="0" smtClean="0"/>
              <a:t>Learn to differentiate between system and application software</a:t>
            </a:r>
          </a:p>
          <a:p>
            <a:pPr eaLnBrk="1" hangingPunct="1">
              <a:spcBef>
                <a:spcPct val="80000"/>
              </a:spcBef>
            </a:pPr>
            <a:r>
              <a:rPr lang="en-US" sz="2800" dirty="0" smtClean="0"/>
              <a:t>Learn the steps of software development</a:t>
            </a:r>
          </a:p>
          <a:p>
            <a:pPr eaLnBrk="1" hangingPunct="1">
              <a:spcBef>
                <a:spcPct val="80000"/>
              </a:spcBef>
            </a:pPr>
            <a:r>
              <a:rPr lang="en-US" sz="2800" dirty="0" smtClean="0"/>
              <a:t>Explore different programming methodologies</a:t>
            </a:r>
          </a:p>
          <a:p>
            <a:pPr eaLnBrk="1" hangingPunct="1">
              <a:spcBef>
                <a:spcPct val="80000"/>
              </a:spcBef>
            </a:pPr>
            <a:r>
              <a:rPr lang="en-US" sz="2800" dirty="0" smtClean="0"/>
              <a:t>Learn why C# is being used today for software development</a:t>
            </a:r>
          </a:p>
          <a:p>
            <a:pPr eaLnBrk="1" hangingPunct="1">
              <a:spcBef>
                <a:spcPct val="80000"/>
              </a:spcBef>
            </a:pP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 smtClean="0">
              <a:solidFill>
                <a:srgbClr val="000066"/>
              </a:solidFill>
            </a:endParaRPr>
          </a:p>
        </p:txBody>
      </p:sp>
      <p:sp>
        <p:nvSpPr>
          <p:cNvPr id="3891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A2A21298-1A61-4D71-AB1D-682C456B361E}" type="slidenum">
              <a:rPr lang="en-US" sz="1400" smtClean="0"/>
              <a:pPr eaLnBrk="1" hangingPunct="1"/>
              <a:t>20</a:t>
            </a:fld>
            <a:endParaRPr lang="en-US" sz="1400" dirty="0" smtClean="0"/>
          </a:p>
        </p:txBody>
      </p:sp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Design</a:t>
            </a:r>
          </a:p>
        </p:txBody>
      </p:sp>
      <p:sp>
        <p:nvSpPr>
          <p:cNvPr id="3891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70000"/>
              </a:spcBef>
            </a:pPr>
            <a:r>
              <a:rPr lang="en-US" sz="2800" dirty="0" smtClean="0"/>
              <a:t>Object-oriented approach</a:t>
            </a:r>
            <a:endParaRPr lang="en-US" sz="2800" dirty="0" smtClean="0">
              <a:cs typeface="Times New Roman" pitchFamily="18" charset="0"/>
            </a:endParaRPr>
          </a:p>
          <a:p>
            <a:pPr eaLnBrk="1" hangingPunct="1">
              <a:spcBef>
                <a:spcPct val="70000"/>
              </a:spcBef>
            </a:pPr>
            <a:r>
              <a:rPr lang="en-US" sz="2800" dirty="0" smtClean="0">
                <a:cs typeface="Times New Roman" pitchFamily="18" charset="0"/>
              </a:rPr>
              <a:t>Class diagram</a:t>
            </a:r>
          </a:p>
          <a:p>
            <a:pPr lvl="1" eaLnBrk="1" hangingPunct="1">
              <a:spcBef>
                <a:spcPct val="70000"/>
              </a:spcBef>
            </a:pPr>
            <a:r>
              <a:rPr lang="en-US" sz="2600" dirty="0" smtClean="0"/>
              <a:t>Divided into three sections</a:t>
            </a:r>
            <a:r>
              <a:rPr lang="en-US" dirty="0" smtClean="0"/>
              <a:t> </a:t>
            </a:r>
          </a:p>
          <a:p>
            <a:pPr lvl="2" eaLnBrk="1" hangingPunct="1">
              <a:spcBef>
                <a:spcPct val="70000"/>
              </a:spcBef>
            </a:pPr>
            <a:r>
              <a:rPr lang="en-US" sz="2400" dirty="0" smtClean="0"/>
              <a:t>Top portion identifies the name of the class</a:t>
            </a:r>
          </a:p>
          <a:p>
            <a:pPr lvl="2" eaLnBrk="1" hangingPunct="1">
              <a:spcBef>
                <a:spcPct val="70000"/>
              </a:spcBef>
            </a:pPr>
            <a:r>
              <a:rPr lang="en-US" sz="2400" dirty="0" smtClean="0"/>
              <a:t>Middle portion lists the data characteristics </a:t>
            </a:r>
          </a:p>
          <a:p>
            <a:pPr lvl="2" eaLnBrk="1" hangingPunct="1">
              <a:spcBef>
                <a:spcPct val="70000"/>
              </a:spcBef>
            </a:pPr>
            <a:r>
              <a:rPr lang="en-US" sz="2400" dirty="0" smtClean="0"/>
              <a:t>Bottom portion shows what actions are to be performed on the data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 smtClean="0">
              <a:solidFill>
                <a:srgbClr val="000066"/>
              </a:solidFill>
            </a:endParaRPr>
          </a:p>
        </p:txBody>
      </p:sp>
      <p:sp>
        <p:nvSpPr>
          <p:cNvPr id="4096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CFAAE387-E915-4113-ADE0-EA2013B39FAF}" type="slidenum">
              <a:rPr lang="en-US" sz="1400" smtClean="0"/>
              <a:pPr eaLnBrk="1" hangingPunct="1"/>
              <a:t>21</a:t>
            </a:fld>
            <a:endParaRPr lang="en-US" sz="1400" dirty="0" smtClean="0"/>
          </a:p>
        </p:txBody>
      </p:sp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Design (</a:t>
            </a:r>
            <a:r>
              <a:rPr lang="en-US" sz="2800" dirty="0" smtClean="0"/>
              <a:t>continued</a:t>
            </a:r>
            <a:r>
              <a:rPr lang="en-US" dirty="0" smtClean="0"/>
              <a:t>)</a:t>
            </a:r>
          </a:p>
        </p:txBody>
      </p:sp>
      <p:sp>
        <p:nvSpPr>
          <p:cNvPr id="4096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Structured procedural approach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600" dirty="0" smtClean="0"/>
              <a:t>Process oriented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600" dirty="0" smtClean="0"/>
              <a:t>Focuses on the processes that data undergoes from input until meaningful output is produced 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Tools used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600" dirty="0" smtClean="0"/>
              <a:t>Flowcharts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600" dirty="0" smtClean="0"/>
              <a:t>Pseudocode, structured English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Algorithm written in near English statements for pseudocode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 smtClean="0">
              <a:solidFill>
                <a:srgbClr val="000066"/>
              </a:solidFill>
            </a:endParaRPr>
          </a:p>
        </p:txBody>
      </p:sp>
      <p:sp>
        <p:nvSpPr>
          <p:cNvPr id="3789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4A326CF1-7A55-40ED-913D-5E211F9BE049}" type="slidenum">
              <a:rPr lang="en-US" sz="1400" smtClean="0"/>
              <a:pPr eaLnBrk="1" hangingPunct="1"/>
              <a:t>22</a:t>
            </a:fld>
            <a:endParaRPr lang="en-US" sz="1400" dirty="0" smtClean="0"/>
          </a:p>
        </p:txBody>
      </p:sp>
      <p:sp>
        <p:nvSpPr>
          <p:cNvPr id="378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Design a Solution (</a:t>
            </a:r>
            <a:r>
              <a:rPr lang="en-US" sz="2800" dirty="0" smtClean="0"/>
              <a:t>continued</a:t>
            </a:r>
            <a:r>
              <a:rPr lang="en-US" dirty="0" smtClean="0"/>
              <a:t>)</a:t>
            </a:r>
          </a:p>
        </p:txBody>
      </p:sp>
      <p:sp>
        <p:nvSpPr>
          <p:cNvPr id="378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4572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Algorithm</a:t>
            </a:r>
          </a:p>
          <a:p>
            <a:pPr lvl="1" eaLnBrk="1" hangingPunct="1">
              <a:lnSpc>
                <a:spcPct val="80000"/>
              </a:lnSpc>
              <a:spcBef>
                <a:spcPct val="60000"/>
              </a:spcBef>
            </a:pPr>
            <a:r>
              <a:rPr lang="en-US" sz="2600" dirty="0" smtClean="0"/>
              <a:t>Clear, unambiguous, step-by-step process for solving a problem</a:t>
            </a:r>
          </a:p>
          <a:p>
            <a:pPr lvl="1" eaLnBrk="1" hangingPunct="1">
              <a:lnSpc>
                <a:spcPct val="80000"/>
              </a:lnSpc>
              <a:spcBef>
                <a:spcPct val="60000"/>
              </a:spcBef>
            </a:pPr>
            <a:r>
              <a:rPr lang="en-US" sz="2600" dirty="0" smtClean="0"/>
              <a:t>Steps must be expressed so completely and so precisely that all details are included </a:t>
            </a:r>
          </a:p>
          <a:p>
            <a:pPr lvl="1" eaLnBrk="1" hangingPunct="1">
              <a:lnSpc>
                <a:spcPct val="80000"/>
              </a:lnSpc>
              <a:spcBef>
                <a:spcPct val="60000"/>
              </a:spcBef>
            </a:pPr>
            <a:r>
              <a:rPr lang="en-US" sz="2600" dirty="0" smtClean="0"/>
              <a:t>Instructions should be simple to perform</a:t>
            </a:r>
          </a:p>
          <a:p>
            <a:pPr lvl="1" eaLnBrk="1" hangingPunct="1">
              <a:lnSpc>
                <a:spcPct val="80000"/>
              </a:lnSpc>
              <a:spcBef>
                <a:spcPct val="60000"/>
              </a:spcBef>
            </a:pPr>
            <a:r>
              <a:rPr lang="en-US" sz="2600" dirty="0" smtClean="0"/>
              <a:t>Instructions should be carried out in a finite amount of time</a:t>
            </a:r>
          </a:p>
          <a:p>
            <a:pPr lvl="1" eaLnBrk="1" hangingPunct="1">
              <a:lnSpc>
                <a:spcPct val="80000"/>
              </a:lnSpc>
              <a:spcBef>
                <a:spcPct val="60000"/>
              </a:spcBef>
            </a:pPr>
            <a:r>
              <a:rPr lang="en-US" sz="2600" dirty="0" smtClean="0"/>
              <a:t>Following the steps blindly should result in the same results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 smtClean="0">
              <a:solidFill>
                <a:srgbClr val="000066"/>
              </a:solidFill>
            </a:endParaRPr>
          </a:p>
        </p:txBody>
      </p:sp>
      <p:sp>
        <p:nvSpPr>
          <p:cNvPr id="4403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4F32CFAC-2372-417D-B750-1F5D3C3389F3}" type="slidenum">
              <a:rPr lang="en-US" sz="1400" smtClean="0"/>
              <a:pPr eaLnBrk="1" hangingPunct="1"/>
              <a:t>23</a:t>
            </a:fld>
            <a:endParaRPr lang="en-US" sz="1400" dirty="0" smtClean="0"/>
          </a:p>
        </p:txBody>
      </p:sp>
      <p:sp>
        <p:nvSpPr>
          <p:cNvPr id="440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Step 3: Code the Solution </a:t>
            </a:r>
          </a:p>
        </p:txBody>
      </p:sp>
      <p:sp>
        <p:nvSpPr>
          <p:cNvPr id="440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524000"/>
            <a:ext cx="7772400" cy="4495800"/>
          </a:xfrm>
        </p:spPr>
        <p:txBody>
          <a:bodyPr/>
          <a:lstStyle/>
          <a:p>
            <a:pPr eaLnBrk="1" hangingPunct="1"/>
            <a:r>
              <a:rPr lang="en-US" sz="2800" dirty="0" smtClean="0"/>
              <a:t>After completing the design, verify the algorithm is correct</a:t>
            </a:r>
          </a:p>
          <a:p>
            <a:pPr eaLnBrk="1" hangingPunct="1"/>
            <a:r>
              <a:rPr lang="en-US" sz="2800" dirty="0" smtClean="0"/>
              <a:t>Translate the algorithm into </a:t>
            </a:r>
            <a:r>
              <a:rPr lang="en-US" sz="2800" i="1" dirty="0" smtClean="0"/>
              <a:t>source code</a:t>
            </a:r>
            <a:endParaRPr lang="en-US" sz="2800" dirty="0" smtClean="0"/>
          </a:p>
          <a:p>
            <a:pPr lvl="1" eaLnBrk="1" hangingPunct="1"/>
            <a:r>
              <a:rPr lang="en-US" sz="2600" dirty="0" smtClean="0"/>
              <a:t>Follow the rules of the language </a:t>
            </a:r>
          </a:p>
          <a:p>
            <a:pPr eaLnBrk="1" hangingPunct="1"/>
            <a:r>
              <a:rPr lang="en-US" sz="2800" dirty="0" smtClean="0"/>
              <a:t>Integrated Development Environment (IDE)</a:t>
            </a:r>
          </a:p>
          <a:p>
            <a:pPr lvl="1" eaLnBrk="1" hangingPunct="1"/>
            <a:r>
              <a:rPr lang="en-US" sz="2600" dirty="0" smtClean="0"/>
              <a:t>Visual Studio</a:t>
            </a:r>
          </a:p>
          <a:p>
            <a:pPr lvl="2" eaLnBrk="1" hangingPunct="1"/>
            <a:r>
              <a:rPr lang="en-US" sz="2400" dirty="0" smtClean="0"/>
              <a:t>Tools for typing program statements, compiling, executing, and debugging applications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 smtClean="0">
              <a:solidFill>
                <a:srgbClr val="000066"/>
              </a:solidFill>
            </a:endParaRPr>
          </a:p>
        </p:txBody>
      </p:sp>
      <p:sp>
        <p:nvSpPr>
          <p:cNvPr id="4505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73B45539-DB74-44D7-BB54-FBABE79F41EB}" type="slidenum">
              <a:rPr lang="en-US" sz="1400" smtClean="0"/>
              <a:pPr eaLnBrk="1" hangingPunct="1"/>
              <a:t>24</a:t>
            </a:fld>
            <a:endParaRPr lang="en-US" sz="1400" dirty="0" smtClean="0"/>
          </a:p>
        </p:txBody>
      </p:sp>
      <p:sp>
        <p:nvSpPr>
          <p:cNvPr id="450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Step 4: Implement the Code </a:t>
            </a:r>
          </a:p>
        </p:txBody>
      </p:sp>
      <p:sp>
        <p:nvSpPr>
          <p:cNvPr id="450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Source code is compiled to check for rule violations 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C# </a:t>
            </a:r>
            <a:r>
              <a:rPr lang="en-US" sz="2800" dirty="0" smtClean="0">
                <a:cs typeface="Times New Roman" pitchFamily="18" charset="0"/>
              </a:rPr>
              <a:t>→</a:t>
            </a:r>
            <a:r>
              <a:rPr lang="en-US" sz="2800" dirty="0" smtClean="0"/>
              <a:t> Source code is converted into Microsoft Intermediate Language (IL)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600" dirty="0" smtClean="0"/>
              <a:t>IL is between high-level source code and native code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600" dirty="0" smtClean="0"/>
              <a:t>IL code not directly executable on any computer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600" dirty="0" smtClean="0"/>
              <a:t>IL code not tied to any specific CPU platform</a:t>
            </a:r>
            <a:r>
              <a:rPr lang="en-US" sz="2400" dirty="0" smtClean="0"/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Second step, managed by .NET’s Common Language Runtime (CLR), is required</a:t>
            </a: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 smtClean="0">
              <a:solidFill>
                <a:srgbClr val="000066"/>
              </a:solidFill>
            </a:endParaRPr>
          </a:p>
        </p:txBody>
      </p:sp>
      <p:sp>
        <p:nvSpPr>
          <p:cNvPr id="4608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0B6DCD9D-7E75-4A35-A9CA-608B871B651B}" type="slidenum">
              <a:rPr lang="en-US" sz="1400" smtClean="0"/>
              <a:pPr eaLnBrk="1" hangingPunct="1"/>
              <a:t>25</a:t>
            </a:fld>
            <a:endParaRPr lang="en-US" sz="1400" dirty="0" smtClean="0"/>
          </a:p>
        </p:txBody>
      </p:sp>
      <p:pic>
        <p:nvPicPr>
          <p:cNvPr id="46084" name="Picture 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3400" y="5715000"/>
            <a:ext cx="1104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6019800" cy="1752600"/>
          </a:xfrm>
        </p:spPr>
        <p:txBody>
          <a:bodyPr/>
          <a:lstStyle/>
          <a:p>
            <a:pPr eaLnBrk="1" hangingPunct="1"/>
            <a:r>
              <a:rPr lang="en-US" dirty="0" smtClean="0"/>
              <a:t>Implement the Code</a:t>
            </a:r>
            <a:br>
              <a:rPr lang="en-US" dirty="0" smtClean="0"/>
            </a:br>
            <a:r>
              <a:rPr lang="en-US" dirty="0" smtClean="0"/>
              <a:t> (</a:t>
            </a:r>
            <a:r>
              <a:rPr lang="en-US" sz="2800" dirty="0" smtClean="0"/>
              <a:t>continued</a:t>
            </a:r>
            <a:r>
              <a:rPr lang="en-US" dirty="0" smtClean="0"/>
              <a:t>)</a:t>
            </a:r>
          </a:p>
        </p:txBody>
      </p:sp>
      <p:sp>
        <p:nvSpPr>
          <p:cNvPr id="46087" name="Rectangle 24"/>
          <p:cNvSpPr>
            <a:spLocks noChangeArrowheads="1"/>
          </p:cNvSpPr>
          <p:nvPr/>
        </p:nvSpPr>
        <p:spPr bwMode="auto">
          <a:xfrm>
            <a:off x="2611315" y="5299501"/>
            <a:ext cx="295128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b="1" dirty="0"/>
              <a:t>Figure </a:t>
            </a:r>
            <a:r>
              <a:rPr lang="en-US" b="1" dirty="0" smtClean="0"/>
              <a:t>1-6  </a:t>
            </a:r>
            <a:r>
              <a:rPr lang="en-US" dirty="0" smtClean="0"/>
              <a:t>Execution</a:t>
            </a:r>
          </a:p>
          <a:p>
            <a:r>
              <a:rPr lang="en-US" dirty="0" smtClean="0"/>
              <a:t>     steps </a:t>
            </a:r>
            <a:r>
              <a:rPr lang="en-US" dirty="0"/>
              <a:t>for .NET</a:t>
            </a:r>
          </a:p>
        </p:txBody>
      </p:sp>
      <p:sp>
        <p:nvSpPr>
          <p:cNvPr id="46088" name="Rectangle 25"/>
          <p:cNvSpPr>
            <a:spLocks noChangeArrowheads="1"/>
          </p:cNvSpPr>
          <p:nvPr/>
        </p:nvSpPr>
        <p:spPr bwMode="auto">
          <a:xfrm>
            <a:off x="4038600" y="990600"/>
            <a:ext cx="7772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40000"/>
              </a:spcBef>
              <a:buFontTx/>
              <a:buChar char="•"/>
            </a:pPr>
            <a:endParaRPr lang="en-US" dirty="0"/>
          </a:p>
        </p:txBody>
      </p:sp>
      <p:sp>
        <p:nvSpPr>
          <p:cNvPr id="46089" name="Rectangle 26"/>
          <p:cNvSpPr>
            <a:spLocks noChangeArrowheads="1"/>
          </p:cNvSpPr>
          <p:nvPr/>
        </p:nvSpPr>
        <p:spPr bwMode="auto">
          <a:xfrm>
            <a:off x="533400" y="1752600"/>
            <a:ext cx="41148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40000"/>
              </a:spcBef>
              <a:buFontTx/>
              <a:buChar char="•"/>
            </a:pPr>
            <a:r>
              <a:rPr lang="en-US" sz="2800" dirty="0"/>
              <a:t>CLR loads .NET classes </a:t>
            </a:r>
            <a:endParaRPr lang="en-US" sz="3200" dirty="0"/>
          </a:p>
          <a:p>
            <a:pPr marL="342900" indent="-342900">
              <a:lnSpc>
                <a:spcPct val="90000"/>
              </a:lnSpc>
              <a:spcBef>
                <a:spcPct val="40000"/>
              </a:spcBef>
              <a:buFontTx/>
              <a:buChar char="•"/>
            </a:pPr>
            <a:r>
              <a:rPr lang="en-US" sz="2800" dirty="0"/>
              <a:t>A second compilation, called a just-in-time (JIT) compilation, is performed</a:t>
            </a:r>
          </a:p>
          <a:p>
            <a:pPr marL="742950" lvl="1" indent="-285750">
              <a:lnSpc>
                <a:spcPct val="90000"/>
              </a:lnSpc>
              <a:spcBef>
                <a:spcPct val="40000"/>
              </a:spcBef>
              <a:buFontTx/>
              <a:buChar char="–"/>
            </a:pPr>
            <a:r>
              <a:rPr lang="en-US" sz="2600" dirty="0"/>
              <a:t>IL code is converted to the platform’s native code</a:t>
            </a:r>
            <a:r>
              <a:rPr lang="en-US" sz="2800" dirty="0"/>
              <a:t>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583115" y="124968"/>
            <a:ext cx="3179885" cy="61996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 smtClean="0">
              <a:solidFill>
                <a:srgbClr val="000066"/>
              </a:solidFill>
            </a:endParaRPr>
          </a:p>
        </p:txBody>
      </p:sp>
      <p:sp>
        <p:nvSpPr>
          <p:cNvPr id="47107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879D5018-6614-4178-A7A8-9082BEFBD5BA}" type="slidenum">
              <a:rPr lang="en-US" sz="1400" smtClean="0"/>
              <a:pPr eaLnBrk="1" hangingPunct="1"/>
              <a:t>26</a:t>
            </a:fld>
            <a:endParaRPr lang="en-US" sz="1400" dirty="0" smtClean="0"/>
          </a:p>
        </p:txBody>
      </p:sp>
      <p:pic>
        <p:nvPicPr>
          <p:cNvPr id="47108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3400" y="3352800"/>
            <a:ext cx="1104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09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3400" y="5791200"/>
            <a:ext cx="11049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10" name="Rectangle 15"/>
          <p:cNvSpPr>
            <a:spLocks noChangeArrowheads="1"/>
          </p:cNvSpPr>
          <p:nvPr/>
        </p:nvSpPr>
        <p:spPr bwMode="auto">
          <a:xfrm>
            <a:off x="685800" y="1371600"/>
            <a:ext cx="77724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40000"/>
              </a:spcBef>
              <a:buFontTx/>
              <a:buChar char="•"/>
            </a:pPr>
            <a:r>
              <a:rPr lang="en-US" sz="2800" dirty="0"/>
              <a:t>Test the program to ensure consistent results</a:t>
            </a:r>
          </a:p>
          <a:p>
            <a:pPr marL="342900" indent="-342900">
              <a:lnSpc>
                <a:spcPct val="90000"/>
              </a:lnSpc>
              <a:spcBef>
                <a:spcPct val="40000"/>
              </a:spcBef>
              <a:buFontTx/>
              <a:buChar char="•"/>
            </a:pPr>
            <a:r>
              <a:rPr lang="en-US" sz="2800" dirty="0"/>
              <a:t>Test Driven Development (TDD) </a:t>
            </a:r>
          </a:p>
          <a:p>
            <a:pPr marL="742950" lvl="1" indent="-285750">
              <a:lnSpc>
                <a:spcPct val="90000"/>
              </a:lnSpc>
              <a:spcBef>
                <a:spcPct val="40000"/>
              </a:spcBef>
              <a:buFontTx/>
              <a:buChar char="–"/>
            </a:pPr>
            <a:r>
              <a:rPr lang="en-US" sz="2600" dirty="0"/>
              <a:t>Development methodologies built around testing</a:t>
            </a:r>
          </a:p>
          <a:p>
            <a:pPr marL="342900" indent="-342900">
              <a:lnSpc>
                <a:spcPct val="90000"/>
              </a:lnSpc>
              <a:spcBef>
                <a:spcPct val="40000"/>
              </a:spcBef>
              <a:buFontTx/>
              <a:buChar char="•"/>
            </a:pPr>
            <a:r>
              <a:rPr lang="en-US" sz="2800" dirty="0"/>
              <a:t>Plan your testing </a:t>
            </a:r>
          </a:p>
          <a:p>
            <a:pPr marL="742950" lvl="1" indent="-285750">
              <a:lnSpc>
                <a:spcPct val="90000"/>
              </a:lnSpc>
              <a:spcBef>
                <a:spcPct val="40000"/>
              </a:spcBef>
              <a:buFontTx/>
              <a:buChar char="–"/>
            </a:pPr>
            <a:r>
              <a:rPr lang="en-US" sz="2600" dirty="0"/>
              <a:t>Test plan should include extreme values and possible problem cases</a:t>
            </a:r>
          </a:p>
          <a:p>
            <a:pPr marL="342900" indent="-342900">
              <a:lnSpc>
                <a:spcPct val="90000"/>
              </a:lnSpc>
              <a:spcBef>
                <a:spcPct val="40000"/>
              </a:spcBef>
              <a:buFontTx/>
              <a:buChar char="•"/>
            </a:pPr>
            <a:r>
              <a:rPr lang="en-US" sz="2800" dirty="0"/>
              <a:t>Logic errors</a:t>
            </a:r>
            <a:r>
              <a:rPr lang="en-US" sz="2800" b="1" dirty="0"/>
              <a:t> </a:t>
            </a:r>
            <a:endParaRPr lang="en-US" sz="2800" dirty="0"/>
          </a:p>
          <a:p>
            <a:pPr marL="742950" lvl="1" indent="-285750">
              <a:lnSpc>
                <a:spcPct val="90000"/>
              </a:lnSpc>
              <a:spcBef>
                <a:spcPct val="40000"/>
              </a:spcBef>
              <a:buFontTx/>
              <a:buChar char="–"/>
            </a:pPr>
            <a:r>
              <a:rPr lang="en-US" sz="2600" dirty="0"/>
              <a:t>Might cause abnormal termination or incorrect results to be produced</a:t>
            </a:r>
          </a:p>
          <a:p>
            <a:pPr marL="742950" lvl="1" indent="-285750">
              <a:lnSpc>
                <a:spcPct val="90000"/>
              </a:lnSpc>
              <a:spcBef>
                <a:spcPct val="40000"/>
              </a:spcBef>
              <a:buFontTx/>
              <a:buChar char="–"/>
            </a:pPr>
            <a:r>
              <a:rPr lang="en-US" sz="2600" dirty="0"/>
              <a:t>Run-time error is one form of logic error</a:t>
            </a:r>
            <a:r>
              <a:rPr lang="en-US" sz="3200" dirty="0"/>
              <a:t> </a:t>
            </a:r>
            <a:r>
              <a:rPr lang="en-US" sz="2800" dirty="0"/>
              <a:t>  </a:t>
            </a:r>
          </a:p>
        </p:txBody>
      </p:sp>
      <p:sp>
        <p:nvSpPr>
          <p:cNvPr id="47111" name="Rectangle 16"/>
          <p:cNvSpPr>
            <a:spLocks noChangeArrowheads="1"/>
          </p:cNvSpPr>
          <p:nvPr/>
        </p:nvSpPr>
        <p:spPr bwMode="auto">
          <a:xfrm>
            <a:off x="609600" y="3810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en-US" sz="4400" dirty="0">
                <a:solidFill>
                  <a:schemeClr val="tx2"/>
                </a:solidFill>
              </a:rPr>
              <a:t>Step 5: Test and Debug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Methodologies </a:t>
            </a:r>
          </a:p>
        </p:txBody>
      </p:sp>
      <p:sp>
        <p:nvSpPr>
          <p:cNvPr id="481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Structured Procedural Programming</a:t>
            </a:r>
          </a:p>
          <a:p>
            <a:pPr lvl="1"/>
            <a:r>
              <a:rPr lang="en-US" dirty="0" smtClean="0"/>
              <a:t>Emerged in the 1970s </a:t>
            </a:r>
          </a:p>
          <a:p>
            <a:r>
              <a:rPr lang="en-US" dirty="0" smtClean="0"/>
              <a:t>Object-Oriented Programming</a:t>
            </a:r>
          </a:p>
          <a:p>
            <a:pPr lvl="1"/>
            <a:r>
              <a:rPr lang="en-US" dirty="0" smtClean="0"/>
              <a:t>Newer approach</a:t>
            </a:r>
          </a:p>
          <a:p>
            <a:pPr lvl="1">
              <a:buFontTx/>
              <a:buNone/>
            </a:pPr>
            <a:endParaRPr lang="en-US" dirty="0" smtClean="0"/>
          </a:p>
        </p:txBody>
      </p:sp>
      <p:sp>
        <p:nvSpPr>
          <p:cNvPr id="4813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eaLnBrk="1" hangingPunct="1"/>
            <a:endParaRPr lang="en-US" sz="1400" dirty="0" smtClean="0">
              <a:solidFill>
                <a:srgbClr val="000066"/>
              </a:solidFill>
            </a:endParaRPr>
          </a:p>
        </p:txBody>
      </p:sp>
      <p:sp>
        <p:nvSpPr>
          <p:cNvPr id="4813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ACE9DCBB-2141-4F9C-8073-EAC4651BE757}" type="slidenum">
              <a:rPr lang="en-US" sz="1400" smtClean="0"/>
              <a:pPr eaLnBrk="1" hangingPunct="1"/>
              <a:t>27</a:t>
            </a:fld>
            <a:endParaRPr lang="en-US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 smtClean="0">
              <a:solidFill>
                <a:srgbClr val="000066"/>
              </a:solidFill>
            </a:endParaRPr>
          </a:p>
        </p:txBody>
      </p:sp>
      <p:sp>
        <p:nvSpPr>
          <p:cNvPr id="4915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AE6B9C8C-ABAB-4417-A415-7023CB425A4F}" type="slidenum">
              <a:rPr lang="en-US" sz="1400" smtClean="0"/>
              <a:pPr eaLnBrk="1" hangingPunct="1"/>
              <a:t>28</a:t>
            </a:fld>
            <a:endParaRPr lang="en-US" sz="1400" dirty="0" smtClean="0"/>
          </a:p>
        </p:txBody>
      </p:sp>
      <p:sp>
        <p:nvSpPr>
          <p:cNvPr id="491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Structured Procedural Programming </a:t>
            </a:r>
          </a:p>
        </p:txBody>
      </p:sp>
      <p:sp>
        <p:nvSpPr>
          <p:cNvPr id="491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4495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3000" dirty="0" smtClean="0"/>
              <a:t>Associated with top-down design</a:t>
            </a:r>
            <a:r>
              <a:rPr lang="en-US" dirty="0" smtClean="0"/>
              <a:t> 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 smtClean="0"/>
              <a:t>Analogy of building a house </a:t>
            </a:r>
          </a:p>
          <a:p>
            <a:pPr lvl="1" eaLnBrk="1" hangingPunct="1">
              <a:lnSpc>
                <a:spcPct val="95000"/>
              </a:lnSpc>
            </a:pPr>
            <a:r>
              <a:rPr lang="en-US" dirty="0" smtClean="0"/>
              <a:t>Write each of the subprograms as separate functions or methods invoked by a main controlling function or module </a:t>
            </a:r>
          </a:p>
          <a:p>
            <a:pPr eaLnBrk="1" hangingPunct="1">
              <a:lnSpc>
                <a:spcPct val="80000"/>
              </a:lnSpc>
            </a:pPr>
            <a:r>
              <a:rPr lang="en-US" sz="3000" dirty="0" smtClean="0"/>
              <a:t>Drawbacks 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 smtClean="0"/>
              <a:t>During software maintenance, programs are more difficult to maintain 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 smtClean="0"/>
              <a:t>Less opportunity to reuse code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 smtClean="0">
              <a:solidFill>
                <a:srgbClr val="000066"/>
              </a:solidFill>
            </a:endParaRPr>
          </a:p>
        </p:txBody>
      </p:sp>
      <p:sp>
        <p:nvSpPr>
          <p:cNvPr id="4198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358EA020-4FBD-4B77-B48B-3F2C5E68783A}" type="slidenum">
              <a:rPr lang="en-US" sz="1400" smtClean="0"/>
              <a:pPr eaLnBrk="1" hangingPunct="1"/>
              <a:t>29</a:t>
            </a:fld>
            <a:endParaRPr lang="en-US" sz="1400" dirty="0" smtClean="0"/>
          </a:p>
        </p:txBody>
      </p:sp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61722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Flowchart</a:t>
            </a:r>
          </a:p>
        </p:txBody>
      </p:sp>
      <p:sp>
        <p:nvSpPr>
          <p:cNvPr id="41990" name="Rectangle 13"/>
          <p:cNvSpPr>
            <a:spLocks noChangeArrowheads="1"/>
          </p:cNvSpPr>
          <p:nvPr/>
        </p:nvSpPr>
        <p:spPr bwMode="auto">
          <a:xfrm>
            <a:off x="3352800" y="5102720"/>
            <a:ext cx="2917209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b="1" dirty="0"/>
              <a:t>Figure </a:t>
            </a:r>
            <a:r>
              <a:rPr lang="en-US" b="1" dirty="0" smtClean="0"/>
              <a:t>1-7  </a:t>
            </a:r>
            <a:r>
              <a:rPr lang="en-US" dirty="0" smtClean="0"/>
              <a:t>Flowchart</a:t>
            </a:r>
          </a:p>
          <a:p>
            <a:r>
              <a:rPr lang="en-US" dirty="0" smtClean="0"/>
              <a:t>     symbols and their</a:t>
            </a:r>
          </a:p>
          <a:p>
            <a:r>
              <a:rPr lang="en-US" dirty="0"/>
              <a:t> </a:t>
            </a:r>
            <a:r>
              <a:rPr lang="en-US" dirty="0" smtClean="0"/>
              <a:t>    interpretation</a:t>
            </a:r>
            <a:endParaRPr lang="en-US" dirty="0"/>
          </a:p>
        </p:txBody>
      </p:sp>
      <p:sp>
        <p:nvSpPr>
          <p:cNvPr id="41991" name="Rectangle 14"/>
          <p:cNvSpPr>
            <a:spLocks noChangeArrowheads="1"/>
          </p:cNvSpPr>
          <p:nvPr/>
        </p:nvSpPr>
        <p:spPr bwMode="auto">
          <a:xfrm>
            <a:off x="609600" y="1447800"/>
            <a:ext cx="48006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40000"/>
              </a:spcBef>
              <a:buFontTx/>
              <a:buChar char="•"/>
            </a:pPr>
            <a:r>
              <a:rPr lang="en-US" sz="2800" dirty="0"/>
              <a:t>Oval –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3000" dirty="0"/>
              <a:t>beginning and end</a:t>
            </a:r>
          </a:p>
          <a:p>
            <a:pPr marL="342900" indent="-342900">
              <a:lnSpc>
                <a:spcPct val="90000"/>
              </a:lnSpc>
              <a:spcBef>
                <a:spcPct val="40000"/>
              </a:spcBef>
              <a:buFontTx/>
              <a:buChar char="•"/>
            </a:pPr>
            <a:r>
              <a:rPr lang="en-US" sz="2800" dirty="0"/>
              <a:t>Rectangular – </a:t>
            </a:r>
            <a:r>
              <a:rPr lang="en-US" sz="3000" dirty="0"/>
              <a:t>processes</a:t>
            </a:r>
          </a:p>
          <a:p>
            <a:pPr marL="342900" indent="-342900">
              <a:lnSpc>
                <a:spcPct val="90000"/>
              </a:lnSpc>
              <a:spcBef>
                <a:spcPct val="40000"/>
              </a:spcBef>
              <a:buFontTx/>
              <a:buChar char="•"/>
            </a:pPr>
            <a:r>
              <a:rPr lang="en-US" sz="2800" dirty="0"/>
              <a:t>Diamond – </a:t>
            </a:r>
            <a:r>
              <a:rPr lang="en-US" sz="3000" dirty="0"/>
              <a:t>decision to be made</a:t>
            </a:r>
          </a:p>
          <a:p>
            <a:pPr marL="342900" indent="-342900">
              <a:lnSpc>
                <a:spcPct val="90000"/>
              </a:lnSpc>
              <a:spcBef>
                <a:spcPct val="40000"/>
              </a:spcBef>
              <a:buFontTx/>
              <a:buChar char="•"/>
            </a:pPr>
            <a:r>
              <a:rPr lang="en-US" sz="3000" dirty="0"/>
              <a:t>Parallelogram </a:t>
            </a:r>
            <a:r>
              <a:rPr lang="en-US" sz="2800" dirty="0"/>
              <a:t>–</a:t>
            </a:r>
            <a:r>
              <a:rPr lang="en-US" sz="2800" dirty="0">
                <a:cs typeface="Times New Roman" pitchFamily="18" charset="0"/>
              </a:rPr>
              <a:t> inputs and output</a:t>
            </a:r>
          </a:p>
          <a:p>
            <a:pPr marL="342900" indent="-342900">
              <a:lnSpc>
                <a:spcPct val="90000"/>
              </a:lnSpc>
              <a:spcBef>
                <a:spcPct val="40000"/>
              </a:spcBef>
              <a:buFontTx/>
              <a:buChar char="•"/>
            </a:pPr>
            <a:r>
              <a:rPr lang="en-US" sz="2800" dirty="0">
                <a:cs typeface="Times New Roman" pitchFamily="18" charset="0"/>
              </a:rPr>
              <a:t>Flow line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248400" y="36394"/>
            <a:ext cx="2514600" cy="62811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 smtClean="0">
              <a:solidFill>
                <a:srgbClr val="000066"/>
              </a:solidFill>
            </a:endParaRPr>
          </a:p>
        </p:txBody>
      </p:sp>
      <p:sp>
        <p:nvSpPr>
          <p:cNvPr id="1741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314D1A81-1D28-4080-A8C9-A6DE5E4D3313}" type="slidenum">
              <a:rPr lang="en-US" sz="1400" smtClean="0"/>
              <a:pPr eaLnBrk="1" hangingPunct="1"/>
              <a:t>3</a:t>
            </a:fld>
            <a:endParaRPr lang="en-US" sz="1400" dirty="0" smtClean="0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Chapter Objectives (</a:t>
            </a:r>
            <a:r>
              <a:rPr lang="en-US" sz="2800" dirty="0" smtClean="0"/>
              <a:t>continued</a:t>
            </a:r>
            <a:r>
              <a:rPr lang="en-US" dirty="0" smtClean="0"/>
              <a:t>)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80000"/>
              </a:spcBef>
            </a:pPr>
            <a:r>
              <a:rPr lang="en-US" sz="2600" dirty="0" smtClean="0"/>
              <a:t>Distinguish between the different types of applications</a:t>
            </a:r>
          </a:p>
          <a:p>
            <a:pPr eaLnBrk="1" hangingPunct="1">
              <a:spcBef>
                <a:spcPct val="80000"/>
              </a:spcBef>
            </a:pPr>
            <a:r>
              <a:rPr lang="en-US" sz="2600" dirty="0" smtClean="0"/>
              <a:t>Explore a program written in C#</a:t>
            </a:r>
          </a:p>
          <a:p>
            <a:pPr eaLnBrk="1" hangingPunct="1">
              <a:spcBef>
                <a:spcPct val="80000"/>
              </a:spcBef>
            </a:pPr>
            <a:r>
              <a:rPr lang="en-US" sz="2600" dirty="0" smtClean="0"/>
              <a:t>Examine the basic elements of a C# program</a:t>
            </a:r>
          </a:p>
          <a:p>
            <a:pPr eaLnBrk="1" hangingPunct="1">
              <a:spcBef>
                <a:spcPct val="80000"/>
              </a:spcBef>
            </a:pPr>
            <a:r>
              <a:rPr lang="en-US" sz="2600" dirty="0" smtClean="0"/>
              <a:t>Compile, run, build, and debug an application</a:t>
            </a:r>
          </a:p>
          <a:p>
            <a:pPr eaLnBrk="1" hangingPunct="1">
              <a:spcBef>
                <a:spcPct val="80000"/>
              </a:spcBef>
            </a:pPr>
            <a:r>
              <a:rPr lang="en-US" sz="2600" dirty="0" smtClean="0"/>
              <a:t>Create an application that displays </a:t>
            </a:r>
            <a:r>
              <a:rPr lang="en-US" sz="2600" dirty="0" smtClean="0"/>
              <a:t>output</a:t>
            </a:r>
          </a:p>
          <a:p>
            <a:pPr eaLnBrk="1" hangingPunct="1">
              <a:spcBef>
                <a:spcPct val="80000"/>
              </a:spcBef>
            </a:pPr>
            <a:r>
              <a:rPr lang="en-US" sz="2600" dirty="0" smtClean="0"/>
              <a:t>Work through a programming example that illustrates the chapter’s concepts</a:t>
            </a:r>
          </a:p>
          <a:p>
            <a:pPr eaLnBrk="1" hangingPunct="1">
              <a:spcBef>
                <a:spcPct val="80000"/>
              </a:spcBef>
            </a:pP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Pseudocode or Structured English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3000" dirty="0"/>
              <a:t>Tool used to develop an algorithm</a:t>
            </a:r>
          </a:p>
          <a:p>
            <a:pPr eaLnBrk="1" hangingPunct="1">
              <a:lnSpc>
                <a:spcPct val="80000"/>
              </a:lnSpc>
            </a:pPr>
            <a:r>
              <a:rPr lang="en-US" sz="3000" dirty="0"/>
              <a:t>Steps written in pseudo or near code format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/>
              <a:t>Combination English statements and the chosen programming language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/>
              <a:t>Verbs like compute, calculate, sum, print, input, display are used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/>
              <a:t>Loops are shown with while or do while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/>
              <a:t>if and if/else used for decisions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C# Programming: From Problem Analysis to Program Design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4A5E86B-5AE8-4193-8923-2C4C34E18E22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70887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C# Programming: From Problem Analysis to Program Design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0A157A3-E841-4546-BA5C-2931686BFC10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57400" y="76200"/>
            <a:ext cx="5181600" cy="532434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914400" y="5562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Figure 1-8  </a:t>
            </a:r>
            <a:r>
              <a:rPr lang="en-US" dirty="0" smtClean="0"/>
              <a:t>Pseudocode or Structured English for Rental Car </a:t>
            </a:r>
          </a:p>
          <a:p>
            <a:r>
              <a:rPr lang="en-US" dirty="0"/>
              <a:t>	</a:t>
            </a:r>
            <a:r>
              <a:rPr lang="en-US" dirty="0" smtClean="0"/>
              <a:t>       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18901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 smtClean="0">
              <a:solidFill>
                <a:srgbClr val="000066"/>
              </a:solidFill>
            </a:endParaRPr>
          </a:p>
        </p:txBody>
      </p:sp>
      <p:sp>
        <p:nvSpPr>
          <p:cNvPr id="5017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DCA211B2-F22E-49F2-9A4D-4BE68336ED42}" type="slidenum">
              <a:rPr lang="en-US" sz="1400" smtClean="0"/>
              <a:pPr eaLnBrk="1" hangingPunct="1"/>
              <a:t>32</a:t>
            </a:fld>
            <a:endParaRPr lang="en-US" sz="1400" dirty="0" smtClean="0"/>
          </a:p>
        </p:txBody>
      </p:sp>
      <p:sp>
        <p:nvSpPr>
          <p:cNvPr id="501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Object-Oriented Programming</a:t>
            </a:r>
          </a:p>
        </p:txBody>
      </p:sp>
      <p:sp>
        <p:nvSpPr>
          <p:cNvPr id="501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8077200" cy="4724400"/>
          </a:xfrm>
        </p:spPr>
        <p:txBody>
          <a:bodyPr/>
          <a:lstStyle/>
          <a:p>
            <a:pPr eaLnBrk="1" hangingPunct="1"/>
            <a:r>
              <a:rPr lang="en-US" sz="3000" dirty="0" smtClean="0"/>
              <a:t>Construct complex systems that model real-world entities </a:t>
            </a:r>
          </a:p>
          <a:p>
            <a:pPr eaLnBrk="1" hangingPunct="1"/>
            <a:r>
              <a:rPr lang="en-US" sz="3000" dirty="0" smtClean="0"/>
              <a:t>Facilitates designing components </a:t>
            </a:r>
          </a:p>
          <a:p>
            <a:pPr eaLnBrk="1" hangingPunct="1"/>
            <a:r>
              <a:rPr lang="en-US" sz="3000" dirty="0" smtClean="0"/>
              <a:t>Assumption is that the world contains a number of entities that can be identified and described </a:t>
            </a:r>
          </a:p>
          <a:p>
            <a:pPr eaLnBrk="1" hangingPunct="1"/>
            <a:endParaRPr lang="en-US" sz="39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 smtClean="0">
              <a:solidFill>
                <a:srgbClr val="000066"/>
              </a:solidFill>
            </a:endParaRPr>
          </a:p>
        </p:txBody>
      </p:sp>
      <p:sp>
        <p:nvSpPr>
          <p:cNvPr id="5120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B0C7D245-A769-40D6-ADE8-60F4A283CA33}" type="slidenum">
              <a:rPr lang="en-US" sz="1400" smtClean="0"/>
              <a:pPr eaLnBrk="1" hangingPunct="1"/>
              <a:t>33</a:t>
            </a:fld>
            <a:endParaRPr lang="en-US" sz="1400" dirty="0" smtClean="0"/>
          </a:p>
        </p:txBody>
      </p:sp>
      <p:sp>
        <p:nvSpPr>
          <p:cNvPr id="512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Object-Oriented Methodologies</a:t>
            </a:r>
          </a:p>
        </p:txBody>
      </p:sp>
      <p:sp>
        <p:nvSpPr>
          <p:cNvPr id="512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8077200" cy="5105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Abstraction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600" dirty="0" smtClean="0"/>
              <a:t>Through abstracting, determine attributes (data) and behaviors (processes on the data) of the entities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Encapsulation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600" dirty="0" smtClean="0"/>
              <a:t>Combine attributes and behaviors to form a class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Polymorphism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600" dirty="0" smtClean="0"/>
              <a:t>Methods of parent and subclasses can have the same name, but offer different functionality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Invoke methods of the same name on objects of different classes and have the correct method executed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 smtClean="0">
              <a:solidFill>
                <a:srgbClr val="000066"/>
              </a:solidFill>
            </a:endParaRPr>
          </a:p>
        </p:txBody>
      </p:sp>
      <p:sp>
        <p:nvSpPr>
          <p:cNvPr id="43011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9F5EB126-20BD-45FB-863A-4C22F034F3EA}" type="slidenum">
              <a:rPr lang="en-US" sz="1400" smtClean="0"/>
              <a:pPr eaLnBrk="1" hangingPunct="1"/>
              <a:t>34</a:t>
            </a:fld>
            <a:endParaRPr lang="en-US" sz="1400" dirty="0" smtClean="0"/>
          </a:p>
        </p:txBody>
      </p:sp>
      <p:sp>
        <p:nvSpPr>
          <p:cNvPr id="430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Class Diagram</a:t>
            </a:r>
          </a:p>
        </p:txBody>
      </p:sp>
      <p:pic>
        <p:nvPicPr>
          <p:cNvPr id="43013" name="Picture 15" descr="Fig0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838325" y="1295400"/>
            <a:ext cx="5781675" cy="435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4" name="Rectangle 16"/>
          <p:cNvSpPr>
            <a:spLocks noChangeArrowheads="1"/>
          </p:cNvSpPr>
          <p:nvPr/>
        </p:nvSpPr>
        <p:spPr bwMode="auto">
          <a:xfrm>
            <a:off x="2286000" y="5791200"/>
            <a:ext cx="4429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b="1" dirty="0"/>
              <a:t>Figure </a:t>
            </a:r>
            <a:r>
              <a:rPr lang="en-US" b="1" dirty="0" smtClean="0"/>
              <a:t>1-9  </a:t>
            </a:r>
            <a:r>
              <a:rPr lang="en-US" dirty="0" smtClean="0"/>
              <a:t>Student class </a:t>
            </a:r>
            <a:r>
              <a:rPr lang="en-US" dirty="0"/>
              <a:t>diagram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 smtClean="0">
              <a:solidFill>
                <a:srgbClr val="000066"/>
              </a:solidFill>
            </a:endParaRPr>
          </a:p>
        </p:txBody>
      </p:sp>
      <p:sp>
        <p:nvSpPr>
          <p:cNvPr id="5222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A1BC2B4B-D287-47D1-933E-3436755B00C1}" type="slidenum">
              <a:rPr lang="en-US" sz="1400" smtClean="0"/>
              <a:pPr eaLnBrk="1" hangingPunct="1"/>
              <a:t>35</a:t>
            </a:fld>
            <a:endParaRPr lang="en-US" sz="1400" dirty="0" smtClean="0"/>
          </a:p>
        </p:txBody>
      </p:sp>
      <p:sp>
        <p:nvSpPr>
          <p:cNvPr id="522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Evolution of C# and .NET </a:t>
            </a:r>
          </a:p>
        </p:txBody>
      </p:sp>
      <p:sp>
        <p:nvSpPr>
          <p:cNvPr id="522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8077200" cy="4419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Programming Languages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1940s: Programmers toggled switches on the front of computers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1950s: Assembly languages replaced the binary notation </a:t>
            </a:r>
          </a:p>
        </p:txBody>
      </p:sp>
      <p:pic>
        <p:nvPicPr>
          <p:cNvPr id="52230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657600" y="3429000"/>
            <a:ext cx="4219575" cy="283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33400" y="5048071"/>
            <a:ext cx="3124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Figure 1-10  </a:t>
            </a:r>
            <a:r>
              <a:rPr lang="en-US" dirty="0" smtClean="0"/>
              <a:t>Assembly</a:t>
            </a:r>
          </a:p>
          <a:p>
            <a:r>
              <a:rPr lang="en-US" dirty="0"/>
              <a:t> </a:t>
            </a:r>
            <a:r>
              <a:rPr lang="en-US" dirty="0" smtClean="0"/>
              <a:t>    language instruction</a:t>
            </a:r>
          </a:p>
          <a:p>
            <a:r>
              <a:rPr lang="en-US" dirty="0"/>
              <a:t> </a:t>
            </a:r>
            <a:r>
              <a:rPr lang="en-US" dirty="0" smtClean="0"/>
              <a:t>    to add two values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Evolution of C# and .NET  (</a:t>
            </a:r>
            <a:r>
              <a:rPr lang="en-US" sz="2800" dirty="0" smtClean="0"/>
              <a:t>continued</a:t>
            </a:r>
            <a:r>
              <a:rPr lang="en-US" dirty="0" smtClean="0"/>
              <a:t>)</a:t>
            </a:r>
          </a:p>
        </p:txBody>
      </p:sp>
      <p:sp>
        <p:nvSpPr>
          <p:cNvPr id="532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Late 1950s: High-level languages came into existence 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Today: More than 2,000 high-level languages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Noteworthy high-level programming languages are C, C++, Visual Basic, Java, and C# </a:t>
            </a:r>
          </a:p>
          <a:p>
            <a:endParaRPr lang="en-US" dirty="0" smtClean="0"/>
          </a:p>
        </p:txBody>
      </p:sp>
      <p:sp>
        <p:nvSpPr>
          <p:cNvPr id="5325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eaLnBrk="1" hangingPunct="1"/>
            <a:endParaRPr lang="en-US" sz="1400" dirty="0" smtClean="0">
              <a:solidFill>
                <a:srgbClr val="000066"/>
              </a:solidFill>
            </a:endParaRPr>
          </a:p>
        </p:txBody>
      </p:sp>
      <p:sp>
        <p:nvSpPr>
          <p:cNvPr id="5325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180D3902-C1FB-4493-80AF-38BA6E2963A0}" type="slidenum">
              <a:rPr lang="en-US" sz="1400" smtClean="0"/>
              <a:pPr eaLnBrk="1" hangingPunct="1"/>
              <a:t>36</a:t>
            </a:fld>
            <a:endParaRPr lang="en-US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 smtClean="0">
              <a:solidFill>
                <a:srgbClr val="000066"/>
              </a:solidFill>
            </a:endParaRPr>
          </a:p>
        </p:txBody>
      </p:sp>
      <p:sp>
        <p:nvSpPr>
          <p:cNvPr id="5427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38C4997B-E7AE-4352-B2E1-3BB175728BF2}" type="slidenum">
              <a:rPr lang="en-US" sz="1400" smtClean="0"/>
              <a:pPr eaLnBrk="1" hangingPunct="1"/>
              <a:t>37</a:t>
            </a:fld>
            <a:endParaRPr lang="en-US" sz="1400" dirty="0" smtClean="0"/>
          </a:p>
        </p:txBody>
      </p:sp>
      <p:sp>
        <p:nvSpPr>
          <p:cNvPr id="542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.NET</a:t>
            </a:r>
          </a:p>
        </p:txBody>
      </p:sp>
      <p:sp>
        <p:nvSpPr>
          <p:cNvPr id="542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4800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Not an operating system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An environment in which programs run 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Resides at a layer between operating system and other applications 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Offers multi-language independence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600" dirty="0" smtClean="0"/>
              <a:t>One application can be written in more than one language 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Includes over 2,500 reusable types (classes)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Enables creation of dynamic Web pages and Web services 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Scalable component development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.NET (</a:t>
            </a:r>
            <a:r>
              <a:rPr lang="en-US" sz="2800" dirty="0" smtClean="0"/>
              <a:t>continued</a:t>
            </a:r>
            <a:r>
              <a:rPr lang="en-US" dirty="0" smtClean="0"/>
              <a:t>)</a:t>
            </a:r>
          </a:p>
        </p:txBody>
      </p:sp>
      <p:sp>
        <p:nvSpPr>
          <p:cNvPr id="5530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eaLnBrk="1" hangingPunct="1"/>
            <a:endParaRPr lang="en-US" sz="1400" dirty="0" smtClean="0">
              <a:solidFill>
                <a:srgbClr val="000066"/>
              </a:solidFill>
            </a:endParaRPr>
          </a:p>
        </p:txBody>
      </p:sp>
      <p:sp>
        <p:nvSpPr>
          <p:cNvPr id="5530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AC363DCB-0739-4737-8263-596C54126CF8}" type="slidenum">
              <a:rPr lang="en-US" sz="1400" smtClean="0"/>
              <a:pPr eaLnBrk="1" hangingPunct="1"/>
              <a:t>38</a:t>
            </a:fld>
            <a:endParaRPr lang="en-US" sz="1400" dirty="0" smtClean="0"/>
          </a:p>
        </p:txBody>
      </p:sp>
      <p:sp>
        <p:nvSpPr>
          <p:cNvPr id="55302" name="TextBox 6"/>
          <p:cNvSpPr txBox="1">
            <a:spLocks noChangeArrowheads="1"/>
          </p:cNvSpPr>
          <p:nvPr/>
        </p:nvSpPr>
        <p:spPr bwMode="auto">
          <a:xfrm>
            <a:off x="381000" y="5867400"/>
            <a:ext cx="8153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b="1" dirty="0"/>
              <a:t>Figure </a:t>
            </a:r>
            <a:r>
              <a:rPr lang="en-US" b="1" dirty="0" smtClean="0"/>
              <a:t>1-11  </a:t>
            </a:r>
            <a:r>
              <a:rPr lang="en-US" dirty="0" smtClean="0"/>
              <a:t>Visual </a:t>
            </a:r>
            <a:r>
              <a:rPr lang="en-US" dirty="0"/>
              <a:t>Studio integrated development environment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90600" y="1371599"/>
            <a:ext cx="6629400" cy="456951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 smtClean="0">
              <a:solidFill>
                <a:srgbClr val="000066"/>
              </a:solidFill>
            </a:endParaRPr>
          </a:p>
        </p:txBody>
      </p:sp>
      <p:sp>
        <p:nvSpPr>
          <p:cNvPr id="5632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657B5531-1546-4CEE-AA82-5363B20D2AE4}" type="slidenum">
              <a:rPr lang="en-US" sz="1400" smtClean="0"/>
              <a:pPr eaLnBrk="1" hangingPunct="1"/>
              <a:t>39</a:t>
            </a:fld>
            <a:endParaRPr lang="en-US" sz="1400" dirty="0" smtClean="0"/>
          </a:p>
        </p:txBody>
      </p:sp>
      <p:sp>
        <p:nvSpPr>
          <p:cNvPr id="563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Why C#</a:t>
            </a:r>
          </a:p>
        </p:txBody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Bef>
                <a:spcPct val="60000"/>
              </a:spcBef>
            </a:pPr>
            <a:r>
              <a:rPr lang="en-US" sz="2800" dirty="0" smtClean="0"/>
              <a:t>One of the newer programming languages</a:t>
            </a:r>
          </a:p>
          <a:p>
            <a:pPr eaLnBrk="1" hangingPunct="1">
              <a:lnSpc>
                <a:spcPct val="90000"/>
              </a:lnSpc>
              <a:spcBef>
                <a:spcPct val="60000"/>
              </a:spcBef>
            </a:pPr>
            <a:r>
              <a:rPr lang="en-US" sz="2800" dirty="0" smtClean="0"/>
              <a:t>Conforms closely to C and C++ </a:t>
            </a:r>
          </a:p>
          <a:p>
            <a:pPr eaLnBrk="1" hangingPunct="1">
              <a:lnSpc>
                <a:spcPct val="90000"/>
              </a:lnSpc>
              <a:spcBef>
                <a:spcPct val="60000"/>
              </a:spcBef>
            </a:pPr>
            <a:r>
              <a:rPr lang="en-US" sz="2800" dirty="0" smtClean="0"/>
              <a:t>Has the rapid graphical user interface (GUI) features of previous versions of Visual Basic </a:t>
            </a:r>
          </a:p>
          <a:p>
            <a:pPr eaLnBrk="1" hangingPunct="1">
              <a:lnSpc>
                <a:spcPct val="90000"/>
              </a:lnSpc>
              <a:spcBef>
                <a:spcPct val="60000"/>
              </a:spcBef>
            </a:pPr>
            <a:r>
              <a:rPr lang="en-US" sz="2800" dirty="0" smtClean="0"/>
              <a:t>Has the added power of C++ </a:t>
            </a:r>
          </a:p>
          <a:p>
            <a:pPr eaLnBrk="1" hangingPunct="1">
              <a:lnSpc>
                <a:spcPct val="90000"/>
              </a:lnSpc>
              <a:spcBef>
                <a:spcPct val="60000"/>
              </a:spcBef>
            </a:pPr>
            <a:r>
              <a:rPr lang="en-US" sz="2800" dirty="0" smtClean="0"/>
              <a:t>Has the object-oriented class libraries similar to Java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 smtClean="0">
              <a:solidFill>
                <a:srgbClr val="000066"/>
              </a:solidFill>
            </a:endParaRPr>
          </a:p>
        </p:txBody>
      </p:sp>
      <p:sp>
        <p:nvSpPr>
          <p:cNvPr id="1945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C7C59B29-ADD2-4735-B38C-F6573FDB5A1C}" type="slidenum">
              <a:rPr lang="en-US" sz="1400" smtClean="0"/>
              <a:pPr eaLnBrk="1" hangingPunct="1"/>
              <a:t>4</a:t>
            </a:fld>
            <a:endParaRPr lang="en-US" sz="1400" dirty="0" smtClean="0"/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History of Computers 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800" dirty="0" smtClean="0"/>
              <a:t>Computing dates back 5,000 years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800" dirty="0" smtClean="0"/>
              <a:t>Currently in fourth or fifth generation of modern computing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800" dirty="0" smtClean="0"/>
              <a:t>Pre-modern computing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600" dirty="0" smtClean="0"/>
              <a:t>Abacus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600" dirty="0" smtClean="0"/>
              <a:t>Pascaline (1642)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600" dirty="0" smtClean="0"/>
              <a:t>Analytical Engine (1830 – Charles Babbage &amp; Lady Lovelace)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 smtClean="0">
              <a:solidFill>
                <a:srgbClr val="000066"/>
              </a:solidFill>
            </a:endParaRPr>
          </a:p>
        </p:txBody>
      </p:sp>
      <p:sp>
        <p:nvSpPr>
          <p:cNvPr id="5734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5E9A9868-26A4-47BD-991D-0734764C2F1B}" type="slidenum">
              <a:rPr lang="en-US" sz="1400" smtClean="0"/>
              <a:pPr eaLnBrk="1" hangingPunct="1"/>
              <a:t>40</a:t>
            </a:fld>
            <a:endParaRPr lang="en-US" sz="1400" dirty="0" smtClean="0"/>
          </a:p>
        </p:txBody>
      </p:sp>
      <p:sp>
        <p:nvSpPr>
          <p:cNvPr id="573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Why C# (</a:t>
            </a:r>
            <a:r>
              <a:rPr lang="en-US" sz="2800" dirty="0" smtClean="0"/>
              <a:t>continued</a:t>
            </a:r>
            <a:r>
              <a:rPr lang="en-US" dirty="0" smtClean="0"/>
              <a:t>)</a:t>
            </a:r>
          </a:p>
        </p:txBody>
      </p:sp>
      <p:sp>
        <p:nvSpPr>
          <p:cNvPr id="573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4648200"/>
          </a:xfrm>
        </p:spPr>
        <p:txBody>
          <a:bodyPr/>
          <a:lstStyle/>
          <a:p>
            <a:pPr eaLnBrk="1" hangingPunct="1"/>
            <a:r>
              <a:rPr lang="en-US" sz="2800" dirty="0" smtClean="0"/>
              <a:t>Can be used to develop a number of applications</a:t>
            </a:r>
          </a:p>
          <a:p>
            <a:pPr lvl="1" eaLnBrk="1" hangingPunct="1"/>
            <a:r>
              <a:rPr lang="en-US" sz="2600" dirty="0" smtClean="0"/>
              <a:t>Software components</a:t>
            </a:r>
          </a:p>
          <a:p>
            <a:pPr lvl="1" eaLnBrk="1" hangingPunct="1"/>
            <a:r>
              <a:rPr lang="en-US" sz="2600" dirty="0" smtClean="0"/>
              <a:t>Mobile applications</a:t>
            </a:r>
          </a:p>
          <a:p>
            <a:pPr lvl="1" eaLnBrk="1" hangingPunct="1"/>
            <a:r>
              <a:rPr lang="en-US" sz="2600" dirty="0" smtClean="0"/>
              <a:t>Dynamic Web pages</a:t>
            </a:r>
          </a:p>
          <a:p>
            <a:pPr lvl="1" eaLnBrk="1" hangingPunct="1"/>
            <a:r>
              <a:rPr lang="en-US" sz="2600" dirty="0" smtClean="0"/>
              <a:t>Database access components</a:t>
            </a:r>
          </a:p>
          <a:p>
            <a:pPr lvl="1" eaLnBrk="1" hangingPunct="1"/>
            <a:r>
              <a:rPr lang="en-US" sz="2600" dirty="0" smtClean="0"/>
              <a:t>Windows desktop applications</a:t>
            </a:r>
          </a:p>
          <a:p>
            <a:pPr lvl="1" eaLnBrk="1" hangingPunct="1"/>
            <a:r>
              <a:rPr lang="en-US" sz="2600" dirty="0" smtClean="0"/>
              <a:t>Web services</a:t>
            </a:r>
          </a:p>
          <a:p>
            <a:pPr lvl="1" eaLnBrk="1" hangingPunct="1"/>
            <a:r>
              <a:rPr lang="en-US" sz="2600" dirty="0" smtClean="0"/>
              <a:t>Console-based applications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 smtClean="0">
              <a:solidFill>
                <a:srgbClr val="000066"/>
              </a:solidFill>
            </a:endParaRPr>
          </a:p>
        </p:txBody>
      </p:sp>
      <p:sp>
        <p:nvSpPr>
          <p:cNvPr id="5837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E6CBBD84-4540-4013-AEBC-2663E6E4F9CD}" type="slidenum">
              <a:rPr lang="en-US" sz="1400" smtClean="0"/>
              <a:pPr eaLnBrk="1" hangingPunct="1"/>
              <a:t>41</a:t>
            </a:fld>
            <a:endParaRPr lang="en-US" sz="1400" dirty="0" smtClean="0"/>
          </a:p>
        </p:txBody>
      </p:sp>
      <p:sp>
        <p:nvSpPr>
          <p:cNvPr id="583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C# Relationship to .NET</a:t>
            </a:r>
          </a:p>
        </p:txBody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4343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75000"/>
              </a:spcBef>
            </a:pPr>
            <a:r>
              <a:rPr lang="en-US" sz="2800" dirty="0" smtClean="0"/>
              <a:t>Many compilers targeting the .NET platform are available </a:t>
            </a:r>
          </a:p>
          <a:p>
            <a:pPr eaLnBrk="1" hangingPunct="1">
              <a:lnSpc>
                <a:spcPct val="90000"/>
              </a:lnSpc>
              <a:spcBef>
                <a:spcPct val="75000"/>
              </a:spcBef>
            </a:pPr>
            <a:r>
              <a:rPr lang="en-US" sz="2800" dirty="0" smtClean="0"/>
              <a:t>C# was used most heavily for development of the .NET Framework class libraries</a:t>
            </a:r>
          </a:p>
          <a:p>
            <a:pPr eaLnBrk="1" hangingPunct="1">
              <a:lnSpc>
                <a:spcPct val="90000"/>
              </a:lnSpc>
              <a:spcBef>
                <a:spcPct val="75000"/>
              </a:spcBef>
            </a:pPr>
            <a:r>
              <a:rPr lang="en-US" sz="2800" dirty="0" smtClean="0"/>
              <a:t>C#, in conjunction with the .NET Framework classes, offers an exciting vehicle to incorporate and use emerging Web standards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 smtClean="0">
              <a:solidFill>
                <a:srgbClr val="000066"/>
              </a:solidFill>
            </a:endParaRPr>
          </a:p>
        </p:txBody>
      </p:sp>
      <p:sp>
        <p:nvSpPr>
          <p:cNvPr id="5939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642011D5-655C-41A1-8693-79369F50ADAC}" type="slidenum">
              <a:rPr lang="en-US" sz="1400" smtClean="0"/>
              <a:pPr eaLnBrk="1" hangingPunct="1"/>
              <a:t>42</a:t>
            </a:fld>
            <a:endParaRPr lang="en-US" sz="1400" dirty="0" smtClean="0"/>
          </a:p>
        </p:txBody>
      </p:sp>
      <p:sp>
        <p:nvSpPr>
          <p:cNvPr id="593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C# Relationship to .NET (</a:t>
            </a:r>
            <a:r>
              <a:rPr lang="en-US" sz="2800" dirty="0" smtClean="0"/>
              <a:t>continued</a:t>
            </a:r>
            <a:r>
              <a:rPr lang="en-US" dirty="0" smtClean="0"/>
              <a:t>)</a:t>
            </a:r>
          </a:p>
        </p:txBody>
      </p:sp>
      <p:sp>
        <p:nvSpPr>
          <p:cNvPr id="593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4267200"/>
          </a:xfrm>
        </p:spPr>
        <p:txBody>
          <a:bodyPr/>
          <a:lstStyle/>
          <a:p>
            <a:pPr eaLnBrk="1" hangingPunct="1">
              <a:spcBef>
                <a:spcPct val="65000"/>
              </a:spcBef>
            </a:pPr>
            <a:r>
              <a:rPr lang="en-US" sz="2800" dirty="0" smtClean="0"/>
              <a:t>C# is object-oriented</a:t>
            </a:r>
          </a:p>
          <a:p>
            <a:pPr eaLnBrk="1" hangingPunct="1">
              <a:spcBef>
                <a:spcPct val="65000"/>
              </a:spcBef>
            </a:pPr>
            <a:r>
              <a:rPr lang="en-US" sz="2800" dirty="0" smtClean="0"/>
              <a:t>In 2001, the European Computer Manufacturers Association (ECMA) General Assembly ratified C# and its common language infrastructure (CLI) specifications into international standards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 smtClean="0">
              <a:solidFill>
                <a:srgbClr val="000066"/>
              </a:solidFill>
            </a:endParaRPr>
          </a:p>
        </p:txBody>
      </p:sp>
      <p:sp>
        <p:nvSpPr>
          <p:cNvPr id="1741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A336C9F0-9300-4C00-8994-7DD58665EA49}" type="slidenum">
              <a:rPr lang="en-US" sz="1400" smtClean="0"/>
              <a:pPr eaLnBrk="1" hangingPunct="1"/>
              <a:t>43</a:t>
            </a:fld>
            <a:endParaRPr lang="en-US" sz="1400" dirty="0" smtClean="0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772400" cy="1219200"/>
          </a:xfrm>
        </p:spPr>
        <p:txBody>
          <a:bodyPr/>
          <a:lstStyle/>
          <a:p>
            <a:pPr eaLnBrk="1" hangingPunct="1"/>
            <a:r>
              <a:rPr lang="en-US" dirty="0" smtClean="0"/>
              <a:t>Types of Applications Developed with C#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133600"/>
            <a:ext cx="7772400" cy="3962400"/>
          </a:xfrm>
        </p:spPr>
        <p:txBody>
          <a:bodyPr/>
          <a:lstStyle/>
          <a:p>
            <a:pPr eaLnBrk="1" hangingPunct="1">
              <a:spcBef>
                <a:spcPct val="65000"/>
              </a:spcBef>
            </a:pPr>
            <a:r>
              <a:rPr lang="en-US" sz="2800" dirty="0" smtClean="0"/>
              <a:t>Web applications</a:t>
            </a:r>
          </a:p>
          <a:p>
            <a:pPr eaLnBrk="1" hangingPunct="1">
              <a:spcBef>
                <a:spcPct val="65000"/>
              </a:spcBef>
            </a:pPr>
            <a:r>
              <a:rPr lang="en-US" sz="2800" dirty="0" smtClean="0"/>
              <a:t>Windows graphical user interface (GUI) applications</a:t>
            </a:r>
          </a:p>
          <a:p>
            <a:pPr eaLnBrk="1" hangingPunct="1">
              <a:spcBef>
                <a:spcPct val="65000"/>
              </a:spcBef>
            </a:pPr>
            <a:r>
              <a:rPr lang="en-US" sz="2800" dirty="0" smtClean="0"/>
              <a:t>Console-based applications</a:t>
            </a:r>
          </a:p>
          <a:p>
            <a:pPr eaLnBrk="1" hangingPunct="1">
              <a:spcBef>
                <a:spcPct val="65000"/>
              </a:spcBef>
            </a:pPr>
            <a:r>
              <a:rPr lang="en-US" sz="2800" dirty="0" smtClean="0"/>
              <a:t>Class libraries and stand-alone components (.dlls), smart device applications, and services can also be created</a:t>
            </a:r>
          </a:p>
        </p:txBody>
      </p:sp>
    </p:spTree>
    <p:extLst>
      <p:ext uri="{BB962C8B-B14F-4D97-AF65-F5344CB8AC3E}">
        <p14:creationId xmlns:p14="http://schemas.microsoft.com/office/powerpoint/2010/main" xmlns="" val="398290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Applications</a:t>
            </a:r>
          </a:p>
        </p:txBody>
      </p:sp>
      <p:sp>
        <p:nvSpPr>
          <p:cNvPr id="1843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eaLnBrk="1" hangingPunct="1"/>
            <a:endParaRPr lang="en-US" sz="1400" dirty="0" smtClean="0">
              <a:solidFill>
                <a:srgbClr val="000066"/>
              </a:solidFill>
            </a:endParaRPr>
          </a:p>
        </p:txBody>
      </p:sp>
      <p:sp>
        <p:nvSpPr>
          <p:cNvPr id="1843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01F3C25F-BCE7-411B-B560-05D22D72E353}" type="slidenum">
              <a:rPr lang="en-US" sz="1400" smtClean="0"/>
              <a:pPr eaLnBrk="1" hangingPunct="1"/>
              <a:t>44</a:t>
            </a:fld>
            <a:endParaRPr lang="en-US" sz="1400" dirty="0" smtClean="0"/>
          </a:p>
        </p:txBody>
      </p:sp>
      <p:sp>
        <p:nvSpPr>
          <p:cNvPr id="18438" name="Rectangle 11"/>
          <p:cNvSpPr>
            <a:spLocks noChangeArrowheads="1"/>
          </p:cNvSpPr>
          <p:nvPr/>
        </p:nvSpPr>
        <p:spPr bwMode="auto">
          <a:xfrm>
            <a:off x="1600200" y="5715000"/>
            <a:ext cx="596855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b="1" dirty="0"/>
              <a:t>Figure </a:t>
            </a:r>
            <a:r>
              <a:rPr lang="en-US" b="1" dirty="0" smtClean="0"/>
              <a:t>1-12  </a:t>
            </a:r>
            <a:r>
              <a:rPr lang="en-US" dirty="0" smtClean="0"/>
              <a:t>Web </a:t>
            </a:r>
            <a:r>
              <a:rPr lang="en-US" dirty="0"/>
              <a:t>application written using C#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52600" y="1337377"/>
            <a:ext cx="5662613" cy="4440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036977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 smtClean="0">
              <a:solidFill>
                <a:srgbClr val="000066"/>
              </a:solidFill>
            </a:endParaRPr>
          </a:p>
        </p:txBody>
      </p:sp>
      <p:sp>
        <p:nvSpPr>
          <p:cNvPr id="1945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9C3AB207-AEFC-4007-823C-C47E38F5FD09}" type="slidenum">
              <a:rPr lang="en-US" sz="1400" smtClean="0"/>
              <a:pPr eaLnBrk="1" hangingPunct="1"/>
              <a:t>45</a:t>
            </a:fld>
            <a:endParaRPr lang="en-US" sz="1400" dirty="0" smtClean="0"/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Web Applications (</a:t>
            </a:r>
            <a:r>
              <a:rPr lang="en-US" sz="2800" dirty="0" smtClean="0"/>
              <a:t>continued</a:t>
            </a:r>
            <a:r>
              <a:rPr lang="en-US" dirty="0" smtClean="0"/>
              <a:t>)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C# was designed with the Internet applications in mind</a:t>
            </a:r>
          </a:p>
          <a:p>
            <a:pPr eaLnBrk="1" hangingPunct="1">
              <a:spcBef>
                <a:spcPct val="65000"/>
              </a:spcBef>
            </a:pPr>
            <a:r>
              <a:rPr lang="en-US" sz="2800" dirty="0" smtClean="0"/>
              <a:t>Can quickly build applications that run on the Web with C#</a:t>
            </a:r>
          </a:p>
          <a:p>
            <a:pPr lvl="1" eaLnBrk="1" hangingPunct="1">
              <a:spcBef>
                <a:spcPct val="65000"/>
              </a:spcBef>
            </a:pPr>
            <a:r>
              <a:rPr lang="en-US" sz="2600" dirty="0" smtClean="0"/>
              <a:t>Using Web Forms</a:t>
            </a:r>
            <a:r>
              <a:rPr lang="en-US" sz="2600" dirty="0" smtClean="0">
                <a:cs typeface="Times New Roman" pitchFamily="18" charset="0"/>
              </a:rPr>
              <a:t>: </a:t>
            </a:r>
            <a:r>
              <a:rPr lang="en-US" sz="2600" dirty="0" smtClean="0"/>
              <a:t>part of ASP.NET</a:t>
            </a:r>
            <a:r>
              <a:rPr lang="en-US" sz="2400" dirty="0" smtClean="0"/>
              <a:t> </a:t>
            </a: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3110686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 smtClean="0">
              <a:solidFill>
                <a:srgbClr val="000066"/>
              </a:solidFill>
            </a:endParaRPr>
          </a:p>
        </p:txBody>
      </p:sp>
      <p:sp>
        <p:nvSpPr>
          <p:cNvPr id="2048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7A9666F5-8959-401C-80DE-373045A1E9C8}" type="slidenum">
              <a:rPr lang="en-US" sz="1400" smtClean="0"/>
              <a:pPr eaLnBrk="1" hangingPunct="1"/>
              <a:t>46</a:t>
            </a:fld>
            <a:endParaRPr lang="en-US" sz="1400" dirty="0" smtClean="0"/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Windows Applications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Bef>
                <a:spcPct val="60000"/>
              </a:spcBef>
            </a:pPr>
            <a:r>
              <a:rPr lang="en-US" sz="2800" dirty="0" smtClean="0"/>
              <a:t>Applications designed for the desktop</a:t>
            </a:r>
          </a:p>
          <a:p>
            <a:pPr eaLnBrk="1" hangingPunct="1">
              <a:lnSpc>
                <a:spcPct val="90000"/>
              </a:lnSpc>
              <a:spcBef>
                <a:spcPct val="60000"/>
              </a:spcBef>
            </a:pPr>
            <a:r>
              <a:rPr lang="en-US" sz="2800" dirty="0" smtClean="0"/>
              <a:t>Designed for a single platform </a:t>
            </a:r>
          </a:p>
          <a:p>
            <a:pPr eaLnBrk="1" hangingPunct="1">
              <a:lnSpc>
                <a:spcPct val="90000"/>
              </a:lnSpc>
              <a:spcBef>
                <a:spcPct val="60000"/>
              </a:spcBef>
            </a:pPr>
            <a:r>
              <a:rPr lang="en-US" sz="2800" dirty="0" smtClean="0"/>
              <a:t>Use classes from System.Windows.Form</a:t>
            </a:r>
          </a:p>
          <a:p>
            <a:pPr eaLnBrk="1" hangingPunct="1">
              <a:lnSpc>
                <a:spcPct val="90000"/>
              </a:lnSpc>
              <a:spcBef>
                <a:spcPct val="60000"/>
              </a:spcBef>
            </a:pPr>
            <a:r>
              <a:rPr lang="en-US" sz="2800" dirty="0" smtClean="0"/>
              <a:t>Applications can include menus, pictures, drop-down controls, buttons, text boxes, and labels</a:t>
            </a:r>
          </a:p>
          <a:p>
            <a:pPr eaLnBrk="1" hangingPunct="1">
              <a:lnSpc>
                <a:spcPct val="90000"/>
              </a:lnSpc>
              <a:spcBef>
                <a:spcPct val="60000"/>
              </a:spcBef>
            </a:pPr>
            <a:r>
              <a:rPr lang="en-US" sz="2800" dirty="0" smtClean="0"/>
              <a:t>Use drag-and-drop feature of Visual Studio</a:t>
            </a:r>
          </a:p>
        </p:txBody>
      </p:sp>
    </p:spTree>
    <p:extLst>
      <p:ext uri="{BB962C8B-B14F-4D97-AF65-F5344CB8AC3E}">
        <p14:creationId xmlns:p14="http://schemas.microsoft.com/office/powerpoint/2010/main" xmlns="" val="1189057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 smtClean="0">
              <a:solidFill>
                <a:srgbClr val="000066"/>
              </a:solidFill>
            </a:endParaRPr>
          </a:p>
        </p:txBody>
      </p:sp>
      <p:sp>
        <p:nvSpPr>
          <p:cNvPr id="2150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615D85DB-D781-4067-AEC2-6985B97BC037}" type="slidenum">
              <a:rPr lang="en-US" sz="1400" smtClean="0"/>
              <a:pPr eaLnBrk="1" hangingPunct="1"/>
              <a:t>47</a:t>
            </a:fld>
            <a:endParaRPr lang="en-US" sz="1400" dirty="0" smtClean="0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Windows Applications (</a:t>
            </a:r>
            <a:r>
              <a:rPr lang="en-US" sz="2800" dirty="0" smtClean="0"/>
              <a:t>continued</a:t>
            </a:r>
            <a:r>
              <a:rPr lang="en-US" dirty="0" smtClean="0"/>
              <a:t>)</a:t>
            </a:r>
          </a:p>
        </p:txBody>
      </p:sp>
      <p:sp>
        <p:nvSpPr>
          <p:cNvPr id="21509" name="Rectangle 14"/>
          <p:cNvSpPr>
            <a:spLocks noChangeArrowheads="1"/>
          </p:cNvSpPr>
          <p:nvPr/>
        </p:nvSpPr>
        <p:spPr bwMode="auto">
          <a:xfrm>
            <a:off x="1447800" y="5791200"/>
            <a:ext cx="658039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b="1" dirty="0"/>
              <a:t>Figure </a:t>
            </a:r>
            <a:r>
              <a:rPr lang="en-US" b="1" dirty="0" smtClean="0"/>
              <a:t>1-13  </a:t>
            </a:r>
            <a:r>
              <a:rPr lang="en-US" dirty="0" smtClean="0"/>
              <a:t>Windows </a:t>
            </a:r>
            <a:r>
              <a:rPr lang="en-US" dirty="0"/>
              <a:t>application written using C#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832212" y="1295399"/>
            <a:ext cx="5559188" cy="4563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00123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 smtClean="0">
              <a:solidFill>
                <a:srgbClr val="000066"/>
              </a:solidFill>
            </a:endParaRPr>
          </a:p>
        </p:txBody>
      </p:sp>
      <p:sp>
        <p:nvSpPr>
          <p:cNvPr id="2253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47801FA6-16DA-4A6E-842E-C6772E0E3077}" type="slidenum">
              <a:rPr lang="en-US" sz="1400" smtClean="0"/>
              <a:pPr eaLnBrk="1" hangingPunct="1"/>
              <a:t>48</a:t>
            </a:fld>
            <a:endParaRPr lang="en-US" sz="1400" dirty="0" smtClean="0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Console Applications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Bef>
                <a:spcPct val="70000"/>
              </a:spcBef>
            </a:pPr>
            <a:r>
              <a:rPr lang="en-US" sz="2800" dirty="0" smtClean="0"/>
              <a:t>Normally send requests to the operating system</a:t>
            </a:r>
          </a:p>
          <a:p>
            <a:pPr eaLnBrk="1" hangingPunct="1">
              <a:lnSpc>
                <a:spcPct val="90000"/>
              </a:lnSpc>
              <a:spcBef>
                <a:spcPct val="70000"/>
              </a:spcBef>
            </a:pPr>
            <a:r>
              <a:rPr lang="en-US" sz="2800" dirty="0" smtClean="0"/>
              <a:t>Display text on the command console </a:t>
            </a:r>
          </a:p>
          <a:p>
            <a:pPr eaLnBrk="1" hangingPunct="1">
              <a:lnSpc>
                <a:spcPct val="90000"/>
              </a:lnSpc>
              <a:spcBef>
                <a:spcPct val="70000"/>
              </a:spcBef>
            </a:pPr>
            <a:r>
              <a:rPr lang="en-US" sz="2800" dirty="0" smtClean="0"/>
              <a:t>Easiest to create </a:t>
            </a:r>
          </a:p>
          <a:p>
            <a:pPr lvl="1" eaLnBrk="1" hangingPunct="1">
              <a:lnSpc>
                <a:spcPct val="90000"/>
              </a:lnSpc>
              <a:spcBef>
                <a:spcPct val="70000"/>
              </a:spcBef>
            </a:pPr>
            <a:r>
              <a:rPr lang="en-US" sz="2600" dirty="0" smtClean="0"/>
              <a:t>Simplest approach to learning software development</a:t>
            </a:r>
          </a:p>
          <a:p>
            <a:pPr lvl="1" eaLnBrk="1" hangingPunct="1">
              <a:lnSpc>
                <a:spcPct val="90000"/>
              </a:lnSpc>
              <a:spcBef>
                <a:spcPct val="70000"/>
              </a:spcBef>
            </a:pPr>
            <a:r>
              <a:rPr lang="en-US" sz="2600" dirty="0" smtClean="0"/>
              <a:t>Minimal overhead for input and output of data  </a:t>
            </a:r>
          </a:p>
        </p:txBody>
      </p:sp>
    </p:spTree>
    <p:extLst>
      <p:ext uri="{BB962C8B-B14F-4D97-AF65-F5344CB8AC3E}">
        <p14:creationId xmlns:p14="http://schemas.microsoft.com/office/powerpoint/2010/main" xmlns="" val="2281076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18600" y="1295399"/>
            <a:ext cx="8036438" cy="4468259"/>
          </a:xfrm>
          <a:prstGeom prst="rect">
            <a:avLst/>
          </a:prstGeom>
        </p:spPr>
      </p:pic>
      <p:sp>
        <p:nvSpPr>
          <p:cNvPr id="2457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 smtClean="0">
              <a:solidFill>
                <a:srgbClr val="000066"/>
              </a:solidFill>
            </a:endParaRPr>
          </a:p>
        </p:txBody>
      </p:sp>
      <p:sp>
        <p:nvSpPr>
          <p:cNvPr id="2457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B4D08A69-EE94-4198-A8A1-030B71BC32EE}" type="slidenum">
              <a:rPr lang="en-US" sz="1400" smtClean="0"/>
              <a:pPr eaLnBrk="1" hangingPunct="1"/>
              <a:t>49</a:t>
            </a:fld>
            <a:endParaRPr lang="en-US" sz="1400" dirty="0" smtClean="0"/>
          </a:p>
        </p:txBody>
      </p:sp>
      <p:sp>
        <p:nvSpPr>
          <p:cNvPr id="24581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3820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Output from the First C# Program</a:t>
            </a:r>
          </a:p>
        </p:txBody>
      </p:sp>
      <p:sp>
        <p:nvSpPr>
          <p:cNvPr id="24582" name="AutoShape 15"/>
          <p:cNvSpPr>
            <a:spLocks noChangeArrowheads="1"/>
          </p:cNvSpPr>
          <p:nvPr/>
        </p:nvSpPr>
        <p:spPr bwMode="auto">
          <a:xfrm>
            <a:off x="5715000" y="2362200"/>
            <a:ext cx="2895600" cy="1600200"/>
          </a:xfrm>
          <a:prstGeom prst="wedgeEllipseCallout">
            <a:avLst>
              <a:gd name="adj1" fmla="val -66995"/>
              <a:gd name="adj2" fmla="val -9523"/>
            </a:avLst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dirty="0"/>
              <a:t>Console-based application output</a:t>
            </a:r>
          </a:p>
        </p:txBody>
      </p:sp>
      <p:sp>
        <p:nvSpPr>
          <p:cNvPr id="24583" name="Rectangle 19"/>
          <p:cNvSpPr>
            <a:spLocks noChangeArrowheads="1"/>
          </p:cNvSpPr>
          <p:nvPr/>
        </p:nvSpPr>
        <p:spPr bwMode="auto">
          <a:xfrm>
            <a:off x="838200" y="5862637"/>
            <a:ext cx="75644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b="1" dirty="0"/>
              <a:t>Figure </a:t>
            </a:r>
            <a:r>
              <a:rPr lang="en-US" b="1" dirty="0" smtClean="0"/>
              <a:t>1-14  </a:t>
            </a:r>
            <a:r>
              <a:rPr lang="en-US" dirty="0"/>
              <a:t>Output from Example 1-1 console application</a:t>
            </a:r>
          </a:p>
        </p:txBody>
      </p:sp>
    </p:spTree>
    <p:extLst>
      <p:ext uri="{BB962C8B-B14F-4D97-AF65-F5344CB8AC3E}">
        <p14:creationId xmlns:p14="http://schemas.microsoft.com/office/powerpoint/2010/main" xmlns="" val="4048189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 smtClean="0">
              <a:solidFill>
                <a:srgbClr val="000066"/>
              </a:solidFill>
            </a:endParaRPr>
          </a:p>
        </p:txBody>
      </p:sp>
      <p:sp>
        <p:nvSpPr>
          <p:cNvPr id="2048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79F0F527-8548-4571-8E3C-754E3C7E7FF9}" type="slidenum">
              <a:rPr lang="en-US" sz="1400" smtClean="0"/>
              <a:pPr eaLnBrk="1" hangingPunct="1"/>
              <a:t>5</a:t>
            </a:fld>
            <a:endParaRPr lang="en-US" sz="1400" dirty="0" smtClean="0"/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History of Computers (</a:t>
            </a:r>
            <a:r>
              <a:rPr lang="en-US" sz="2800" dirty="0" smtClean="0"/>
              <a:t>continued</a:t>
            </a:r>
            <a:r>
              <a:rPr lang="en-US" dirty="0" smtClean="0"/>
              <a:t>)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4343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First generation distinguished by use of vacuum tubes (mid-1940s)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Second generation distinguished by use of transistors (mid-1950s)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600" dirty="0" smtClean="0"/>
              <a:t>Software industry born (COBOL, Fortran)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Third generation – transistors squeezed onto small silicon discs (1964-1971)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600" dirty="0" smtClean="0"/>
              <a:t>Computers became smaller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600" dirty="0" smtClean="0"/>
              <a:t>Operating systems first seen</a:t>
            </a:r>
          </a:p>
          <a:p>
            <a:pPr eaLnBrk="1" hangingPunct="1">
              <a:lnSpc>
                <a:spcPct val="90000"/>
              </a:lnSpc>
            </a:pPr>
            <a:endParaRPr lang="en-US" sz="2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 smtClean="0">
              <a:solidFill>
                <a:srgbClr val="000066"/>
              </a:solidFill>
            </a:endParaRPr>
          </a:p>
        </p:txBody>
      </p:sp>
      <p:sp>
        <p:nvSpPr>
          <p:cNvPr id="2355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848CA1BF-6BE1-405A-A88F-D83E8B31D20F}" type="slidenum">
              <a:rPr lang="en-US" sz="1400" smtClean="0"/>
              <a:pPr eaLnBrk="1" hangingPunct="1"/>
              <a:t>50</a:t>
            </a:fld>
            <a:endParaRPr lang="en-US" sz="1400" dirty="0" smtClean="0"/>
          </a:p>
        </p:txBody>
      </p:sp>
      <p:sp>
        <p:nvSpPr>
          <p:cNvPr id="2355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Exploring the First C# Program</a:t>
            </a:r>
          </a:p>
        </p:txBody>
      </p:sp>
      <p:sp>
        <p:nvSpPr>
          <p:cNvPr id="23558" name="AutoShape 9"/>
          <p:cNvSpPr>
            <a:spLocks noChangeArrowheads="1"/>
          </p:cNvSpPr>
          <p:nvPr/>
        </p:nvSpPr>
        <p:spPr bwMode="auto">
          <a:xfrm flipV="1">
            <a:off x="6324600" y="2333767"/>
            <a:ext cx="2286000" cy="1066800"/>
          </a:xfrm>
          <a:prstGeom prst="wedgeEllipseCallout">
            <a:avLst>
              <a:gd name="adj1" fmla="val -66610"/>
              <a:gd name="adj2" fmla="val 43301"/>
            </a:avLst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/>
          <a:lstStyle/>
          <a:p>
            <a:pPr algn="ctr"/>
            <a:r>
              <a:rPr lang="en-US" dirty="0"/>
              <a:t>Comments in green</a:t>
            </a:r>
          </a:p>
        </p:txBody>
      </p:sp>
      <p:sp>
        <p:nvSpPr>
          <p:cNvPr id="23559" name="AutoShape 11"/>
          <p:cNvSpPr>
            <a:spLocks noChangeArrowheads="1"/>
          </p:cNvSpPr>
          <p:nvPr/>
        </p:nvSpPr>
        <p:spPr bwMode="auto">
          <a:xfrm flipV="1">
            <a:off x="6096000" y="3581400"/>
            <a:ext cx="2057400" cy="914400"/>
          </a:xfrm>
          <a:prstGeom prst="wedgeEllipseCallout">
            <a:avLst>
              <a:gd name="adj1" fmla="val -235555"/>
              <a:gd name="adj2" fmla="val 94010"/>
            </a:avLst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/>
          <a:lstStyle/>
          <a:p>
            <a:pPr algn="ctr"/>
            <a:r>
              <a:rPr lang="en-US" dirty="0"/>
              <a:t>Keywords in blue</a:t>
            </a:r>
          </a:p>
        </p:txBody>
      </p:sp>
      <p:sp>
        <p:nvSpPr>
          <p:cNvPr id="23560" name="TextBox 7"/>
          <p:cNvSpPr txBox="1">
            <a:spLocks noChangeArrowheads="1"/>
          </p:cNvSpPr>
          <p:nvPr/>
        </p:nvSpPr>
        <p:spPr bwMode="auto">
          <a:xfrm>
            <a:off x="457200" y="1524000"/>
            <a:ext cx="4572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dirty="0"/>
              <a:t>From Example 1-1</a:t>
            </a:r>
          </a:p>
        </p:txBody>
      </p:sp>
      <p:pic>
        <p:nvPicPr>
          <p:cNvPr id="23561" name="Picture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9600" y="6324600"/>
            <a:ext cx="467677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557" name="Text Box 8"/>
          <p:cNvSpPr txBox="1">
            <a:spLocks noChangeArrowheads="1"/>
          </p:cNvSpPr>
          <p:nvPr/>
        </p:nvSpPr>
        <p:spPr bwMode="auto">
          <a:xfrm>
            <a:off x="457200" y="2111375"/>
            <a:ext cx="8382000" cy="438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88000"/>
              </a:lnSpc>
              <a:spcBef>
                <a:spcPts val="700"/>
              </a:spcBef>
            </a:pPr>
            <a:r>
              <a:rPr lang="en-US" sz="2000" dirty="0">
                <a:solidFill>
                  <a:srgbClr val="339966"/>
                </a:solidFill>
              </a:rPr>
              <a:t>line 1      //  This is traditionally the first program written.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</a:pPr>
            <a:r>
              <a:rPr lang="en-US" sz="2000" dirty="0">
                <a:solidFill>
                  <a:srgbClr val="339966"/>
                </a:solidFill>
              </a:rPr>
              <a:t>line 2      </a:t>
            </a:r>
            <a:r>
              <a:rPr lang="en-US" sz="2000" dirty="0">
                <a:solidFill>
                  <a:srgbClr val="0000FF"/>
                </a:solidFill>
              </a:rPr>
              <a:t>using</a:t>
            </a:r>
            <a:r>
              <a:rPr lang="en-US" sz="2000" noProof="1"/>
              <a:t> System;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</a:pPr>
            <a:r>
              <a:rPr lang="en-US" sz="2000" dirty="0">
                <a:solidFill>
                  <a:srgbClr val="339966"/>
                </a:solidFill>
              </a:rPr>
              <a:t>line 3      </a:t>
            </a:r>
            <a:r>
              <a:rPr lang="en-US" sz="2000" dirty="0">
                <a:solidFill>
                  <a:srgbClr val="0000FF"/>
                </a:solidFill>
              </a:rPr>
              <a:t>namespace </a:t>
            </a:r>
            <a:r>
              <a:rPr lang="en-US" sz="2000" noProof="1"/>
              <a:t>HelloWorldProgram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</a:pPr>
            <a:r>
              <a:rPr lang="en-US" sz="2000" dirty="0">
                <a:solidFill>
                  <a:srgbClr val="339966"/>
                </a:solidFill>
              </a:rPr>
              <a:t>line 4      </a:t>
            </a:r>
            <a:r>
              <a:rPr lang="en-US" sz="2000" noProof="1"/>
              <a:t>{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</a:pPr>
            <a:r>
              <a:rPr lang="en-US" sz="2000" dirty="0">
                <a:solidFill>
                  <a:srgbClr val="339966"/>
                </a:solidFill>
              </a:rPr>
              <a:t>line 5          </a:t>
            </a:r>
            <a:r>
              <a:rPr lang="en-US" sz="2000" dirty="0">
                <a:solidFill>
                  <a:srgbClr val="0000FF"/>
                </a:solidFill>
              </a:rPr>
              <a:t>class</a:t>
            </a:r>
            <a:r>
              <a:rPr lang="en-US" sz="2000" noProof="1"/>
              <a:t> HelloWorld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</a:pPr>
            <a:r>
              <a:rPr lang="en-US" sz="2000" dirty="0">
                <a:solidFill>
                  <a:srgbClr val="339966"/>
                </a:solidFill>
              </a:rPr>
              <a:t>line 6          </a:t>
            </a:r>
            <a:r>
              <a:rPr lang="en-US" sz="2000" noProof="1"/>
              <a:t>{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</a:pPr>
            <a:r>
              <a:rPr lang="en-US" sz="2000" dirty="0">
                <a:solidFill>
                  <a:srgbClr val="339966"/>
                </a:solidFill>
              </a:rPr>
              <a:t>line 7              </a:t>
            </a:r>
            <a:r>
              <a:rPr lang="en-US" sz="2000" dirty="0">
                <a:solidFill>
                  <a:srgbClr val="0000FF"/>
                </a:solidFill>
              </a:rPr>
              <a:t>static</a:t>
            </a:r>
            <a:r>
              <a:rPr lang="en-US" sz="2000" noProof="1"/>
              <a:t> </a:t>
            </a:r>
            <a:r>
              <a:rPr lang="en-US" sz="2000" dirty="0">
                <a:solidFill>
                  <a:srgbClr val="0000FF"/>
                </a:solidFill>
              </a:rPr>
              <a:t>void</a:t>
            </a:r>
            <a:r>
              <a:rPr lang="en-US" sz="2000" noProof="1"/>
              <a:t> Main( )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</a:pPr>
            <a:r>
              <a:rPr lang="en-US" sz="2000" dirty="0">
                <a:solidFill>
                  <a:srgbClr val="339966"/>
                </a:solidFill>
              </a:rPr>
              <a:t>line 8              </a:t>
            </a:r>
            <a:r>
              <a:rPr lang="en-US" sz="2000" noProof="1"/>
              <a:t>{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</a:pPr>
            <a:r>
              <a:rPr lang="en-US" sz="2000" dirty="0">
                <a:solidFill>
                  <a:srgbClr val="339966"/>
                </a:solidFill>
              </a:rPr>
              <a:t>line 9                    </a:t>
            </a:r>
            <a:r>
              <a:rPr lang="en-US" sz="2000" noProof="1" smtClean="0"/>
              <a:t>Console.WriteLine(</a:t>
            </a:r>
            <a:r>
              <a:rPr lang="en-US" sz="2000" dirty="0" smtClean="0"/>
              <a:t>"</a:t>
            </a:r>
            <a:r>
              <a:rPr lang="en-US" sz="2000" noProof="1" smtClean="0"/>
              <a:t>Hello </a:t>
            </a:r>
            <a:r>
              <a:rPr lang="en-US" sz="2000" noProof="1"/>
              <a:t>World</a:t>
            </a:r>
            <a:r>
              <a:rPr lang="en-US" sz="2000" dirty="0" smtClean="0"/>
              <a:t>!"</a:t>
            </a:r>
            <a:r>
              <a:rPr lang="en-US" sz="2000" noProof="1" smtClean="0"/>
              <a:t>);</a:t>
            </a:r>
            <a:endParaRPr lang="en-US" sz="2000" noProof="1"/>
          </a:p>
          <a:p>
            <a:pPr eaLnBrk="1" hangingPunct="1">
              <a:lnSpc>
                <a:spcPct val="88000"/>
              </a:lnSpc>
              <a:spcBef>
                <a:spcPts val="700"/>
              </a:spcBef>
            </a:pPr>
            <a:r>
              <a:rPr lang="en-US" sz="2000" dirty="0">
                <a:solidFill>
                  <a:srgbClr val="339966"/>
                </a:solidFill>
              </a:rPr>
              <a:t>line 10             </a:t>
            </a:r>
            <a:r>
              <a:rPr lang="en-US" sz="2000" noProof="1"/>
              <a:t>}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</a:pPr>
            <a:r>
              <a:rPr lang="en-US" sz="2000" dirty="0">
                <a:solidFill>
                  <a:srgbClr val="339966"/>
                </a:solidFill>
              </a:rPr>
              <a:t>line 11         </a:t>
            </a:r>
            <a:r>
              <a:rPr lang="en-US" sz="2000" noProof="1"/>
              <a:t>}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</a:pPr>
            <a:r>
              <a:rPr lang="en-US" sz="2000" dirty="0">
                <a:solidFill>
                  <a:srgbClr val="339966"/>
                </a:solidFill>
              </a:rPr>
              <a:t>line 12     </a:t>
            </a:r>
            <a:r>
              <a:rPr lang="en-US" sz="2000" noProof="1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3323832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 smtClean="0">
              <a:solidFill>
                <a:srgbClr val="000066"/>
              </a:solidFill>
            </a:endParaRPr>
          </a:p>
        </p:txBody>
      </p:sp>
      <p:sp>
        <p:nvSpPr>
          <p:cNvPr id="2560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FA9CA6B9-862A-4D1B-8928-55D3E5A54BF6}" type="slidenum">
              <a:rPr lang="en-US" sz="1400" smtClean="0"/>
              <a:pPr eaLnBrk="1" hangingPunct="1"/>
              <a:t>51</a:t>
            </a:fld>
            <a:endParaRPr lang="en-US" sz="1400" dirty="0" smtClean="0"/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Elements of a C# Program</a:t>
            </a:r>
          </a:p>
        </p:txBody>
      </p:sp>
      <p:sp>
        <p:nvSpPr>
          <p:cNvPr id="2560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Comments</a:t>
            </a:r>
          </a:p>
          <a:p>
            <a:pPr lvl="1" eaLnBrk="1" hangingPunct="1"/>
            <a:r>
              <a:rPr lang="en-US" sz="2600" dirty="0" smtClean="0">
                <a:solidFill>
                  <a:srgbClr val="339966"/>
                </a:solidFill>
              </a:rPr>
              <a:t>line 1   // This is traditionally the first program written.</a:t>
            </a:r>
          </a:p>
          <a:p>
            <a:pPr lvl="1" eaLnBrk="1" hangingPunct="1"/>
            <a:r>
              <a:rPr lang="en-US" sz="2600" dirty="0" smtClean="0"/>
              <a:t>Like making a note to yourself or readers of your program </a:t>
            </a:r>
          </a:p>
          <a:p>
            <a:pPr lvl="1" eaLnBrk="1" hangingPunct="1"/>
            <a:r>
              <a:rPr lang="en-US" sz="2600" dirty="0" smtClean="0"/>
              <a:t>Not considered instructions to the computer </a:t>
            </a:r>
          </a:p>
          <a:p>
            <a:pPr lvl="1" eaLnBrk="1" hangingPunct="1"/>
            <a:r>
              <a:rPr lang="en-US" sz="2600" dirty="0" smtClean="0"/>
              <a:t>Not checked for rule violations  </a:t>
            </a:r>
          </a:p>
          <a:p>
            <a:pPr lvl="1" eaLnBrk="1" hangingPunct="1"/>
            <a:r>
              <a:rPr lang="en-US" sz="2600" dirty="0" smtClean="0"/>
              <a:t>Document what the program statements are doing</a:t>
            </a:r>
            <a:r>
              <a:rPr lang="en-US" sz="2400" dirty="0" smtClean="0"/>
              <a:t> </a:t>
            </a:r>
            <a:endParaRPr lang="en-US" sz="2000" dirty="0" smtClean="0"/>
          </a:p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1995644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 smtClean="0">
              <a:solidFill>
                <a:srgbClr val="000066"/>
              </a:solidFill>
            </a:endParaRPr>
          </a:p>
        </p:txBody>
      </p:sp>
      <p:sp>
        <p:nvSpPr>
          <p:cNvPr id="26627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B8620FCE-2F40-443A-A570-F1C5A40F6BF6}" type="slidenum">
              <a:rPr lang="en-US" sz="1400" smtClean="0"/>
              <a:pPr eaLnBrk="1" hangingPunct="1"/>
              <a:t>52</a:t>
            </a:fld>
            <a:endParaRPr lang="en-US" sz="1400" dirty="0" smtClean="0"/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Comments</a:t>
            </a:r>
          </a:p>
        </p:txBody>
      </p:sp>
      <p:sp>
        <p:nvSpPr>
          <p:cNvPr id="2662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981200"/>
            <a:ext cx="7772400" cy="3962400"/>
          </a:xfrm>
        </p:spPr>
        <p:txBody>
          <a:bodyPr/>
          <a:lstStyle/>
          <a:p>
            <a:pPr eaLnBrk="1" hangingPunct="1">
              <a:spcBef>
                <a:spcPct val="70000"/>
              </a:spcBef>
            </a:pPr>
            <a:r>
              <a:rPr lang="en-US" sz="2800" dirty="0" smtClean="0"/>
              <a:t>Make the code more readable </a:t>
            </a:r>
          </a:p>
          <a:p>
            <a:pPr eaLnBrk="1" hangingPunct="1">
              <a:spcBef>
                <a:spcPct val="70000"/>
              </a:spcBef>
            </a:pPr>
            <a:r>
              <a:rPr lang="en-US" sz="2800" dirty="0" smtClean="0"/>
              <a:t>Three types of commenting syntax</a:t>
            </a:r>
          </a:p>
          <a:p>
            <a:pPr lvl="1" eaLnBrk="1" hangingPunct="1">
              <a:spcBef>
                <a:spcPct val="70000"/>
              </a:spcBef>
            </a:pPr>
            <a:r>
              <a:rPr lang="en-US" sz="2600" dirty="0" smtClean="0"/>
              <a:t>Inline comments</a:t>
            </a:r>
          </a:p>
          <a:p>
            <a:pPr lvl="1" eaLnBrk="1" hangingPunct="1">
              <a:spcBef>
                <a:spcPct val="70000"/>
              </a:spcBef>
            </a:pPr>
            <a:r>
              <a:rPr lang="en-US" sz="2600" dirty="0" smtClean="0"/>
              <a:t>Multiline comments</a:t>
            </a:r>
          </a:p>
          <a:p>
            <a:pPr lvl="1" eaLnBrk="1" hangingPunct="1">
              <a:spcBef>
                <a:spcPct val="70000"/>
              </a:spcBef>
            </a:pPr>
            <a:r>
              <a:rPr lang="en-US" sz="2600" dirty="0" smtClean="0"/>
              <a:t>XML documentation comments</a:t>
            </a:r>
            <a:r>
              <a:rPr lang="en-US" sz="24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1195930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 smtClean="0">
              <a:solidFill>
                <a:srgbClr val="000066"/>
              </a:solidFill>
            </a:endParaRPr>
          </a:p>
        </p:txBody>
      </p:sp>
      <p:sp>
        <p:nvSpPr>
          <p:cNvPr id="2765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AC697AD3-C827-4F3A-8B2A-90F0ED590839}" type="slidenum">
              <a:rPr lang="en-US" sz="1400" smtClean="0"/>
              <a:pPr eaLnBrk="1" hangingPunct="1"/>
              <a:t>53</a:t>
            </a:fld>
            <a:endParaRPr lang="en-US" sz="1400" dirty="0" smtClean="0"/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Inline Comments</a:t>
            </a:r>
          </a:p>
        </p:txBody>
      </p:sp>
      <p:sp>
        <p:nvSpPr>
          <p:cNvPr id="2765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Bef>
                <a:spcPct val="60000"/>
              </a:spcBef>
            </a:pPr>
            <a:r>
              <a:rPr lang="en-US" sz="2800" dirty="0" smtClean="0"/>
              <a:t>Indicated by two forward slashes</a:t>
            </a:r>
            <a:r>
              <a:rPr lang="en-US" sz="2800" dirty="0" smtClean="0">
                <a:latin typeface="New York"/>
              </a:rPr>
              <a:t> </a:t>
            </a:r>
            <a:r>
              <a:rPr lang="en-US" sz="2800" dirty="0" smtClean="0"/>
              <a:t>(</a:t>
            </a:r>
            <a:r>
              <a:rPr lang="en-US" sz="2800" dirty="0" smtClean="0">
                <a:solidFill>
                  <a:srgbClr val="339966"/>
                </a:solidFill>
              </a:rPr>
              <a:t>//</a:t>
            </a:r>
            <a:r>
              <a:rPr lang="en-US" sz="2800" dirty="0" smtClean="0"/>
              <a:t>)</a:t>
            </a:r>
          </a:p>
          <a:p>
            <a:pPr eaLnBrk="1" hangingPunct="1">
              <a:lnSpc>
                <a:spcPct val="90000"/>
              </a:lnSpc>
              <a:spcBef>
                <a:spcPct val="60000"/>
              </a:spcBef>
            </a:pPr>
            <a:r>
              <a:rPr lang="en-US" sz="2800" dirty="0" smtClean="0"/>
              <a:t>Considered a one-line comment </a:t>
            </a:r>
          </a:p>
          <a:p>
            <a:pPr eaLnBrk="1" hangingPunct="1">
              <a:lnSpc>
                <a:spcPct val="90000"/>
              </a:lnSpc>
              <a:spcBef>
                <a:spcPct val="60000"/>
              </a:spcBef>
            </a:pPr>
            <a:r>
              <a:rPr lang="en-US" sz="2800" dirty="0" smtClean="0"/>
              <a:t>Everything to the right of the slashes ignored by the compiler </a:t>
            </a:r>
          </a:p>
          <a:p>
            <a:pPr eaLnBrk="1" hangingPunct="1">
              <a:lnSpc>
                <a:spcPct val="90000"/>
              </a:lnSpc>
              <a:spcBef>
                <a:spcPct val="60000"/>
              </a:spcBef>
            </a:pPr>
            <a:r>
              <a:rPr lang="en-US" sz="2800" dirty="0" smtClean="0"/>
              <a:t>Carriage return (Enter) ends the comment</a:t>
            </a:r>
          </a:p>
          <a:p>
            <a:pPr eaLnBrk="1" hangingPunct="1">
              <a:lnSpc>
                <a:spcPct val="90000"/>
              </a:lnSpc>
              <a:spcBef>
                <a:spcPct val="60000"/>
              </a:spcBef>
              <a:buFontTx/>
              <a:buNone/>
            </a:pPr>
            <a:endParaRPr lang="en-US" sz="2800" dirty="0" smtClean="0">
              <a:solidFill>
                <a:srgbClr val="339966"/>
              </a:solidFill>
              <a:latin typeface="Courier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dirty="0" smtClean="0">
                <a:solidFill>
                  <a:srgbClr val="339966"/>
                </a:solidFill>
              </a:rPr>
              <a:t>	// This is traditionally the first program written.</a:t>
            </a:r>
          </a:p>
        </p:txBody>
      </p:sp>
    </p:spTree>
    <p:extLst>
      <p:ext uri="{BB962C8B-B14F-4D97-AF65-F5344CB8AC3E}">
        <p14:creationId xmlns:p14="http://schemas.microsoft.com/office/powerpoint/2010/main" xmlns="" val="3928143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 smtClean="0">
              <a:solidFill>
                <a:srgbClr val="000066"/>
              </a:solidFill>
            </a:endParaRPr>
          </a:p>
        </p:txBody>
      </p:sp>
      <p:sp>
        <p:nvSpPr>
          <p:cNvPr id="2867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084D57F2-C8E6-4641-AB55-3D800289EB7C}" type="slidenum">
              <a:rPr lang="en-US" sz="1400" smtClean="0"/>
              <a:pPr eaLnBrk="1" hangingPunct="1"/>
              <a:t>54</a:t>
            </a:fld>
            <a:endParaRPr lang="en-US" sz="1400" dirty="0" smtClean="0"/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609600" y="4267200"/>
            <a:ext cx="7696200" cy="1905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86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Multiline Comment</a:t>
            </a:r>
          </a:p>
        </p:txBody>
      </p:sp>
      <p:sp>
        <p:nvSpPr>
          <p:cNvPr id="286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696200" cy="4419600"/>
          </a:xfrm>
        </p:spPr>
        <p:txBody>
          <a:bodyPr/>
          <a:lstStyle/>
          <a:p>
            <a:pPr eaLnBrk="1" hangingPunct="1"/>
            <a:r>
              <a:rPr lang="en-US" sz="2800" dirty="0" smtClean="0"/>
              <a:t>Forward slash followed by an asterisk (</a:t>
            </a:r>
            <a:r>
              <a:rPr lang="en-US" sz="2800" dirty="0" smtClean="0">
                <a:solidFill>
                  <a:srgbClr val="339966"/>
                </a:solidFill>
              </a:rPr>
              <a:t>/*</a:t>
            </a:r>
            <a:r>
              <a:rPr lang="en-US" sz="2800" dirty="0" smtClean="0"/>
              <a:t>) marks the beginning</a:t>
            </a:r>
          </a:p>
          <a:p>
            <a:pPr eaLnBrk="1" hangingPunct="1"/>
            <a:r>
              <a:rPr lang="en-US" sz="2800" dirty="0" smtClean="0"/>
              <a:t>Opposite pattern (</a:t>
            </a:r>
            <a:r>
              <a:rPr lang="en-US" sz="2800" dirty="0" smtClean="0">
                <a:solidFill>
                  <a:srgbClr val="339966"/>
                </a:solidFill>
              </a:rPr>
              <a:t>*/</a:t>
            </a:r>
            <a:r>
              <a:rPr lang="en-US" sz="2800" dirty="0" smtClean="0"/>
              <a:t>) marks the end</a:t>
            </a:r>
          </a:p>
          <a:p>
            <a:pPr eaLnBrk="1" hangingPunct="1"/>
            <a:r>
              <a:rPr lang="en-US" sz="2800" dirty="0" smtClean="0"/>
              <a:t>Also called block comments </a:t>
            </a:r>
          </a:p>
          <a:p>
            <a:pPr eaLnBrk="1" hangingPunct="1"/>
            <a:endParaRPr lang="en-US" sz="2800" dirty="0" smtClean="0"/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000" dirty="0" smtClean="0">
                <a:solidFill>
                  <a:srgbClr val="339966"/>
                </a:solidFill>
              </a:rPr>
              <a:t>/*  This is the beginning of a block multiline comment. It can go on for several lines or just be on a single line. No additional symbols are needed after the beginning two characters. Notice there is no space placed between the two characters. To end the comment, use the following symbols. 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000" dirty="0" smtClean="0">
                <a:solidFill>
                  <a:srgbClr val="339966"/>
                </a:solidFill>
              </a:rPr>
              <a:t>*/</a:t>
            </a:r>
          </a:p>
          <a:p>
            <a:pPr eaLnBrk="1" hangingPunct="1">
              <a:buFontTx/>
              <a:buNone/>
            </a:pPr>
            <a:r>
              <a:rPr lang="en-US" sz="2800" dirty="0" smtClean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xmlns="" val="2505726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 smtClean="0">
              <a:solidFill>
                <a:srgbClr val="000066"/>
              </a:solidFill>
            </a:endParaRPr>
          </a:p>
        </p:txBody>
      </p:sp>
      <p:sp>
        <p:nvSpPr>
          <p:cNvPr id="29699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393EE47A-0A27-47C0-B567-726B77F21D33}" type="slidenum">
              <a:rPr lang="en-US" sz="1400" smtClean="0"/>
              <a:pPr eaLnBrk="1" hangingPunct="1"/>
              <a:t>55</a:t>
            </a:fld>
            <a:endParaRPr lang="en-US" sz="1400" dirty="0" smtClean="0"/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XML Documentation Comments </a:t>
            </a:r>
          </a:p>
        </p:txBody>
      </p:sp>
      <p:sp>
        <p:nvSpPr>
          <p:cNvPr id="2970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600200"/>
            <a:ext cx="7848600" cy="4038600"/>
          </a:xfrm>
        </p:spPr>
        <p:txBody>
          <a:bodyPr/>
          <a:lstStyle/>
          <a:p>
            <a:pPr eaLnBrk="1" hangingPunct="1"/>
            <a:r>
              <a:rPr lang="en-US" sz="2800" dirty="0" smtClean="0"/>
              <a:t>Extensible Markup Language (XML)</a:t>
            </a:r>
          </a:p>
          <a:p>
            <a:pPr lvl="1" eaLnBrk="1" hangingPunct="1"/>
            <a:r>
              <a:rPr lang="en-US" sz="2600" dirty="0" smtClean="0"/>
              <a:t>Markup language that provides a format for describing data using tags </a:t>
            </a:r>
          </a:p>
          <a:p>
            <a:pPr lvl="1" eaLnBrk="1" hangingPunct="1"/>
            <a:r>
              <a:rPr lang="en-US" sz="2600" dirty="0" smtClean="0"/>
              <a:t>Similar to HTML tags</a:t>
            </a:r>
          </a:p>
          <a:p>
            <a:pPr eaLnBrk="1" hangingPunct="1"/>
            <a:r>
              <a:rPr lang="en-US" sz="2800" dirty="0" smtClean="0"/>
              <a:t>Three forward slashes (</a:t>
            </a:r>
            <a:r>
              <a:rPr lang="en-US" sz="2800" dirty="0" smtClean="0">
                <a:solidFill>
                  <a:srgbClr val="339966"/>
                </a:solidFill>
              </a:rPr>
              <a:t>///</a:t>
            </a:r>
            <a:r>
              <a:rPr lang="en-US" sz="2800" dirty="0" smtClean="0"/>
              <a:t>) mark beginning</a:t>
            </a:r>
          </a:p>
          <a:p>
            <a:pPr eaLnBrk="1" hangingPunct="1"/>
            <a:r>
              <a:rPr lang="en-US" sz="2800" dirty="0" smtClean="0"/>
              <a:t>Advanced documentation technique used for XML-style comments </a:t>
            </a:r>
          </a:p>
          <a:p>
            <a:pPr eaLnBrk="1" hangingPunct="1"/>
            <a:r>
              <a:rPr lang="en-US" sz="2800" dirty="0" smtClean="0"/>
              <a:t>Compiler generates XML documentation from them</a:t>
            </a:r>
          </a:p>
        </p:txBody>
      </p:sp>
    </p:spTree>
    <p:extLst>
      <p:ext uri="{BB962C8B-B14F-4D97-AF65-F5344CB8AC3E}">
        <p14:creationId xmlns:p14="http://schemas.microsoft.com/office/powerpoint/2010/main" xmlns="" val="525806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 smtClean="0">
              <a:solidFill>
                <a:srgbClr val="000066"/>
              </a:solidFill>
            </a:endParaRPr>
          </a:p>
        </p:txBody>
      </p:sp>
      <p:sp>
        <p:nvSpPr>
          <p:cNvPr id="30723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D1BFDDE2-F9BB-4CC0-890A-862342F5B538}" type="slidenum">
              <a:rPr lang="en-US" sz="1400" smtClean="0"/>
              <a:pPr eaLnBrk="1" hangingPunct="1"/>
              <a:t>56</a:t>
            </a:fld>
            <a:endParaRPr lang="en-US" sz="1400" dirty="0" smtClean="0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tx1"/>
                </a:solidFill>
              </a:rPr>
              <a:t>using Directive</a:t>
            </a:r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828800"/>
            <a:ext cx="7848600" cy="4114800"/>
          </a:xfrm>
        </p:spPr>
        <p:txBody>
          <a:bodyPr/>
          <a:lstStyle/>
          <a:p>
            <a:pPr eaLnBrk="1" hangingPunct="1">
              <a:spcBef>
                <a:spcPct val="60000"/>
              </a:spcBef>
            </a:pPr>
            <a:r>
              <a:rPr lang="en-US" sz="2800" dirty="0" smtClean="0"/>
              <a:t>Permits use of classes found in specific namespaces without having to qualify them</a:t>
            </a:r>
          </a:p>
          <a:p>
            <a:pPr eaLnBrk="1" hangingPunct="1">
              <a:spcBef>
                <a:spcPct val="60000"/>
              </a:spcBef>
            </a:pPr>
            <a:r>
              <a:rPr lang="en-US" sz="2800" dirty="0" smtClean="0"/>
              <a:t>Framework class library</a:t>
            </a:r>
          </a:p>
          <a:p>
            <a:pPr lvl="1" eaLnBrk="1" hangingPunct="1">
              <a:spcBef>
                <a:spcPct val="60000"/>
              </a:spcBef>
            </a:pPr>
            <a:r>
              <a:rPr lang="en-US" sz="2600" dirty="0" smtClean="0"/>
              <a:t>Over 2,000 classes included</a:t>
            </a:r>
          </a:p>
          <a:p>
            <a:pPr eaLnBrk="1" hangingPunct="1">
              <a:spcBef>
                <a:spcPct val="60000"/>
              </a:spcBef>
            </a:pPr>
            <a:r>
              <a:rPr lang="en-US" sz="2800" dirty="0" smtClean="0"/>
              <a:t>Syntax</a:t>
            </a:r>
          </a:p>
          <a:p>
            <a:pPr lvl="1" eaLnBrk="1" hangingPunct="1">
              <a:spcBef>
                <a:spcPct val="60000"/>
              </a:spcBef>
            </a:pPr>
            <a:r>
              <a:rPr lang="en-US" sz="2400" kern="1200" dirty="0">
                <a:solidFill>
                  <a:srgbClr val="0000FF"/>
                </a:solidFill>
                <a:latin typeface="Times New Roman" pitchFamily="18" charset="0"/>
                <a:ea typeface="+mn-ea"/>
                <a:cs typeface="+mn-cs"/>
              </a:rPr>
              <a:t>using</a:t>
            </a:r>
            <a:r>
              <a:rPr lang="en-US" sz="2600" dirty="0" smtClean="0"/>
              <a:t> namespaceIdentifier;</a:t>
            </a:r>
          </a:p>
        </p:txBody>
      </p:sp>
    </p:spTree>
    <p:extLst>
      <p:ext uri="{BB962C8B-B14F-4D97-AF65-F5344CB8AC3E}">
        <p14:creationId xmlns:p14="http://schemas.microsoft.com/office/powerpoint/2010/main" xmlns="" val="1879473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 smtClean="0">
              <a:solidFill>
                <a:srgbClr val="000066"/>
              </a:solidFill>
            </a:endParaRPr>
          </a:p>
        </p:txBody>
      </p:sp>
      <p:sp>
        <p:nvSpPr>
          <p:cNvPr id="31747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9B2E6710-C9ED-45AD-A560-03AB482DF1E5}" type="slidenum">
              <a:rPr lang="en-US" sz="1400" smtClean="0"/>
              <a:pPr eaLnBrk="1" hangingPunct="1"/>
              <a:t>57</a:t>
            </a:fld>
            <a:endParaRPr lang="en-US" sz="1400" dirty="0" smtClean="0"/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tx1"/>
                </a:solidFill>
              </a:rPr>
              <a:t>Namespace</a:t>
            </a:r>
          </a:p>
        </p:txBody>
      </p:sp>
      <p:pic>
        <p:nvPicPr>
          <p:cNvPr id="31749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" y="3406775"/>
            <a:ext cx="1257300" cy="63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50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" y="5562600"/>
            <a:ext cx="1257300" cy="63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51" name="Rectangle 178"/>
          <p:cNvSpPr>
            <a:spLocks noChangeArrowheads="1"/>
          </p:cNvSpPr>
          <p:nvPr/>
        </p:nvSpPr>
        <p:spPr bwMode="auto">
          <a:xfrm>
            <a:off x="685800" y="1676400"/>
            <a:ext cx="77724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60000"/>
              </a:spcBef>
              <a:buFontTx/>
              <a:buChar char="•"/>
            </a:pPr>
            <a:r>
              <a:rPr lang="en-US" sz="2800" dirty="0"/>
              <a:t>Namespaces provide scope for the names defined within the group </a:t>
            </a:r>
          </a:p>
          <a:p>
            <a:pPr marL="742950" lvl="1" indent="-285750">
              <a:lnSpc>
                <a:spcPct val="80000"/>
              </a:lnSpc>
              <a:spcBef>
                <a:spcPct val="60000"/>
              </a:spcBef>
              <a:buFontTx/>
              <a:buChar char="–"/>
            </a:pPr>
            <a:r>
              <a:rPr lang="en-US" sz="2600" dirty="0"/>
              <a:t>Captain example</a:t>
            </a:r>
          </a:p>
          <a:p>
            <a:pPr marL="342900" indent="-342900">
              <a:lnSpc>
                <a:spcPct val="80000"/>
              </a:lnSpc>
              <a:spcBef>
                <a:spcPct val="60000"/>
              </a:spcBef>
              <a:buFontTx/>
              <a:buChar char="•"/>
            </a:pPr>
            <a:r>
              <a:rPr lang="en-US" sz="2800" dirty="0"/>
              <a:t>Groups semantically related types under a single umbrella</a:t>
            </a:r>
            <a:r>
              <a:rPr lang="en-US" sz="3200" dirty="0"/>
              <a:t> </a:t>
            </a:r>
          </a:p>
          <a:p>
            <a:pPr marL="342900" indent="-342900">
              <a:lnSpc>
                <a:spcPct val="80000"/>
              </a:lnSpc>
              <a:spcBef>
                <a:spcPct val="60000"/>
              </a:spcBef>
              <a:buFontTx/>
              <a:buChar char="•"/>
            </a:pPr>
            <a:r>
              <a:rPr lang="en-US" sz="2800" dirty="0"/>
              <a:t>System: most important and frequently used namespace</a:t>
            </a:r>
          </a:p>
          <a:p>
            <a:pPr marL="342900" indent="-342900">
              <a:lnSpc>
                <a:spcPct val="80000"/>
              </a:lnSpc>
              <a:spcBef>
                <a:spcPct val="60000"/>
              </a:spcBef>
              <a:buFontTx/>
              <a:buChar char="•"/>
            </a:pPr>
            <a:r>
              <a:rPr lang="en-US" sz="2800" dirty="0"/>
              <a:t>Can define your own namespace</a:t>
            </a:r>
          </a:p>
          <a:p>
            <a:pPr marL="742950" lvl="1" indent="-285750">
              <a:lnSpc>
                <a:spcPct val="80000"/>
              </a:lnSpc>
              <a:spcBef>
                <a:spcPct val="60000"/>
              </a:spcBef>
              <a:buFontTx/>
              <a:buChar char="–"/>
            </a:pPr>
            <a:r>
              <a:rPr lang="en-US" sz="2600" dirty="0"/>
              <a:t>Each </a:t>
            </a:r>
            <a:r>
              <a:rPr lang="en-US" dirty="0">
                <a:solidFill>
                  <a:srgbClr val="0000FF"/>
                </a:solidFill>
              </a:rPr>
              <a:t>namespace</a:t>
            </a:r>
            <a:r>
              <a:rPr lang="en-US" sz="2600" dirty="0"/>
              <a:t> enclosed in curly braces: { }  </a:t>
            </a:r>
          </a:p>
        </p:txBody>
      </p:sp>
    </p:spTree>
    <p:extLst>
      <p:ext uri="{BB962C8B-B14F-4D97-AF65-F5344CB8AC3E}">
        <p14:creationId xmlns:p14="http://schemas.microsoft.com/office/powerpoint/2010/main" xmlns="" val="2865076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 smtClean="0">
              <a:solidFill>
                <a:srgbClr val="000066"/>
              </a:solidFill>
            </a:endParaRPr>
          </a:p>
        </p:txBody>
      </p:sp>
      <p:sp>
        <p:nvSpPr>
          <p:cNvPr id="3277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B5F54847-9CBC-49FB-BEEA-E3186A790796}" type="slidenum">
              <a:rPr lang="en-US" sz="1400" smtClean="0"/>
              <a:pPr eaLnBrk="1" hangingPunct="1"/>
              <a:t>58</a:t>
            </a:fld>
            <a:endParaRPr lang="en-US" sz="1400" dirty="0" smtClean="0"/>
          </a:p>
        </p:txBody>
      </p:sp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chemeClr val="tx1"/>
                </a:solidFill>
              </a:rPr>
              <a:t>Namespace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smtClean="0"/>
              <a:t>(</a:t>
            </a:r>
            <a:r>
              <a:rPr lang="en-US" sz="2800" dirty="0" smtClean="0"/>
              <a:t>continued</a:t>
            </a:r>
            <a:r>
              <a:rPr lang="en-US" dirty="0" smtClean="0"/>
              <a:t>)</a:t>
            </a:r>
          </a:p>
        </p:txBody>
      </p:sp>
      <p:pic>
        <p:nvPicPr>
          <p:cNvPr id="32773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" y="5562600"/>
            <a:ext cx="1257300" cy="63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4" name="Rectangle 11"/>
          <p:cNvSpPr>
            <a:spLocks noChangeArrowheads="1"/>
          </p:cNvSpPr>
          <p:nvPr/>
        </p:nvSpPr>
        <p:spPr bwMode="auto">
          <a:xfrm>
            <a:off x="685800" y="1981200"/>
            <a:ext cx="7772400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8000"/>
              </a:lnSpc>
              <a:spcBef>
                <a:spcPts val="700"/>
              </a:spcBef>
            </a:pPr>
            <a:r>
              <a:rPr lang="en-US" dirty="0"/>
              <a:t>From Example 1-1</a:t>
            </a:r>
          </a:p>
          <a:p>
            <a:pPr marL="342900" indent="-342900">
              <a:lnSpc>
                <a:spcPct val="88000"/>
              </a:lnSpc>
              <a:spcBef>
                <a:spcPts val="700"/>
              </a:spcBef>
            </a:pPr>
            <a:endParaRPr lang="en-US" dirty="0"/>
          </a:p>
          <a:p>
            <a:pPr marL="342900" indent="-342900">
              <a:lnSpc>
                <a:spcPct val="88000"/>
              </a:lnSpc>
              <a:spcBef>
                <a:spcPts val="700"/>
              </a:spcBef>
            </a:pPr>
            <a:r>
              <a:rPr lang="en-US" dirty="0">
                <a:solidFill>
                  <a:srgbClr val="339966"/>
                </a:solidFill>
              </a:rPr>
              <a:t>line 1      //  This is traditionally the first program written.</a:t>
            </a:r>
          </a:p>
          <a:p>
            <a:pPr marL="342900" indent="-342900">
              <a:lnSpc>
                <a:spcPct val="88000"/>
              </a:lnSpc>
              <a:spcBef>
                <a:spcPts val="700"/>
              </a:spcBef>
            </a:pPr>
            <a:r>
              <a:rPr lang="en-US" dirty="0">
                <a:solidFill>
                  <a:srgbClr val="339966"/>
                </a:solidFill>
              </a:rPr>
              <a:t>line 2      </a:t>
            </a:r>
            <a:r>
              <a:rPr lang="en-US" dirty="0">
                <a:solidFill>
                  <a:srgbClr val="0000FF"/>
                </a:solidFill>
              </a:rPr>
              <a:t>using</a:t>
            </a:r>
            <a:r>
              <a:rPr lang="en-US" noProof="1"/>
              <a:t> System;</a:t>
            </a:r>
          </a:p>
          <a:p>
            <a:pPr marL="342900" indent="-342900">
              <a:lnSpc>
                <a:spcPct val="88000"/>
              </a:lnSpc>
              <a:spcBef>
                <a:spcPts val="700"/>
              </a:spcBef>
            </a:pPr>
            <a:r>
              <a:rPr lang="en-US" dirty="0">
                <a:solidFill>
                  <a:srgbClr val="339966"/>
                </a:solidFill>
              </a:rPr>
              <a:t>line 3      </a:t>
            </a:r>
            <a:r>
              <a:rPr lang="en-US" dirty="0">
                <a:solidFill>
                  <a:srgbClr val="0000FF"/>
                </a:solidFill>
              </a:rPr>
              <a:t>namespace </a:t>
            </a:r>
            <a:r>
              <a:rPr lang="en-US" noProof="1"/>
              <a:t>HelloWorldProgram </a:t>
            </a:r>
          </a:p>
          <a:p>
            <a:pPr marL="342900" indent="-342900">
              <a:lnSpc>
                <a:spcPct val="88000"/>
              </a:lnSpc>
              <a:spcBef>
                <a:spcPts val="700"/>
              </a:spcBef>
            </a:pPr>
            <a:r>
              <a:rPr lang="en-US" dirty="0">
                <a:solidFill>
                  <a:srgbClr val="339966"/>
                </a:solidFill>
              </a:rPr>
              <a:t>line 4      </a:t>
            </a:r>
            <a:r>
              <a:rPr lang="en-US" noProof="1"/>
              <a:t>{</a:t>
            </a:r>
            <a:endParaRPr lang="en-US" dirty="0"/>
          </a:p>
          <a:p>
            <a:pPr marL="342900" indent="-342900">
              <a:lnSpc>
                <a:spcPct val="88000"/>
              </a:lnSpc>
              <a:spcBef>
                <a:spcPts val="700"/>
              </a:spcBef>
            </a:pPr>
            <a:endParaRPr lang="en-US" dirty="0"/>
          </a:p>
          <a:p>
            <a:pPr marL="342900" indent="-342900">
              <a:lnSpc>
                <a:spcPct val="88000"/>
              </a:lnSpc>
              <a:spcBef>
                <a:spcPts val="700"/>
              </a:spcBef>
            </a:pPr>
            <a:r>
              <a:rPr lang="en-US" dirty="0">
                <a:solidFill>
                  <a:srgbClr val="339966"/>
                </a:solidFill>
              </a:rPr>
              <a:t>line 12     </a:t>
            </a:r>
            <a:r>
              <a:rPr lang="en-US" noProof="1"/>
              <a:t>}</a:t>
            </a:r>
          </a:p>
        </p:txBody>
      </p:sp>
      <p:sp>
        <p:nvSpPr>
          <p:cNvPr id="32775" name="AutoShape 12"/>
          <p:cNvSpPr>
            <a:spLocks noChangeArrowheads="1"/>
          </p:cNvSpPr>
          <p:nvPr/>
        </p:nvSpPr>
        <p:spPr bwMode="auto">
          <a:xfrm>
            <a:off x="4876800" y="1371600"/>
            <a:ext cx="3505200" cy="1295400"/>
          </a:xfrm>
          <a:prstGeom prst="wedgeEllipseCallout">
            <a:avLst>
              <a:gd name="adj1" fmla="val -79167"/>
              <a:gd name="adj2" fmla="val 102574"/>
            </a:avLst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2000" dirty="0"/>
              <a:t>Predefined namespace (System) –  part of .NET FCL</a:t>
            </a:r>
          </a:p>
        </p:txBody>
      </p:sp>
      <p:sp>
        <p:nvSpPr>
          <p:cNvPr id="32776" name="AutoShape 14"/>
          <p:cNvSpPr>
            <a:spLocks noChangeArrowheads="1"/>
          </p:cNvSpPr>
          <p:nvPr/>
        </p:nvSpPr>
        <p:spPr bwMode="auto">
          <a:xfrm>
            <a:off x="5334000" y="4114800"/>
            <a:ext cx="2133600" cy="914400"/>
          </a:xfrm>
          <a:prstGeom prst="wedgeEllipseCallout">
            <a:avLst>
              <a:gd name="adj1" fmla="val -100296"/>
              <a:gd name="adj2" fmla="val -69968"/>
            </a:avLst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2000" dirty="0"/>
              <a:t>User-defined namespace</a:t>
            </a:r>
          </a:p>
        </p:txBody>
      </p:sp>
      <p:sp>
        <p:nvSpPr>
          <p:cNvPr id="32777" name="AutoShape 15"/>
          <p:cNvSpPr>
            <a:spLocks noChangeArrowheads="1"/>
          </p:cNvSpPr>
          <p:nvPr/>
        </p:nvSpPr>
        <p:spPr bwMode="auto">
          <a:xfrm>
            <a:off x="2362200" y="4800600"/>
            <a:ext cx="2971800" cy="1371600"/>
          </a:xfrm>
          <a:prstGeom prst="wedgeEllipseCallout">
            <a:avLst>
              <a:gd name="adj1" fmla="val -53662"/>
              <a:gd name="adj2" fmla="val -61593"/>
            </a:avLst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2000" dirty="0"/>
              <a:t>Body of user-defined namespace</a:t>
            </a:r>
          </a:p>
        </p:txBody>
      </p:sp>
    </p:spTree>
    <p:extLst>
      <p:ext uri="{BB962C8B-B14F-4D97-AF65-F5344CB8AC3E}">
        <p14:creationId xmlns:p14="http://schemas.microsoft.com/office/powerpoint/2010/main" xmlns="" val="2357009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 smtClean="0">
              <a:solidFill>
                <a:srgbClr val="000066"/>
              </a:solidFill>
            </a:endParaRPr>
          </a:p>
        </p:txBody>
      </p:sp>
      <p:sp>
        <p:nvSpPr>
          <p:cNvPr id="3379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33A2D454-B24D-4C25-AA16-1190B0C62286}" type="slidenum">
              <a:rPr lang="en-US" sz="1400" smtClean="0"/>
              <a:pPr eaLnBrk="1" hangingPunct="1"/>
              <a:t>59</a:t>
            </a:fld>
            <a:endParaRPr lang="en-US" sz="1400" dirty="0" smtClean="0"/>
          </a:p>
        </p:txBody>
      </p:sp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tx1"/>
                </a:solidFill>
              </a:rPr>
              <a:t>Class Definition</a:t>
            </a:r>
          </a:p>
        </p:txBody>
      </p:sp>
      <p:pic>
        <p:nvPicPr>
          <p:cNvPr id="3379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1000" y="1981200"/>
            <a:ext cx="1219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8" name="Rectangle 4"/>
          <p:cNvSpPr>
            <a:spLocks noChangeArrowheads="1"/>
          </p:cNvSpPr>
          <p:nvPr/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70000"/>
              </a:spcBef>
              <a:buFontTx/>
              <a:buChar char="•"/>
            </a:pPr>
            <a:r>
              <a:rPr lang="en-US" sz="2800" dirty="0"/>
              <a:t>Building block of object-oriented program </a:t>
            </a:r>
          </a:p>
          <a:p>
            <a:pPr marL="342900" indent="-342900">
              <a:lnSpc>
                <a:spcPct val="80000"/>
              </a:lnSpc>
              <a:spcBef>
                <a:spcPct val="70000"/>
              </a:spcBef>
              <a:buFontTx/>
              <a:buChar char="•"/>
            </a:pPr>
            <a:r>
              <a:rPr lang="en-US" sz="2800" dirty="0"/>
              <a:t>Everything in C# is designed around a class</a:t>
            </a:r>
          </a:p>
          <a:p>
            <a:pPr marL="342900" indent="-342900">
              <a:lnSpc>
                <a:spcPct val="80000"/>
              </a:lnSpc>
              <a:spcBef>
                <a:spcPct val="70000"/>
              </a:spcBef>
              <a:buFontTx/>
              <a:buChar char="•"/>
            </a:pPr>
            <a:r>
              <a:rPr lang="en-US" sz="2800" dirty="0"/>
              <a:t>Every program must have at least one class</a:t>
            </a:r>
          </a:p>
          <a:p>
            <a:pPr marL="342900" indent="-342900">
              <a:lnSpc>
                <a:spcPct val="80000"/>
              </a:lnSpc>
              <a:spcBef>
                <a:spcPct val="70000"/>
              </a:spcBef>
              <a:buFontTx/>
              <a:buChar char="•"/>
            </a:pPr>
            <a:r>
              <a:rPr lang="en-US" sz="2800" dirty="0"/>
              <a:t>Classes define a category, or type, of object</a:t>
            </a:r>
          </a:p>
          <a:p>
            <a:pPr marL="342900" indent="-342900">
              <a:lnSpc>
                <a:spcPct val="80000"/>
              </a:lnSpc>
              <a:spcBef>
                <a:spcPct val="70000"/>
              </a:spcBef>
              <a:buFontTx/>
              <a:buChar char="•"/>
            </a:pPr>
            <a:r>
              <a:rPr lang="en-US" sz="2800" dirty="0"/>
              <a:t>Every class is named</a:t>
            </a:r>
            <a:r>
              <a:rPr lang="en-US" sz="3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4281730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 smtClean="0">
              <a:solidFill>
                <a:srgbClr val="000066"/>
              </a:solidFill>
            </a:endParaRPr>
          </a:p>
        </p:txBody>
      </p:sp>
      <p:sp>
        <p:nvSpPr>
          <p:cNvPr id="2253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E7DA1DF2-DA31-4098-BC95-6DCEBA6D5C46}" type="slidenum">
              <a:rPr lang="en-US" sz="1400" smtClean="0"/>
              <a:pPr eaLnBrk="1" hangingPunct="1"/>
              <a:t>6</a:t>
            </a:fld>
            <a:endParaRPr lang="en-US" sz="1400" dirty="0" smtClean="0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History of Computers (</a:t>
            </a:r>
            <a:r>
              <a:rPr lang="en-US" sz="2800" dirty="0" smtClean="0"/>
              <a:t>continued</a:t>
            </a:r>
            <a:r>
              <a:rPr lang="en-US" dirty="0" smtClean="0"/>
              <a:t>)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Fourth generation – computer manufacturers brought computing to general consumers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600" dirty="0" smtClean="0"/>
              <a:t>Introduction of IBM personal computer (PC) and clones (1981)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Fifth generation – more difficult to define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600" dirty="0" smtClean="0"/>
              <a:t>Computers accept spoken word instructions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600" dirty="0" smtClean="0"/>
              <a:t>Computers imitate human reasoning through AI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600" dirty="0" smtClean="0"/>
              <a:t>Computers communicate globally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600" dirty="0" smtClean="0"/>
              <a:t>Mobile and wireless applications are growing</a:t>
            </a:r>
            <a:endParaRPr lang="en-US" sz="2600" dirty="0" smtClean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 smtClean="0">
              <a:solidFill>
                <a:srgbClr val="000066"/>
              </a:solidFill>
            </a:endParaRPr>
          </a:p>
        </p:txBody>
      </p:sp>
      <p:sp>
        <p:nvSpPr>
          <p:cNvPr id="3481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3D55DC75-A885-400C-BD0F-C71E11139246}" type="slidenum">
              <a:rPr lang="en-US" sz="1400" smtClean="0"/>
              <a:pPr eaLnBrk="1" hangingPunct="1"/>
              <a:t>60</a:t>
            </a:fld>
            <a:endParaRPr lang="en-US" sz="1400" dirty="0" smtClean="0"/>
          </a:p>
        </p:txBody>
      </p:sp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tx1"/>
                </a:solidFill>
              </a:rPr>
              <a:t>Class Definition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smtClean="0"/>
              <a:t>(</a:t>
            </a:r>
            <a:r>
              <a:rPr lang="en-US" sz="2800" dirty="0" smtClean="0"/>
              <a:t>continued</a:t>
            </a:r>
            <a:r>
              <a:rPr lang="en-US" dirty="0" smtClean="0"/>
              <a:t>)</a:t>
            </a:r>
          </a:p>
        </p:txBody>
      </p:sp>
      <p:pic>
        <p:nvPicPr>
          <p:cNvPr id="3482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" y="5562600"/>
            <a:ext cx="1257300" cy="63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2" name="Rectangle 4"/>
          <p:cNvSpPr>
            <a:spLocks noChangeArrowheads="1"/>
          </p:cNvSpPr>
          <p:nvPr/>
        </p:nvSpPr>
        <p:spPr bwMode="auto">
          <a:xfrm>
            <a:off x="685800" y="1981200"/>
            <a:ext cx="7772400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8000"/>
              </a:lnSpc>
              <a:spcBef>
                <a:spcPts val="700"/>
              </a:spcBef>
            </a:pPr>
            <a:r>
              <a:rPr lang="en-US" dirty="0">
                <a:solidFill>
                  <a:srgbClr val="339966"/>
                </a:solidFill>
              </a:rPr>
              <a:t>line 1      //  This is traditionally the first program written.</a:t>
            </a:r>
          </a:p>
          <a:p>
            <a:pPr marL="342900" indent="-342900">
              <a:lnSpc>
                <a:spcPct val="88000"/>
              </a:lnSpc>
              <a:spcBef>
                <a:spcPts val="700"/>
              </a:spcBef>
            </a:pPr>
            <a:r>
              <a:rPr lang="en-US" dirty="0">
                <a:solidFill>
                  <a:srgbClr val="339966"/>
                </a:solidFill>
              </a:rPr>
              <a:t>line 2      </a:t>
            </a:r>
            <a:r>
              <a:rPr lang="en-US" dirty="0">
                <a:solidFill>
                  <a:srgbClr val="0000FF"/>
                </a:solidFill>
              </a:rPr>
              <a:t>using</a:t>
            </a:r>
            <a:r>
              <a:rPr lang="en-US" noProof="1"/>
              <a:t> System;</a:t>
            </a:r>
          </a:p>
          <a:p>
            <a:pPr marL="342900" indent="-342900">
              <a:lnSpc>
                <a:spcPct val="88000"/>
              </a:lnSpc>
              <a:spcBef>
                <a:spcPts val="700"/>
              </a:spcBef>
            </a:pPr>
            <a:r>
              <a:rPr lang="en-US" dirty="0">
                <a:solidFill>
                  <a:srgbClr val="339966"/>
                </a:solidFill>
              </a:rPr>
              <a:t>line 3      </a:t>
            </a:r>
            <a:r>
              <a:rPr lang="en-US" dirty="0">
                <a:solidFill>
                  <a:srgbClr val="0000FF"/>
                </a:solidFill>
              </a:rPr>
              <a:t>namespace </a:t>
            </a:r>
            <a:r>
              <a:rPr lang="en-US" noProof="1"/>
              <a:t>HelloWorldProgram </a:t>
            </a:r>
          </a:p>
          <a:p>
            <a:pPr marL="342900" indent="-342900">
              <a:lnSpc>
                <a:spcPct val="88000"/>
              </a:lnSpc>
              <a:spcBef>
                <a:spcPts val="700"/>
              </a:spcBef>
            </a:pPr>
            <a:r>
              <a:rPr lang="en-US" dirty="0">
                <a:solidFill>
                  <a:srgbClr val="339966"/>
                </a:solidFill>
              </a:rPr>
              <a:t>line 4      </a:t>
            </a:r>
            <a:r>
              <a:rPr lang="en-US" noProof="1"/>
              <a:t>{</a:t>
            </a:r>
            <a:endParaRPr lang="en-US" dirty="0"/>
          </a:p>
          <a:p>
            <a:pPr marL="342900" indent="-342900">
              <a:lnSpc>
                <a:spcPct val="88000"/>
              </a:lnSpc>
              <a:spcBef>
                <a:spcPts val="700"/>
              </a:spcBef>
            </a:pPr>
            <a:r>
              <a:rPr lang="en-US" dirty="0">
                <a:solidFill>
                  <a:srgbClr val="339966"/>
                </a:solidFill>
              </a:rPr>
              <a:t>line 5          </a:t>
            </a:r>
            <a:r>
              <a:rPr lang="en-US" dirty="0">
                <a:solidFill>
                  <a:srgbClr val="0000FF"/>
                </a:solidFill>
              </a:rPr>
              <a:t>class</a:t>
            </a:r>
            <a:r>
              <a:rPr lang="en-US" noProof="1"/>
              <a:t> HelloWorld</a:t>
            </a:r>
          </a:p>
          <a:p>
            <a:pPr marL="342900" indent="-342900">
              <a:lnSpc>
                <a:spcPct val="88000"/>
              </a:lnSpc>
              <a:spcBef>
                <a:spcPts val="700"/>
              </a:spcBef>
            </a:pPr>
            <a:r>
              <a:rPr lang="en-US" dirty="0">
                <a:solidFill>
                  <a:srgbClr val="339966"/>
                </a:solidFill>
              </a:rPr>
              <a:t>line 6          </a:t>
            </a:r>
            <a:r>
              <a:rPr lang="en-US" noProof="1"/>
              <a:t>{</a:t>
            </a:r>
          </a:p>
          <a:p>
            <a:pPr marL="342900" indent="-342900">
              <a:lnSpc>
                <a:spcPct val="88000"/>
              </a:lnSpc>
              <a:spcBef>
                <a:spcPts val="700"/>
              </a:spcBef>
            </a:pPr>
            <a:endParaRPr lang="en-US" dirty="0"/>
          </a:p>
          <a:p>
            <a:pPr marL="342900" indent="-342900">
              <a:lnSpc>
                <a:spcPct val="88000"/>
              </a:lnSpc>
              <a:spcBef>
                <a:spcPts val="700"/>
              </a:spcBef>
            </a:pPr>
            <a:r>
              <a:rPr lang="en-US" dirty="0">
                <a:solidFill>
                  <a:srgbClr val="339966"/>
                </a:solidFill>
              </a:rPr>
              <a:t>line 11         </a:t>
            </a:r>
            <a:r>
              <a:rPr lang="en-US" noProof="1"/>
              <a:t>}</a:t>
            </a:r>
          </a:p>
          <a:p>
            <a:pPr marL="342900" indent="-342900">
              <a:lnSpc>
                <a:spcPct val="88000"/>
              </a:lnSpc>
              <a:spcBef>
                <a:spcPts val="700"/>
              </a:spcBef>
            </a:pPr>
            <a:r>
              <a:rPr lang="en-US" dirty="0">
                <a:solidFill>
                  <a:srgbClr val="339966"/>
                </a:solidFill>
              </a:rPr>
              <a:t>line 12     </a:t>
            </a:r>
            <a:r>
              <a:rPr lang="en-US" noProof="1"/>
              <a:t>}</a:t>
            </a:r>
          </a:p>
        </p:txBody>
      </p:sp>
      <p:sp>
        <p:nvSpPr>
          <p:cNvPr id="34823" name="AutoShape 6"/>
          <p:cNvSpPr>
            <a:spLocks noChangeArrowheads="1"/>
          </p:cNvSpPr>
          <p:nvPr/>
        </p:nvSpPr>
        <p:spPr bwMode="auto">
          <a:xfrm>
            <a:off x="6324600" y="4114800"/>
            <a:ext cx="2057400" cy="1219200"/>
          </a:xfrm>
          <a:prstGeom prst="wedgeEllipseCallout">
            <a:avLst>
              <a:gd name="adj1" fmla="val -103489"/>
              <a:gd name="adj2" fmla="val -22953"/>
            </a:avLst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2000" dirty="0"/>
              <a:t>User-defined class</a:t>
            </a:r>
          </a:p>
        </p:txBody>
      </p:sp>
      <p:sp>
        <p:nvSpPr>
          <p:cNvPr id="2" name="Rectangle 1"/>
          <p:cNvSpPr/>
          <p:nvPr/>
        </p:nvSpPr>
        <p:spPr>
          <a:xfrm>
            <a:off x="2057400" y="3657600"/>
            <a:ext cx="3048000" cy="160020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47295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 smtClean="0">
              <a:solidFill>
                <a:srgbClr val="000066"/>
              </a:solidFill>
            </a:endParaRPr>
          </a:p>
        </p:txBody>
      </p:sp>
      <p:sp>
        <p:nvSpPr>
          <p:cNvPr id="3584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1F69CEE9-BA59-4876-A618-BBCC997F194C}" type="slidenum">
              <a:rPr lang="en-US" sz="1400" smtClean="0"/>
              <a:pPr eaLnBrk="1" hangingPunct="1"/>
              <a:t>61</a:t>
            </a:fld>
            <a:endParaRPr lang="en-US" sz="1400" dirty="0" smtClean="0"/>
          </a:p>
        </p:txBody>
      </p:sp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tx1"/>
                </a:solidFill>
              </a:rPr>
              <a:t>Class Definition </a:t>
            </a:r>
            <a:r>
              <a:rPr lang="en-US" dirty="0" smtClean="0"/>
              <a:t>(</a:t>
            </a:r>
            <a:r>
              <a:rPr lang="en-US" sz="2800" dirty="0" smtClean="0"/>
              <a:t>continued</a:t>
            </a:r>
            <a:r>
              <a:rPr lang="en-US" dirty="0" smtClean="0"/>
              <a:t>)</a:t>
            </a:r>
          </a:p>
        </p:txBody>
      </p:sp>
      <p:pic>
        <p:nvPicPr>
          <p:cNvPr id="3584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1000" y="1981200"/>
            <a:ext cx="1219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6" name="Rectangle 4"/>
          <p:cNvSpPr>
            <a:spLocks noChangeArrowheads="1"/>
          </p:cNvSpPr>
          <p:nvPr/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60000"/>
              </a:spcBef>
              <a:buFontTx/>
              <a:buChar char="•"/>
            </a:pPr>
            <a:r>
              <a:rPr lang="en-US" sz="2800" dirty="0"/>
              <a:t>Define class members within curly braces</a:t>
            </a:r>
          </a:p>
          <a:p>
            <a:pPr marL="742950" lvl="1" indent="-285750">
              <a:lnSpc>
                <a:spcPct val="80000"/>
              </a:lnSpc>
              <a:spcBef>
                <a:spcPct val="60000"/>
              </a:spcBef>
              <a:buFontTx/>
              <a:buChar char="–"/>
            </a:pPr>
            <a:r>
              <a:rPr lang="en-US" sz="2600" dirty="0"/>
              <a:t>Include data members</a:t>
            </a:r>
          </a:p>
          <a:p>
            <a:pPr marL="1143000" lvl="2" indent="-228600">
              <a:lnSpc>
                <a:spcPct val="80000"/>
              </a:lnSpc>
              <a:spcBef>
                <a:spcPct val="60000"/>
              </a:spcBef>
              <a:buFontTx/>
              <a:buChar char="•"/>
            </a:pPr>
            <a:r>
              <a:rPr lang="en-US" dirty="0"/>
              <a:t>Stores values associated with the state of the class </a:t>
            </a:r>
          </a:p>
          <a:p>
            <a:pPr marL="742950" lvl="1" indent="-285750">
              <a:lnSpc>
                <a:spcPct val="80000"/>
              </a:lnSpc>
              <a:spcBef>
                <a:spcPct val="60000"/>
              </a:spcBef>
              <a:buFontTx/>
              <a:buChar char="–"/>
            </a:pPr>
            <a:r>
              <a:rPr lang="en-US" sz="2600" dirty="0"/>
              <a:t>Include method members </a:t>
            </a:r>
          </a:p>
          <a:p>
            <a:pPr marL="1143000" lvl="2" indent="-228600">
              <a:lnSpc>
                <a:spcPct val="80000"/>
              </a:lnSpc>
              <a:spcBef>
                <a:spcPct val="60000"/>
              </a:spcBef>
              <a:buFontTx/>
              <a:buChar char="•"/>
            </a:pPr>
            <a:r>
              <a:rPr lang="en-US" dirty="0"/>
              <a:t>Performs some behavior of the class </a:t>
            </a:r>
          </a:p>
          <a:p>
            <a:pPr marL="342900" indent="-342900">
              <a:lnSpc>
                <a:spcPct val="80000"/>
              </a:lnSpc>
              <a:spcBef>
                <a:spcPct val="60000"/>
              </a:spcBef>
              <a:buFontTx/>
              <a:buChar char="•"/>
            </a:pPr>
            <a:r>
              <a:rPr lang="en-US" sz="2800" dirty="0"/>
              <a:t>Can call predefined classes’ methods</a:t>
            </a:r>
          </a:p>
          <a:p>
            <a:pPr marL="742950" lvl="1" indent="-285750">
              <a:lnSpc>
                <a:spcPct val="80000"/>
              </a:lnSpc>
              <a:spcBef>
                <a:spcPct val="60000"/>
              </a:spcBef>
              <a:buFontTx/>
              <a:buChar char="–"/>
            </a:pPr>
            <a:r>
              <a:rPr lang="en-US" sz="2600" dirty="0"/>
              <a:t>Main( )</a:t>
            </a:r>
          </a:p>
        </p:txBody>
      </p:sp>
    </p:spTree>
    <p:extLst>
      <p:ext uri="{BB962C8B-B14F-4D97-AF65-F5344CB8AC3E}">
        <p14:creationId xmlns:p14="http://schemas.microsoft.com/office/powerpoint/2010/main" xmlns="" val="2174644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 smtClean="0">
              <a:solidFill>
                <a:srgbClr val="000066"/>
              </a:solidFill>
            </a:endParaRPr>
          </a:p>
        </p:txBody>
      </p:sp>
      <p:sp>
        <p:nvSpPr>
          <p:cNvPr id="3686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0611D976-4F55-49B0-AA6D-D549F68F59E7}" type="slidenum">
              <a:rPr lang="en-US" sz="1400" smtClean="0"/>
              <a:pPr eaLnBrk="1" hangingPunct="1"/>
              <a:t>62</a:t>
            </a:fld>
            <a:endParaRPr lang="en-US" sz="1400" dirty="0" smtClean="0"/>
          </a:p>
        </p:txBody>
      </p:sp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Main( ) Method</a:t>
            </a:r>
          </a:p>
        </p:txBody>
      </p:sp>
      <p:pic>
        <p:nvPicPr>
          <p:cNvPr id="3686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" y="5562600"/>
            <a:ext cx="1257300" cy="63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70" name="Rectangle 8"/>
          <p:cNvSpPr>
            <a:spLocks noChangeArrowheads="1"/>
          </p:cNvSpPr>
          <p:nvPr/>
        </p:nvSpPr>
        <p:spPr bwMode="auto">
          <a:xfrm>
            <a:off x="685800" y="1828800"/>
            <a:ext cx="78486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60000"/>
              </a:spcBef>
              <a:buFontTx/>
              <a:buChar char="•"/>
            </a:pPr>
            <a:r>
              <a:rPr lang="en-US" sz="2800" dirty="0"/>
              <a:t>“Entry point” for all applications </a:t>
            </a:r>
          </a:p>
          <a:p>
            <a:pPr marL="742950" lvl="1" indent="-285750">
              <a:spcBef>
                <a:spcPct val="60000"/>
              </a:spcBef>
              <a:buFontTx/>
              <a:buChar char="–"/>
            </a:pPr>
            <a:r>
              <a:rPr lang="en-US" sz="2600" dirty="0"/>
              <a:t>Where the program begins execution </a:t>
            </a:r>
          </a:p>
          <a:p>
            <a:pPr marL="742950" lvl="1" indent="-285750">
              <a:spcBef>
                <a:spcPct val="60000"/>
              </a:spcBef>
              <a:buFontTx/>
              <a:buChar char="–"/>
            </a:pPr>
            <a:r>
              <a:rPr lang="en-US" sz="2600" dirty="0"/>
              <a:t>Execution ends after last statement in Main( )</a:t>
            </a:r>
          </a:p>
          <a:p>
            <a:pPr marL="342900" indent="-342900">
              <a:spcBef>
                <a:spcPct val="60000"/>
              </a:spcBef>
              <a:buFontTx/>
              <a:buChar char="•"/>
            </a:pPr>
            <a:r>
              <a:rPr lang="en-US" sz="2800" dirty="0"/>
              <a:t>Can be placed anywhere inside the class definition</a:t>
            </a:r>
          </a:p>
          <a:p>
            <a:pPr marL="342900" indent="-342900">
              <a:spcBef>
                <a:spcPct val="60000"/>
              </a:spcBef>
              <a:buFontTx/>
              <a:buChar char="•"/>
            </a:pPr>
            <a:r>
              <a:rPr lang="en-US" sz="2800" dirty="0"/>
              <a:t>Applications must have </a:t>
            </a:r>
            <a:r>
              <a:rPr lang="en-US" sz="2800" i="1" dirty="0"/>
              <a:t>one</a:t>
            </a:r>
            <a:r>
              <a:rPr lang="en-US" sz="2800" dirty="0"/>
              <a:t> Main( ) method</a:t>
            </a:r>
          </a:p>
          <a:p>
            <a:pPr marL="342900" indent="-342900">
              <a:spcBef>
                <a:spcPct val="60000"/>
              </a:spcBef>
              <a:buFontTx/>
              <a:buChar char="•"/>
            </a:pPr>
            <a:r>
              <a:rPr lang="en-US" sz="2800" dirty="0"/>
              <a:t>Begins with uppercase character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3096518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 smtClean="0">
              <a:solidFill>
                <a:srgbClr val="000066"/>
              </a:solidFill>
            </a:endParaRPr>
          </a:p>
        </p:txBody>
      </p:sp>
      <p:sp>
        <p:nvSpPr>
          <p:cNvPr id="3789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E1AE6295-4D00-416D-A033-8A94CAFFE34D}" type="slidenum">
              <a:rPr lang="en-US" sz="1400" smtClean="0"/>
              <a:pPr eaLnBrk="1" hangingPunct="1"/>
              <a:t>63</a:t>
            </a:fld>
            <a:endParaRPr lang="en-US" sz="1400" dirty="0" smtClean="0"/>
          </a:p>
        </p:txBody>
      </p:sp>
      <p:sp>
        <p:nvSpPr>
          <p:cNvPr id="378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Main( ) Method Heading</a:t>
            </a:r>
          </a:p>
        </p:txBody>
      </p:sp>
      <p:pic>
        <p:nvPicPr>
          <p:cNvPr id="37893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1000" y="1981200"/>
            <a:ext cx="1219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4" name="Rectangle 11"/>
          <p:cNvSpPr>
            <a:spLocks noChangeArrowheads="1"/>
          </p:cNvSpPr>
          <p:nvPr/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8000"/>
              </a:lnSpc>
              <a:spcBef>
                <a:spcPts val="700"/>
              </a:spcBef>
            </a:pPr>
            <a:r>
              <a:rPr lang="en-US" sz="3200" dirty="0">
                <a:solidFill>
                  <a:srgbClr val="339966"/>
                </a:solidFill>
              </a:rPr>
              <a:t>line 7         </a:t>
            </a:r>
            <a:r>
              <a:rPr lang="en-US" sz="3200" dirty="0">
                <a:solidFill>
                  <a:schemeClr val="accent2"/>
                </a:solidFill>
              </a:rPr>
              <a:t>static</a:t>
            </a:r>
            <a:r>
              <a:rPr lang="en-US" sz="3200" dirty="0"/>
              <a:t> </a:t>
            </a:r>
            <a:r>
              <a:rPr lang="en-US" sz="3200" dirty="0">
                <a:solidFill>
                  <a:schemeClr val="accent2"/>
                </a:solidFill>
              </a:rPr>
              <a:t>void</a:t>
            </a:r>
            <a:r>
              <a:rPr lang="en-US" sz="3200" dirty="0"/>
              <a:t> Main( )</a:t>
            </a:r>
          </a:p>
          <a:p>
            <a:pPr marL="742950" lvl="1" indent="-285750">
              <a:lnSpc>
                <a:spcPct val="88000"/>
              </a:lnSpc>
              <a:spcBef>
                <a:spcPts val="700"/>
              </a:spcBef>
              <a:buFontTx/>
              <a:buChar char="–"/>
            </a:pPr>
            <a:r>
              <a:rPr lang="en-US" sz="2800" dirty="0"/>
              <a:t>Begins with the keyword static</a:t>
            </a:r>
          </a:p>
          <a:p>
            <a:pPr marL="742950" lvl="1" indent="-285750">
              <a:lnSpc>
                <a:spcPct val="88000"/>
              </a:lnSpc>
              <a:spcBef>
                <a:spcPts val="700"/>
              </a:spcBef>
              <a:buFontTx/>
              <a:buChar char="–"/>
            </a:pPr>
            <a:r>
              <a:rPr lang="en-US" sz="2800" dirty="0"/>
              <a:t>Second keyword </a:t>
            </a:r>
            <a:r>
              <a:rPr lang="en-US" sz="2800" dirty="0">
                <a:cs typeface="Times New Roman" pitchFamily="18" charset="0"/>
              </a:rPr>
              <a:t>→</a:t>
            </a:r>
            <a:r>
              <a:rPr lang="en-US" sz="2800" dirty="0"/>
              <a:t> return type</a:t>
            </a:r>
          </a:p>
          <a:p>
            <a:pPr marL="1143000" lvl="2" indent="-228600">
              <a:lnSpc>
                <a:spcPct val="88000"/>
              </a:lnSpc>
              <a:spcBef>
                <a:spcPts val="700"/>
              </a:spcBef>
              <a:buFontTx/>
              <a:buChar char="•"/>
            </a:pPr>
            <a:r>
              <a:rPr lang="en-US" sz="2600" dirty="0">
                <a:solidFill>
                  <a:schemeClr val="accent2"/>
                </a:solidFill>
              </a:rPr>
              <a:t>void</a:t>
            </a:r>
            <a:r>
              <a:rPr lang="en-US" sz="2600" dirty="0"/>
              <a:t> signifies no value returned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800" dirty="0"/>
              <a:t>Name of the method</a:t>
            </a:r>
          </a:p>
          <a:p>
            <a:pPr marL="1143000" lvl="2" indent="-228600">
              <a:spcBef>
                <a:spcPct val="20000"/>
              </a:spcBef>
              <a:buFontTx/>
              <a:buChar char="•"/>
            </a:pPr>
            <a:r>
              <a:rPr lang="en-US" sz="2600" dirty="0"/>
              <a:t>Main is the name of Main( ) method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800" dirty="0"/>
              <a:t>Parentheses “( )” used for arguments </a:t>
            </a:r>
          </a:p>
          <a:p>
            <a:pPr marL="1143000" lvl="2" indent="-228600">
              <a:spcBef>
                <a:spcPct val="20000"/>
              </a:spcBef>
              <a:buFontTx/>
              <a:buChar char="•"/>
            </a:pPr>
            <a:r>
              <a:rPr lang="en-US" sz="2600" dirty="0"/>
              <a:t>No arguments for Main( ) – empty parentheses </a:t>
            </a:r>
          </a:p>
        </p:txBody>
      </p:sp>
    </p:spTree>
    <p:extLst>
      <p:ext uri="{BB962C8B-B14F-4D97-AF65-F5344CB8AC3E}">
        <p14:creationId xmlns:p14="http://schemas.microsoft.com/office/powerpoint/2010/main" xmlns="" val="906335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 smtClean="0">
              <a:solidFill>
                <a:srgbClr val="000066"/>
              </a:solidFill>
            </a:endParaRPr>
          </a:p>
        </p:txBody>
      </p:sp>
      <p:sp>
        <p:nvSpPr>
          <p:cNvPr id="3891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1FD70E7D-17E5-47B7-8EA2-FA1905422CC3}" type="slidenum">
              <a:rPr lang="en-US" sz="1400" smtClean="0"/>
              <a:pPr eaLnBrk="1" hangingPunct="1"/>
              <a:t>64</a:t>
            </a:fld>
            <a:endParaRPr lang="en-US" sz="1400" dirty="0" smtClean="0"/>
          </a:p>
        </p:txBody>
      </p:sp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Method Body − Statements</a:t>
            </a:r>
          </a:p>
        </p:txBody>
      </p:sp>
      <p:pic>
        <p:nvPicPr>
          <p:cNvPr id="3891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1000" y="1981200"/>
            <a:ext cx="1219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8" name="Rectangle 4"/>
          <p:cNvSpPr>
            <a:spLocks noChangeArrowheads="1"/>
          </p:cNvSpPr>
          <p:nvPr/>
        </p:nvSpPr>
        <p:spPr bwMode="auto">
          <a:xfrm>
            <a:off x="685800" y="1752600"/>
            <a:ext cx="77724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8000"/>
              </a:lnSpc>
              <a:spcBef>
                <a:spcPts val="700"/>
              </a:spcBef>
              <a:buFontTx/>
              <a:buChar char="•"/>
            </a:pPr>
            <a:r>
              <a:rPr lang="en-US" sz="2800" dirty="0"/>
              <a:t>Enclosed in curly braces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600" dirty="0"/>
              <a:t>Example Main( ) method body </a:t>
            </a:r>
          </a:p>
          <a:p>
            <a:pPr marL="342900" indent="-342900">
              <a:lnSpc>
                <a:spcPct val="88000"/>
              </a:lnSpc>
              <a:spcBef>
                <a:spcPts val="700"/>
              </a:spcBef>
            </a:pPr>
            <a:r>
              <a:rPr lang="en-US" sz="2000" dirty="0">
                <a:solidFill>
                  <a:srgbClr val="339966"/>
                </a:solidFill>
              </a:rPr>
              <a:t>line 7              </a:t>
            </a:r>
            <a:r>
              <a:rPr lang="en-US" sz="2000" dirty="0">
                <a:solidFill>
                  <a:srgbClr val="0000FF"/>
                </a:solidFill>
              </a:rPr>
              <a:t>static void</a:t>
            </a:r>
            <a:r>
              <a:rPr lang="en-US" sz="2000" dirty="0"/>
              <a:t> Main( )</a:t>
            </a:r>
          </a:p>
          <a:p>
            <a:pPr marL="342900" indent="-342900">
              <a:lnSpc>
                <a:spcPct val="88000"/>
              </a:lnSpc>
              <a:spcBef>
                <a:spcPts val="700"/>
              </a:spcBef>
            </a:pPr>
            <a:r>
              <a:rPr lang="en-US" sz="2000" dirty="0">
                <a:solidFill>
                  <a:srgbClr val="339966"/>
                </a:solidFill>
              </a:rPr>
              <a:t>line 8              </a:t>
            </a:r>
            <a:r>
              <a:rPr lang="en-US" sz="2000" noProof="1"/>
              <a:t>{</a:t>
            </a:r>
          </a:p>
          <a:p>
            <a:pPr marL="342900" indent="-342900">
              <a:lnSpc>
                <a:spcPct val="88000"/>
              </a:lnSpc>
              <a:spcBef>
                <a:spcPts val="700"/>
              </a:spcBef>
            </a:pPr>
            <a:r>
              <a:rPr lang="en-US" sz="2000" dirty="0">
                <a:solidFill>
                  <a:srgbClr val="339966"/>
                </a:solidFill>
              </a:rPr>
              <a:t>line 9                    </a:t>
            </a:r>
            <a:r>
              <a:rPr lang="en-US" sz="2000" noProof="1"/>
              <a:t>Console.WriteLine</a:t>
            </a:r>
            <a:r>
              <a:rPr lang="en-US" sz="2000" noProof="1" smtClean="0"/>
              <a:t>(</a:t>
            </a:r>
            <a:r>
              <a:rPr lang="en-US" sz="2000" dirty="0" smtClean="0"/>
              <a:t>"</a:t>
            </a:r>
            <a:r>
              <a:rPr lang="en-US" sz="2000" noProof="1" smtClean="0"/>
              <a:t>Hello </a:t>
            </a:r>
            <a:r>
              <a:rPr lang="en-US" sz="2000" noProof="1"/>
              <a:t>World</a:t>
            </a:r>
            <a:r>
              <a:rPr lang="en-US" sz="2000" dirty="0" smtClean="0"/>
              <a:t>!"</a:t>
            </a:r>
            <a:r>
              <a:rPr lang="en-US" sz="2000" noProof="1" smtClean="0"/>
              <a:t>);</a:t>
            </a:r>
            <a:endParaRPr lang="en-US" sz="2000" noProof="1"/>
          </a:p>
          <a:p>
            <a:pPr marL="342900" indent="-342900">
              <a:lnSpc>
                <a:spcPct val="88000"/>
              </a:lnSpc>
              <a:spcBef>
                <a:spcPts val="700"/>
              </a:spcBef>
            </a:pPr>
            <a:r>
              <a:rPr lang="en-US" sz="2000" dirty="0">
                <a:solidFill>
                  <a:srgbClr val="339966"/>
                </a:solidFill>
              </a:rPr>
              <a:t>line 10            </a:t>
            </a:r>
            <a:r>
              <a:rPr lang="en-US" sz="2000" noProof="1"/>
              <a:t>}</a:t>
            </a:r>
            <a:endParaRPr lang="en-US" sz="3200" dirty="0"/>
          </a:p>
          <a:p>
            <a:pPr marL="342900" indent="-342900">
              <a:lnSpc>
                <a:spcPct val="88000"/>
              </a:lnSpc>
              <a:spcBef>
                <a:spcPts val="700"/>
              </a:spcBef>
              <a:buFontTx/>
              <a:buChar char="•"/>
            </a:pPr>
            <a:r>
              <a:rPr lang="en-US" sz="2800" dirty="0"/>
              <a:t>Includes program statements</a:t>
            </a:r>
          </a:p>
          <a:p>
            <a:pPr marL="742950" lvl="1" indent="-285750">
              <a:lnSpc>
                <a:spcPct val="88000"/>
              </a:lnSpc>
              <a:spcBef>
                <a:spcPts val="700"/>
              </a:spcBef>
              <a:buFontTx/>
              <a:buChar char="–"/>
            </a:pPr>
            <a:r>
              <a:rPr lang="en-US" sz="2600" dirty="0"/>
              <a:t>Calls to other method</a:t>
            </a:r>
          </a:p>
          <a:p>
            <a:pPr marL="342900" indent="-342900">
              <a:lnSpc>
                <a:spcPct val="88000"/>
              </a:lnSpc>
              <a:spcBef>
                <a:spcPts val="700"/>
              </a:spcBef>
              <a:buFontTx/>
              <a:buChar char="•"/>
            </a:pPr>
            <a:r>
              <a:rPr lang="en-US" sz="2800" dirty="0"/>
              <a:t>Here Main( ) calling WriteLine( ) method</a:t>
            </a:r>
          </a:p>
        </p:txBody>
      </p:sp>
    </p:spTree>
    <p:extLst>
      <p:ext uri="{BB962C8B-B14F-4D97-AF65-F5344CB8AC3E}">
        <p14:creationId xmlns:p14="http://schemas.microsoft.com/office/powerpoint/2010/main" xmlns="" val="1819353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 smtClean="0">
              <a:solidFill>
                <a:srgbClr val="000066"/>
              </a:solidFill>
            </a:endParaRPr>
          </a:p>
        </p:txBody>
      </p:sp>
      <p:sp>
        <p:nvSpPr>
          <p:cNvPr id="3993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CFDD58EE-7D54-4B37-A47D-6CEBC6319250}" type="slidenum">
              <a:rPr lang="en-US" sz="1400" smtClean="0"/>
              <a:pPr eaLnBrk="1" hangingPunct="1"/>
              <a:t>65</a:t>
            </a:fld>
            <a:endParaRPr lang="en-US" sz="1400" dirty="0" smtClean="0"/>
          </a:p>
        </p:txBody>
      </p:sp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Method Calls</a:t>
            </a:r>
            <a:endParaRPr lang="en-US" b="1" dirty="0" smtClean="0"/>
          </a:p>
        </p:txBody>
      </p:sp>
      <p:pic>
        <p:nvPicPr>
          <p:cNvPr id="3994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1000" y="1981200"/>
            <a:ext cx="1219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2" name="Rectangle 4"/>
          <p:cNvSpPr>
            <a:spLocks noChangeArrowheads="1"/>
          </p:cNvSpPr>
          <p:nvPr/>
        </p:nvSpPr>
        <p:spPr bwMode="auto">
          <a:xfrm>
            <a:off x="609600" y="1981200"/>
            <a:ext cx="7848600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8000"/>
              </a:lnSpc>
              <a:spcBef>
                <a:spcPts val="700"/>
              </a:spcBef>
            </a:pPr>
            <a:r>
              <a:rPr lang="en-US" sz="2000" dirty="0">
                <a:solidFill>
                  <a:srgbClr val="339966"/>
                </a:solidFill>
              </a:rPr>
              <a:t>line 9                    </a:t>
            </a:r>
            <a:r>
              <a:rPr lang="en-US" sz="2000" noProof="1"/>
              <a:t>Console.WriteLine</a:t>
            </a:r>
            <a:r>
              <a:rPr lang="en-US" sz="2000" noProof="1" smtClean="0"/>
              <a:t>(</a:t>
            </a:r>
            <a:r>
              <a:rPr lang="en-US" sz="2000" dirty="0" smtClean="0"/>
              <a:t>"</a:t>
            </a:r>
            <a:r>
              <a:rPr lang="en-US" sz="2000" noProof="1" smtClean="0"/>
              <a:t>Hello </a:t>
            </a:r>
            <a:r>
              <a:rPr lang="en-US" sz="2000" noProof="1"/>
              <a:t>World</a:t>
            </a:r>
            <a:r>
              <a:rPr lang="en-US" sz="2000" dirty="0" smtClean="0"/>
              <a:t>!"</a:t>
            </a:r>
            <a:r>
              <a:rPr lang="en-US" sz="2000" noProof="1" smtClean="0"/>
              <a:t>);</a:t>
            </a:r>
            <a:endParaRPr lang="en-US" sz="2000" dirty="0"/>
          </a:p>
          <a:p>
            <a:pPr marL="342900" indent="-342900">
              <a:lnSpc>
                <a:spcPct val="88000"/>
              </a:lnSpc>
              <a:spcBef>
                <a:spcPts val="700"/>
              </a:spcBef>
            </a:pPr>
            <a:endParaRPr lang="en-US" sz="2000" dirty="0"/>
          </a:p>
          <a:p>
            <a:pPr marL="342900" indent="-342900">
              <a:spcBef>
                <a:spcPct val="40000"/>
              </a:spcBef>
              <a:buFontTx/>
              <a:buChar char="•"/>
            </a:pPr>
            <a:r>
              <a:rPr lang="en-US" sz="2800" dirty="0"/>
              <a:t>Program statements</a:t>
            </a:r>
          </a:p>
          <a:p>
            <a:pPr marL="342900" indent="-342900">
              <a:spcBef>
                <a:spcPct val="40000"/>
              </a:spcBef>
              <a:buFontTx/>
              <a:buChar char="•"/>
            </a:pPr>
            <a:r>
              <a:rPr lang="en-US" sz="2800" dirty="0"/>
              <a:t>WriteLine( ) </a:t>
            </a:r>
            <a:r>
              <a:rPr lang="en-US" sz="2800" dirty="0">
                <a:cs typeface="Times New Roman" pitchFamily="18" charset="0"/>
              </a:rPr>
              <a:t>→</a:t>
            </a:r>
            <a:r>
              <a:rPr lang="en-US" sz="2800" dirty="0"/>
              <a:t> member of the Console class</a:t>
            </a:r>
          </a:p>
          <a:p>
            <a:pPr marL="342900" indent="-342900">
              <a:spcBef>
                <a:spcPct val="40000"/>
              </a:spcBef>
              <a:buFontTx/>
              <a:buChar char="•"/>
            </a:pPr>
            <a:r>
              <a:rPr lang="en-US" sz="2800" dirty="0"/>
              <a:t>Main( ) invoking WriteLine( ) method</a:t>
            </a:r>
          </a:p>
          <a:p>
            <a:pPr marL="342900" indent="-342900">
              <a:spcBef>
                <a:spcPct val="40000"/>
              </a:spcBef>
              <a:buFontTx/>
              <a:buChar char="•"/>
            </a:pPr>
            <a:r>
              <a:rPr lang="en-US" sz="2800" dirty="0"/>
              <a:t>Member of Console class</a:t>
            </a:r>
          </a:p>
          <a:p>
            <a:pPr marL="342900" indent="-342900">
              <a:spcBef>
                <a:spcPct val="40000"/>
              </a:spcBef>
              <a:buFontTx/>
              <a:buChar char="•"/>
            </a:pPr>
            <a:r>
              <a:rPr lang="en-US" sz="2800" dirty="0"/>
              <a:t>Method call ends in semicolon</a:t>
            </a:r>
            <a:endParaRPr lang="en-US" sz="2800" noProof="1"/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endParaRPr lang="en-US" sz="2800" dirty="0">
              <a:solidFill>
                <a:schemeClr val="accent2"/>
              </a:solidFill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endParaRPr lang="en-US" sz="2800" dirty="0"/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buFontTx/>
              <a:buChar char="–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71418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 smtClean="0">
              <a:solidFill>
                <a:srgbClr val="000066"/>
              </a:solidFill>
            </a:endParaRPr>
          </a:p>
        </p:txBody>
      </p:sp>
      <p:sp>
        <p:nvSpPr>
          <p:cNvPr id="4096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7BE64873-00C5-4167-A841-96D95ED23BCA}" type="slidenum">
              <a:rPr lang="en-US" sz="1400" smtClean="0"/>
              <a:pPr eaLnBrk="1" hangingPunct="1"/>
              <a:t>66</a:t>
            </a:fld>
            <a:endParaRPr lang="en-US" sz="1400" dirty="0" smtClean="0"/>
          </a:p>
        </p:txBody>
      </p:sp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Program Statements</a:t>
            </a:r>
          </a:p>
        </p:txBody>
      </p:sp>
      <p:pic>
        <p:nvPicPr>
          <p:cNvPr id="4096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1000" y="1981200"/>
            <a:ext cx="1219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6" name="Rectangle 4"/>
          <p:cNvSpPr>
            <a:spLocks noChangeArrowheads="1"/>
          </p:cNvSpPr>
          <p:nvPr/>
        </p:nvSpPr>
        <p:spPr bwMode="auto">
          <a:xfrm>
            <a:off x="609600" y="1676400"/>
            <a:ext cx="7848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40000"/>
              </a:spcBef>
              <a:buFontTx/>
              <a:buChar char="•"/>
            </a:pPr>
            <a:r>
              <a:rPr lang="en-US" sz="2800" dirty="0"/>
              <a:t>Write ( ) </a:t>
            </a:r>
            <a:r>
              <a:rPr lang="en-US" sz="2800" dirty="0">
                <a:cs typeface="Times New Roman" pitchFamily="18" charset="0"/>
              </a:rPr>
              <a:t>→ </a:t>
            </a:r>
            <a:r>
              <a:rPr lang="en-US" sz="2800" dirty="0"/>
              <a:t>Member of Console </a:t>
            </a:r>
            <a:r>
              <a:rPr lang="en-US" dirty="0">
                <a:solidFill>
                  <a:srgbClr val="0000FF"/>
                </a:solidFill>
              </a:rPr>
              <a:t>class</a:t>
            </a:r>
            <a:endParaRPr lang="en-US" sz="2000" dirty="0">
              <a:solidFill>
                <a:srgbClr val="0000FF"/>
              </a:solidFill>
            </a:endParaRPr>
          </a:p>
          <a:p>
            <a:pPr marL="742950" lvl="1" indent="-285750">
              <a:lnSpc>
                <a:spcPct val="80000"/>
              </a:lnSpc>
              <a:spcBef>
                <a:spcPct val="40000"/>
              </a:spcBef>
              <a:buFontTx/>
              <a:buChar char="–"/>
            </a:pPr>
            <a:r>
              <a:rPr lang="en-US" sz="2600" dirty="0"/>
              <a:t>Argument(s) enclosed in double quotes inside (  )</a:t>
            </a:r>
          </a:p>
          <a:p>
            <a:pPr marL="742950" lvl="1" indent="-285750">
              <a:lnSpc>
                <a:spcPct val="80000"/>
              </a:lnSpc>
              <a:spcBef>
                <a:spcPct val="40000"/>
              </a:spcBef>
              <a:buFontTx/>
              <a:buChar char="–"/>
            </a:pPr>
            <a:r>
              <a:rPr lang="en-US" sz="2800" dirty="0" smtClean="0"/>
              <a:t>"</a:t>
            </a:r>
            <a:r>
              <a:rPr lang="en-US" sz="2600" dirty="0" smtClean="0"/>
              <a:t>Hello </a:t>
            </a:r>
            <a:r>
              <a:rPr lang="en-US" sz="2600" dirty="0"/>
              <a:t>World</a:t>
            </a:r>
            <a:r>
              <a:rPr lang="en-US" sz="2600" dirty="0" smtClean="0"/>
              <a:t>!</a:t>
            </a:r>
            <a:r>
              <a:rPr lang="en-US" sz="2800" dirty="0" smtClean="0"/>
              <a:t>"</a:t>
            </a:r>
            <a:r>
              <a:rPr lang="en-US" sz="2600" dirty="0" smtClean="0"/>
              <a:t> </a:t>
            </a:r>
            <a:r>
              <a:rPr lang="en-US" sz="2600" dirty="0"/>
              <a:t>is the method’s argument</a:t>
            </a:r>
          </a:p>
          <a:p>
            <a:pPr marL="742950" lvl="1" indent="-285750">
              <a:lnSpc>
                <a:spcPct val="80000"/>
              </a:lnSpc>
              <a:spcBef>
                <a:spcPct val="40000"/>
              </a:spcBef>
              <a:buFontTx/>
              <a:buChar char="–"/>
            </a:pPr>
            <a:r>
              <a:rPr lang="en-US" sz="2800" dirty="0"/>
              <a:t>"</a:t>
            </a:r>
            <a:r>
              <a:rPr lang="en-US" sz="2600" dirty="0" smtClean="0"/>
              <a:t>Hello World</a:t>
            </a:r>
            <a:r>
              <a:rPr lang="en-US" sz="2600" dirty="0"/>
              <a:t>!</a:t>
            </a:r>
            <a:r>
              <a:rPr lang="en-US" sz="2800" dirty="0" smtClean="0"/>
              <a:t>"</a:t>
            </a:r>
            <a:r>
              <a:rPr lang="en-US" sz="2600" dirty="0" smtClean="0"/>
              <a:t> </a:t>
            </a:r>
            <a:r>
              <a:rPr lang="en-US" sz="2600" dirty="0"/>
              <a:t>is </a:t>
            </a:r>
            <a:r>
              <a:rPr lang="en-US" dirty="0">
                <a:solidFill>
                  <a:srgbClr val="0000FF"/>
                </a:solidFill>
              </a:rPr>
              <a:t>string</a:t>
            </a:r>
            <a:r>
              <a:rPr lang="en-US" sz="2600" dirty="0"/>
              <a:t> argument</a:t>
            </a:r>
          </a:p>
          <a:p>
            <a:pPr marL="1143000" lvl="2" indent="-228600">
              <a:lnSpc>
                <a:spcPct val="80000"/>
              </a:lnSpc>
              <a:spcBef>
                <a:spcPct val="40000"/>
              </a:spcBef>
              <a:buFontTx/>
              <a:buChar char="•"/>
            </a:pPr>
            <a:r>
              <a:rPr lang="en-US" sz="2200" dirty="0"/>
              <a:t>String of characters</a:t>
            </a:r>
            <a:r>
              <a:rPr lang="en-US" sz="2000" dirty="0"/>
              <a:t> </a:t>
            </a:r>
          </a:p>
          <a:p>
            <a:pPr marL="342900" indent="-342900">
              <a:lnSpc>
                <a:spcPct val="80000"/>
              </a:lnSpc>
              <a:spcBef>
                <a:spcPct val="40000"/>
              </a:spcBef>
              <a:buFontTx/>
              <a:buChar char="•"/>
            </a:pPr>
            <a:r>
              <a:rPr lang="en-US" sz="2800" dirty="0"/>
              <a:t>May be called with or without arguments</a:t>
            </a:r>
          </a:p>
          <a:p>
            <a:pPr marL="742950" lvl="1" indent="-285750">
              <a:lnSpc>
                <a:spcPct val="80000"/>
              </a:lnSpc>
              <a:spcBef>
                <a:spcPct val="40000"/>
              </a:spcBef>
              <a:buFontTx/>
              <a:buChar char="–"/>
            </a:pPr>
            <a:r>
              <a:rPr lang="en-US" sz="2600" dirty="0"/>
              <a:t>Console.WriteLine( );</a:t>
            </a:r>
          </a:p>
          <a:p>
            <a:pPr marL="742950" lvl="1" indent="-285750">
              <a:lnSpc>
                <a:spcPct val="80000"/>
              </a:lnSpc>
              <a:spcBef>
                <a:spcPct val="40000"/>
              </a:spcBef>
              <a:buFontTx/>
              <a:buChar char="–"/>
            </a:pPr>
            <a:r>
              <a:rPr lang="en-US" sz="2600" dirty="0" smtClean="0"/>
              <a:t>Console.WriteLine(</a:t>
            </a:r>
            <a:r>
              <a:rPr lang="en-US" sz="2800" dirty="0"/>
              <a:t>"</a:t>
            </a:r>
            <a:r>
              <a:rPr lang="en-US" sz="2600" dirty="0" smtClean="0"/>
              <a:t>WriteLine</a:t>
            </a:r>
            <a:r>
              <a:rPr lang="en-US" sz="2600" dirty="0"/>
              <a:t>( ) is a method</a:t>
            </a:r>
            <a:r>
              <a:rPr lang="en-US" sz="2600" dirty="0" smtClean="0"/>
              <a:t>.</a:t>
            </a:r>
            <a:r>
              <a:rPr lang="en-US" sz="2800" dirty="0" smtClean="0"/>
              <a:t>"</a:t>
            </a:r>
            <a:r>
              <a:rPr lang="en-US" sz="2600" dirty="0" smtClean="0"/>
              <a:t>);</a:t>
            </a:r>
            <a:endParaRPr lang="en-US" sz="2600" dirty="0"/>
          </a:p>
          <a:p>
            <a:pPr marL="742950" lvl="1" indent="-285750">
              <a:lnSpc>
                <a:spcPct val="80000"/>
              </a:lnSpc>
              <a:spcBef>
                <a:spcPct val="40000"/>
              </a:spcBef>
              <a:buFontTx/>
              <a:buChar char="–"/>
            </a:pPr>
            <a:r>
              <a:rPr lang="en-US" sz="2600" dirty="0"/>
              <a:t>Console.Write</a:t>
            </a:r>
            <a:r>
              <a:rPr lang="en-US" sz="2600" dirty="0" smtClean="0"/>
              <a:t>(</a:t>
            </a:r>
            <a:r>
              <a:rPr lang="en-US" sz="2800" dirty="0"/>
              <a:t>"</a:t>
            </a:r>
            <a:r>
              <a:rPr lang="en-US" sz="2600" dirty="0" smtClean="0"/>
              <a:t>Main</a:t>
            </a:r>
            <a:r>
              <a:rPr lang="en-US" sz="2600" dirty="0"/>
              <a:t>( ) is a method</a:t>
            </a:r>
            <a:r>
              <a:rPr lang="en-US" sz="2600" dirty="0" smtClean="0"/>
              <a:t>.</a:t>
            </a:r>
            <a:r>
              <a:rPr lang="en-US" sz="2800" dirty="0" smtClean="0"/>
              <a:t>"</a:t>
            </a:r>
            <a:r>
              <a:rPr lang="en-US" sz="2600" dirty="0" smtClean="0"/>
              <a:t>);</a:t>
            </a:r>
            <a:endParaRPr lang="en-US" sz="2600" dirty="0"/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15213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 smtClean="0">
              <a:solidFill>
                <a:srgbClr val="000066"/>
              </a:solidFill>
            </a:endParaRPr>
          </a:p>
        </p:txBody>
      </p:sp>
      <p:sp>
        <p:nvSpPr>
          <p:cNvPr id="4198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CFC663B1-9CB7-4540-A023-D2E8B5768EC3}" type="slidenum">
              <a:rPr lang="en-US" sz="1400" smtClean="0"/>
              <a:pPr eaLnBrk="1" hangingPunct="1"/>
              <a:t>67</a:t>
            </a:fld>
            <a:endParaRPr lang="en-US" sz="1400" dirty="0" smtClean="0"/>
          </a:p>
        </p:txBody>
      </p:sp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Program Statements (</a:t>
            </a:r>
            <a:r>
              <a:rPr lang="en-US" sz="2800" dirty="0" smtClean="0"/>
              <a:t>continued</a:t>
            </a:r>
            <a:r>
              <a:rPr lang="en-US" dirty="0" smtClean="0"/>
              <a:t>)</a:t>
            </a:r>
          </a:p>
        </p:txBody>
      </p:sp>
      <p:pic>
        <p:nvPicPr>
          <p:cNvPr id="4198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1000" y="1981200"/>
            <a:ext cx="1219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90" name="Rectangle 4"/>
          <p:cNvSpPr>
            <a:spLocks noChangeArrowheads="1"/>
          </p:cNvSpPr>
          <p:nvPr/>
        </p:nvSpPr>
        <p:spPr bwMode="auto">
          <a:xfrm>
            <a:off x="609600" y="1676400"/>
            <a:ext cx="7848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30000"/>
              </a:spcBef>
              <a:buFontTx/>
              <a:buChar char="•"/>
            </a:pPr>
            <a:r>
              <a:rPr lang="en-US" sz="2800" dirty="0"/>
              <a:t>Read( </a:t>
            </a:r>
            <a:r>
              <a:rPr lang="en-US" sz="2800" dirty="0" smtClean="0"/>
              <a:t>) and ReadKey(  ) accept </a:t>
            </a:r>
            <a:r>
              <a:rPr lang="en-US" sz="2800" dirty="0"/>
              <a:t>one character from the input device </a:t>
            </a:r>
          </a:p>
          <a:p>
            <a:pPr marL="342900" indent="-342900">
              <a:spcBef>
                <a:spcPct val="30000"/>
              </a:spcBef>
              <a:buFontTx/>
              <a:buChar char="•"/>
            </a:pPr>
            <a:r>
              <a:rPr lang="en-US" sz="2800" dirty="0"/>
              <a:t>ReadLine( ) accepts string of </a:t>
            </a:r>
            <a:r>
              <a:rPr lang="en-US" sz="2800" dirty="0" smtClean="0"/>
              <a:t>characters</a:t>
            </a:r>
            <a:endParaRPr lang="en-US" sz="2800" dirty="0"/>
          </a:p>
          <a:p>
            <a:pPr marL="742950" lvl="1" indent="-285750">
              <a:spcBef>
                <a:spcPct val="30000"/>
              </a:spcBef>
              <a:buFontTx/>
              <a:buChar char="–"/>
            </a:pPr>
            <a:r>
              <a:rPr lang="en-US" sz="2600" dirty="0"/>
              <a:t>Until the enter key is pressed</a:t>
            </a:r>
          </a:p>
          <a:p>
            <a:pPr marL="342900" indent="-342900">
              <a:spcBef>
                <a:spcPct val="30000"/>
              </a:spcBef>
              <a:buFontTx/>
              <a:buChar char="•"/>
            </a:pPr>
            <a:r>
              <a:rPr lang="en-US" sz="2800" dirty="0"/>
              <a:t>Write( ) does not automatically advance to next line</a:t>
            </a:r>
          </a:p>
          <a:p>
            <a:pPr marL="342900" indent="-342900">
              <a:spcBef>
                <a:spcPct val="30000"/>
              </a:spcBef>
              <a:buFontTx/>
              <a:buChar char="•"/>
            </a:pPr>
            <a:r>
              <a:rPr lang="en-US" sz="2800" dirty="0"/>
              <a:t>Write("An example\n");</a:t>
            </a:r>
          </a:p>
          <a:p>
            <a:pPr marL="742950" lvl="1" indent="-285750">
              <a:spcBef>
                <a:spcPct val="30000"/>
              </a:spcBef>
              <a:buFontTx/>
              <a:buChar char="–"/>
            </a:pPr>
            <a:r>
              <a:rPr lang="en-US" sz="2600" dirty="0"/>
              <a:t>Same as WriteLine</a:t>
            </a:r>
            <a:r>
              <a:rPr lang="en-US" sz="2600" dirty="0" smtClean="0"/>
              <a:t>(</a:t>
            </a:r>
            <a:r>
              <a:rPr lang="en-US" sz="2800" dirty="0"/>
              <a:t>"</a:t>
            </a:r>
            <a:r>
              <a:rPr lang="en-US" sz="2600" dirty="0" smtClean="0"/>
              <a:t>An example</a:t>
            </a:r>
            <a:r>
              <a:rPr lang="en-US" sz="2800" dirty="0"/>
              <a:t>"</a:t>
            </a:r>
            <a:r>
              <a:rPr lang="en-US" sz="2600" dirty="0" smtClean="0"/>
              <a:t>);</a:t>
            </a:r>
            <a:endParaRPr lang="en-US" sz="2600" dirty="0"/>
          </a:p>
          <a:p>
            <a:pPr marL="742950" lvl="1" indent="-285750">
              <a:spcBef>
                <a:spcPct val="30000"/>
              </a:spcBef>
              <a:buFontTx/>
              <a:buChar char="–"/>
            </a:pPr>
            <a:r>
              <a:rPr lang="en-US" sz="2600" dirty="0"/>
              <a:t>Includes special escape sequences</a:t>
            </a:r>
          </a:p>
          <a:p>
            <a:pPr marL="742950" lvl="1" indent="-285750">
              <a:lnSpc>
                <a:spcPct val="80000"/>
              </a:lnSpc>
              <a:spcBef>
                <a:spcPct val="30000"/>
              </a:spcBef>
              <a:buFontTx/>
              <a:buChar char="–"/>
            </a:pPr>
            <a:endParaRPr lang="en-US" dirty="0"/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endParaRPr lang="en-US" sz="2800" dirty="0"/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01416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 smtClean="0">
              <a:solidFill>
                <a:srgbClr val="000066"/>
              </a:solidFill>
            </a:endParaRPr>
          </a:p>
        </p:txBody>
      </p:sp>
      <p:sp>
        <p:nvSpPr>
          <p:cNvPr id="4301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D46FE532-79B0-4055-B3D1-F365C9A9DB8A}" type="slidenum">
              <a:rPr lang="en-US" sz="1400" smtClean="0"/>
              <a:pPr eaLnBrk="1" hangingPunct="1"/>
              <a:t>68</a:t>
            </a:fld>
            <a:endParaRPr lang="en-US" sz="1400" dirty="0" smtClean="0"/>
          </a:p>
        </p:txBody>
      </p:sp>
      <p:sp>
        <p:nvSpPr>
          <p:cNvPr id="430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Escape Sequence Characters</a:t>
            </a:r>
          </a:p>
        </p:txBody>
      </p:sp>
      <p:pic>
        <p:nvPicPr>
          <p:cNvPr id="4301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1000" y="1981200"/>
            <a:ext cx="1219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7" name="Picture 9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2000" y="1304220"/>
            <a:ext cx="7624762" cy="4563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819400" y="5715000"/>
            <a:ext cx="487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Table 1-1  </a:t>
            </a:r>
            <a:r>
              <a:rPr lang="en-US" dirty="0" smtClean="0"/>
              <a:t>Escape sequences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4083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 smtClean="0">
              <a:solidFill>
                <a:srgbClr val="000066"/>
              </a:solidFill>
            </a:endParaRPr>
          </a:p>
        </p:txBody>
      </p:sp>
      <p:sp>
        <p:nvSpPr>
          <p:cNvPr id="4403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C7AC1AD1-B2F4-40E1-82BB-C1606DCB0B3C}" type="slidenum">
              <a:rPr lang="en-US" sz="1400" smtClean="0"/>
              <a:pPr eaLnBrk="1" hangingPunct="1"/>
              <a:t>69</a:t>
            </a:fld>
            <a:endParaRPr lang="en-US" sz="1400" dirty="0" smtClean="0"/>
          </a:p>
        </p:txBody>
      </p:sp>
      <p:sp>
        <p:nvSpPr>
          <p:cNvPr id="4403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C# Elements</a:t>
            </a:r>
            <a:r>
              <a:rPr lang="en-US" sz="4000" dirty="0" smtClean="0"/>
              <a:t> </a:t>
            </a:r>
          </a:p>
        </p:txBody>
      </p:sp>
      <p:pic>
        <p:nvPicPr>
          <p:cNvPr id="44038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" y="5562600"/>
            <a:ext cx="1257300" cy="63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39" name="Rectangle 4"/>
          <p:cNvSpPr>
            <a:spLocks noChangeArrowheads="1"/>
          </p:cNvSpPr>
          <p:nvPr/>
        </p:nvSpPr>
        <p:spPr bwMode="auto">
          <a:xfrm>
            <a:off x="685800" y="1981200"/>
            <a:ext cx="7696200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800" dirty="0"/>
          </a:p>
        </p:txBody>
      </p:sp>
      <p:sp>
        <p:nvSpPr>
          <p:cNvPr id="44040" name="Rectangle 18"/>
          <p:cNvSpPr>
            <a:spLocks noChangeArrowheads="1"/>
          </p:cNvSpPr>
          <p:nvPr/>
        </p:nvSpPr>
        <p:spPr bwMode="auto">
          <a:xfrm>
            <a:off x="1600200" y="5867400"/>
            <a:ext cx="591623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b="1" dirty="0"/>
              <a:t>Figure </a:t>
            </a:r>
            <a:r>
              <a:rPr lang="en-US" b="1" dirty="0" smtClean="0"/>
              <a:t>1-15  </a:t>
            </a:r>
            <a:r>
              <a:rPr lang="en-US" dirty="0" smtClean="0"/>
              <a:t>Relationship </a:t>
            </a:r>
            <a:r>
              <a:rPr lang="en-US" dirty="0"/>
              <a:t>among C# elements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209800" y="1075191"/>
            <a:ext cx="4800600" cy="4783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60236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 smtClean="0">
              <a:solidFill>
                <a:srgbClr val="000066"/>
              </a:solidFill>
            </a:endParaRPr>
          </a:p>
        </p:txBody>
      </p:sp>
      <p:sp>
        <p:nvSpPr>
          <p:cNvPr id="2560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A1702B60-F0B4-4296-A68F-7D6C3937301E}" type="slidenum">
              <a:rPr lang="en-US" sz="1400" smtClean="0"/>
              <a:pPr eaLnBrk="1" hangingPunct="1"/>
              <a:t>7</a:t>
            </a:fld>
            <a:endParaRPr lang="en-US" sz="1400" dirty="0" smtClean="0"/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System and Application Software</a:t>
            </a:r>
          </a:p>
        </p:txBody>
      </p:sp>
      <p:pic>
        <p:nvPicPr>
          <p:cNvPr id="25605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1000" y="1981200"/>
            <a:ext cx="1219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6" name="Rectangle 11"/>
          <p:cNvSpPr>
            <a:spLocks noChangeArrowheads="1"/>
          </p:cNvSpPr>
          <p:nvPr/>
        </p:nvSpPr>
        <p:spPr bwMode="auto">
          <a:xfrm>
            <a:off x="685800" y="1676400"/>
            <a:ext cx="77724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en-US" sz="2800" dirty="0"/>
              <a:t>Software consists of programs</a:t>
            </a:r>
          </a:p>
          <a:p>
            <a:pPr marL="742950" lvl="1" indent="-285750">
              <a:lnSpc>
                <a:spcPct val="90000"/>
              </a:lnSpc>
              <a:spcBef>
                <a:spcPct val="50000"/>
              </a:spcBef>
              <a:buFontTx/>
              <a:buChar char="–"/>
            </a:pPr>
            <a:r>
              <a:rPr lang="en-US" sz="2600" dirty="0"/>
              <a:t>Sets of instructions telling the computer exactly what to do</a:t>
            </a:r>
          </a:p>
          <a:p>
            <a:pPr marL="342900" indent="-342900"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en-US" sz="2800" dirty="0"/>
              <a:t>Two types of software</a:t>
            </a:r>
          </a:p>
          <a:p>
            <a:pPr marL="742950" lvl="1" indent="-285750">
              <a:lnSpc>
                <a:spcPct val="90000"/>
              </a:lnSpc>
              <a:spcBef>
                <a:spcPct val="50000"/>
              </a:spcBef>
              <a:buFontTx/>
              <a:buChar char="–"/>
            </a:pPr>
            <a:r>
              <a:rPr lang="en-US" sz="2600" dirty="0"/>
              <a:t>System</a:t>
            </a:r>
          </a:p>
          <a:p>
            <a:pPr marL="742950" lvl="1" indent="-285750">
              <a:lnSpc>
                <a:spcPct val="90000"/>
              </a:lnSpc>
              <a:spcBef>
                <a:spcPct val="50000"/>
              </a:spcBef>
              <a:buFontTx/>
              <a:buChar char="–"/>
            </a:pPr>
            <a:r>
              <a:rPr lang="en-US" sz="2600" dirty="0"/>
              <a:t>Application</a:t>
            </a:r>
          </a:p>
          <a:p>
            <a:pPr marL="342900" indent="-342900"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en-US" sz="2800" dirty="0"/>
              <a:t>Power of what the computer does lies with what types of software are available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 smtClean="0">
              <a:solidFill>
                <a:srgbClr val="000066"/>
              </a:solidFill>
            </a:endParaRPr>
          </a:p>
        </p:txBody>
      </p:sp>
      <p:sp>
        <p:nvSpPr>
          <p:cNvPr id="4505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684ED4DB-B5AD-4942-9725-A9C8FC116A25}" type="slidenum">
              <a:rPr lang="en-US" sz="1400" smtClean="0"/>
              <a:pPr eaLnBrk="1" hangingPunct="1"/>
              <a:t>70</a:t>
            </a:fld>
            <a:endParaRPr lang="en-US" sz="1400" dirty="0" smtClean="0"/>
          </a:p>
        </p:txBody>
      </p:sp>
      <p:sp>
        <p:nvSpPr>
          <p:cNvPr id="450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Create Console Application</a:t>
            </a:r>
          </a:p>
        </p:txBody>
      </p:sp>
      <p:pic>
        <p:nvPicPr>
          <p:cNvPr id="45061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3400" y="1828800"/>
            <a:ext cx="1104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62" name="Rectangle 10"/>
          <p:cNvSpPr>
            <a:spLocks noChangeArrowheads="1"/>
          </p:cNvSpPr>
          <p:nvPr/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60000"/>
              </a:spcBef>
              <a:buFontTx/>
              <a:buChar char="•"/>
            </a:pPr>
            <a:r>
              <a:rPr lang="en-US" sz="2800" dirty="0"/>
              <a:t>Begin by opening Visual Studio </a:t>
            </a:r>
          </a:p>
          <a:p>
            <a:pPr marL="342900" indent="-342900">
              <a:spcBef>
                <a:spcPct val="60000"/>
              </a:spcBef>
              <a:buFontTx/>
              <a:buChar char="•"/>
            </a:pPr>
            <a:r>
              <a:rPr lang="en-US" sz="2800" dirty="0"/>
              <a:t>Create new project </a:t>
            </a:r>
          </a:p>
          <a:p>
            <a:pPr marL="742950" lvl="1" indent="-285750">
              <a:spcBef>
                <a:spcPct val="60000"/>
              </a:spcBef>
              <a:buFontTx/>
              <a:buChar char="–"/>
            </a:pPr>
            <a:r>
              <a:rPr lang="en-US" dirty="0"/>
              <a:t>Select </a:t>
            </a:r>
            <a:r>
              <a:rPr lang="en-US" b="1" dirty="0"/>
              <a:t>New Project</a:t>
            </a:r>
            <a:r>
              <a:rPr lang="en-US" dirty="0"/>
              <a:t> on the Start page</a:t>
            </a:r>
          </a:p>
          <a:p>
            <a:pPr marL="742950" lvl="1" indent="-285750">
              <a:spcBef>
                <a:spcPct val="60000"/>
              </a:spcBef>
              <a:buFontTx/>
              <a:buChar char="–"/>
            </a:pPr>
            <a:r>
              <a:rPr lang="en-US" dirty="0"/>
              <a:t>OR use </a:t>
            </a:r>
            <a:r>
              <a:rPr lang="en-US" b="1" dirty="0"/>
              <a:t>File</a:t>
            </a:r>
            <a:r>
              <a:rPr lang="en-US" dirty="0"/>
              <a:t> → </a:t>
            </a:r>
            <a:r>
              <a:rPr lang="en-US" b="1" dirty="0"/>
              <a:t>New Project</a:t>
            </a:r>
            <a:r>
              <a:rPr lang="en-US" dirty="0"/>
              <a:t> option </a:t>
            </a:r>
          </a:p>
        </p:txBody>
      </p:sp>
    </p:spTree>
    <p:extLst>
      <p:ext uri="{BB962C8B-B14F-4D97-AF65-F5344CB8AC3E}">
        <p14:creationId xmlns:p14="http://schemas.microsoft.com/office/powerpoint/2010/main" xmlns="" val="449680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 smtClean="0">
              <a:solidFill>
                <a:srgbClr val="000066"/>
              </a:solidFill>
            </a:endParaRPr>
          </a:p>
        </p:txBody>
      </p:sp>
      <p:sp>
        <p:nvSpPr>
          <p:cNvPr id="4608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635E1C70-2EE9-4959-BE5E-B6670E842C36}" type="slidenum">
              <a:rPr lang="en-US" sz="1400" smtClean="0"/>
              <a:pPr eaLnBrk="1" hangingPunct="1"/>
              <a:t>71</a:t>
            </a:fld>
            <a:endParaRPr lang="en-US" sz="1400" dirty="0" smtClean="0"/>
          </a:p>
        </p:txBody>
      </p:sp>
      <p:sp>
        <p:nvSpPr>
          <p:cNvPr id="460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Create New Project </a:t>
            </a:r>
          </a:p>
        </p:txBody>
      </p:sp>
      <p:pic>
        <p:nvPicPr>
          <p:cNvPr id="4608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" y="5562600"/>
            <a:ext cx="1257300" cy="63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6" name="Rectangle 4"/>
          <p:cNvSpPr>
            <a:spLocks noChangeArrowheads="1"/>
          </p:cNvSpPr>
          <p:nvPr/>
        </p:nvSpPr>
        <p:spPr bwMode="auto">
          <a:xfrm>
            <a:off x="685800" y="1981200"/>
            <a:ext cx="7696200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800" dirty="0"/>
          </a:p>
        </p:txBody>
      </p:sp>
      <p:sp>
        <p:nvSpPr>
          <p:cNvPr id="46087" name="Rectangle 16"/>
          <p:cNvSpPr>
            <a:spLocks noChangeArrowheads="1"/>
          </p:cNvSpPr>
          <p:nvPr/>
        </p:nvSpPr>
        <p:spPr bwMode="auto">
          <a:xfrm>
            <a:off x="1752600" y="5862637"/>
            <a:ext cx="557319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b="1" dirty="0"/>
              <a:t>Figure </a:t>
            </a:r>
            <a:r>
              <a:rPr lang="en-US" b="1" dirty="0" smtClean="0"/>
              <a:t>1-16  </a:t>
            </a:r>
            <a:r>
              <a:rPr lang="en-US" dirty="0" smtClean="0"/>
              <a:t>Creating </a:t>
            </a:r>
            <a:r>
              <a:rPr lang="en-US" dirty="0"/>
              <a:t>a console application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14400" y="1295401"/>
            <a:ext cx="7363796" cy="4496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63028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 smtClean="0">
              <a:solidFill>
                <a:srgbClr val="000066"/>
              </a:solidFill>
            </a:endParaRPr>
          </a:p>
        </p:txBody>
      </p:sp>
      <p:sp>
        <p:nvSpPr>
          <p:cNvPr id="4710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F3BD8544-3406-45B2-B03C-C64922B7D027}" type="slidenum">
              <a:rPr lang="en-US" sz="1400" smtClean="0"/>
              <a:pPr eaLnBrk="1" hangingPunct="1"/>
              <a:t>72</a:t>
            </a:fld>
            <a:endParaRPr lang="en-US" sz="1400" dirty="0" smtClean="0"/>
          </a:p>
        </p:txBody>
      </p:sp>
      <p:sp>
        <p:nvSpPr>
          <p:cNvPr id="471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 Code Automatically Generated</a:t>
            </a:r>
          </a:p>
        </p:txBody>
      </p:sp>
      <p:sp>
        <p:nvSpPr>
          <p:cNvPr id="47109" name="Rectangle 4"/>
          <p:cNvSpPr>
            <a:spLocks noChangeArrowheads="1"/>
          </p:cNvSpPr>
          <p:nvPr/>
        </p:nvSpPr>
        <p:spPr bwMode="auto">
          <a:xfrm>
            <a:off x="685800" y="1981200"/>
            <a:ext cx="7696200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800" dirty="0"/>
          </a:p>
        </p:txBody>
      </p:sp>
      <p:sp>
        <p:nvSpPr>
          <p:cNvPr id="47110" name="Rectangle 17"/>
          <p:cNvSpPr>
            <a:spLocks noChangeArrowheads="1"/>
          </p:cNvSpPr>
          <p:nvPr/>
        </p:nvSpPr>
        <p:spPr bwMode="auto">
          <a:xfrm>
            <a:off x="914400" y="5867400"/>
            <a:ext cx="763305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b="1" dirty="0"/>
              <a:t>Figure </a:t>
            </a:r>
            <a:r>
              <a:rPr lang="en-US" b="1" dirty="0" smtClean="0"/>
              <a:t>1-17  </a:t>
            </a:r>
            <a:r>
              <a:rPr lang="en-US" dirty="0" smtClean="0"/>
              <a:t>Code </a:t>
            </a:r>
            <a:r>
              <a:rPr lang="en-US" dirty="0"/>
              <a:t>automatically generated by Visual Studio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19200" y="1295400"/>
            <a:ext cx="6890724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40619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 smtClean="0">
              <a:solidFill>
                <a:srgbClr val="000066"/>
              </a:solidFill>
            </a:endParaRPr>
          </a:p>
        </p:txBody>
      </p:sp>
      <p:sp>
        <p:nvSpPr>
          <p:cNvPr id="4813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CE14FD8D-AA7A-4475-8BEF-833614A87AE8}" type="slidenum">
              <a:rPr lang="en-US" sz="1400" smtClean="0"/>
              <a:pPr eaLnBrk="1" hangingPunct="1"/>
              <a:t>73</a:t>
            </a:fld>
            <a:endParaRPr lang="en-US" sz="1400" dirty="0" smtClean="0"/>
          </a:p>
        </p:txBody>
      </p:sp>
      <p:sp>
        <p:nvSpPr>
          <p:cNvPr id="4813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Typing Your Program Statements</a:t>
            </a:r>
          </a:p>
        </p:txBody>
      </p:sp>
      <p:sp>
        <p:nvSpPr>
          <p:cNvPr id="48133" name="Rectangle 9"/>
          <p:cNvSpPr>
            <a:spLocks noChangeArrowheads="1"/>
          </p:cNvSpPr>
          <p:nvPr/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40000"/>
              </a:spcBef>
              <a:buFontTx/>
              <a:buChar char="•"/>
            </a:pPr>
            <a:r>
              <a:rPr lang="en-US" sz="2800" dirty="0"/>
              <a:t>IntelliSense feature of the IDE </a:t>
            </a:r>
          </a:p>
          <a:p>
            <a:pPr marL="342900" indent="-342900">
              <a:lnSpc>
                <a:spcPct val="80000"/>
              </a:lnSpc>
              <a:spcBef>
                <a:spcPct val="40000"/>
              </a:spcBef>
              <a:buFontTx/>
              <a:buChar char="•"/>
            </a:pPr>
            <a:r>
              <a:rPr lang="en-US" sz="2800" dirty="0"/>
              <a:t>Change the name of the class and the source code filename </a:t>
            </a:r>
          </a:p>
          <a:p>
            <a:pPr marL="742950" lvl="1" indent="-285750">
              <a:lnSpc>
                <a:spcPct val="80000"/>
              </a:lnSpc>
              <a:spcBef>
                <a:spcPct val="40000"/>
              </a:spcBef>
              <a:buFontTx/>
              <a:buChar char="–"/>
            </a:pPr>
            <a:r>
              <a:rPr lang="en-US" sz="2600" dirty="0"/>
              <a:t>Use the </a:t>
            </a:r>
            <a:r>
              <a:rPr lang="en-US" sz="2600" b="1" dirty="0"/>
              <a:t>Solution Explorer</a:t>
            </a:r>
            <a:r>
              <a:rPr lang="en-US" sz="2600" dirty="0"/>
              <a:t> Window to change the source code filename </a:t>
            </a:r>
          </a:p>
          <a:p>
            <a:pPr marL="1143000" lvl="2" indent="-228600">
              <a:lnSpc>
                <a:spcPct val="80000"/>
              </a:lnSpc>
              <a:spcBef>
                <a:spcPct val="40000"/>
              </a:spcBef>
              <a:buFontTx/>
              <a:buChar char="•"/>
            </a:pPr>
            <a:r>
              <a:rPr lang="en-US" dirty="0"/>
              <a:t>Select </a:t>
            </a:r>
            <a:r>
              <a:rPr lang="en-US" b="1" dirty="0"/>
              <a:t>View</a:t>
            </a:r>
            <a:r>
              <a:rPr lang="en-US" dirty="0"/>
              <a:t> → </a:t>
            </a:r>
            <a:r>
              <a:rPr lang="en-US" b="1" dirty="0"/>
              <a:t>Solution Explorer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3577820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20858" y="1359408"/>
            <a:ext cx="7070642" cy="4355592"/>
          </a:xfrm>
          <a:prstGeom prst="rect">
            <a:avLst/>
          </a:prstGeom>
        </p:spPr>
      </p:pic>
      <p:sp>
        <p:nvSpPr>
          <p:cNvPr id="49155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 smtClean="0">
              <a:solidFill>
                <a:srgbClr val="000066"/>
              </a:solidFill>
            </a:endParaRPr>
          </a:p>
        </p:txBody>
      </p:sp>
      <p:sp>
        <p:nvSpPr>
          <p:cNvPr id="4915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283A35AF-C8AC-4E05-B4E8-CBA73A614CFA}" type="slidenum">
              <a:rPr lang="en-US" sz="1400" smtClean="0"/>
              <a:pPr eaLnBrk="1" hangingPunct="1"/>
              <a:t>74</a:t>
            </a:fld>
            <a:endParaRPr lang="en-US" sz="1400" dirty="0" smtClean="0"/>
          </a:p>
        </p:txBody>
      </p:sp>
      <p:sp>
        <p:nvSpPr>
          <p:cNvPr id="49157" name="Rectangle 2"/>
          <p:cNvSpPr>
            <a:spLocks noGrp="1" noChangeArrowheads="1"/>
          </p:cNvSpPr>
          <p:nvPr>
            <p:ph type="title"/>
          </p:nvPr>
        </p:nvSpPr>
        <p:spPr>
          <a:xfrm>
            <a:off x="769979" y="330139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chemeClr val="tx1"/>
                </a:solidFill>
              </a:rPr>
              <a:t>Rename</a:t>
            </a:r>
            <a:r>
              <a:rPr lang="en-US" dirty="0" smtClean="0"/>
              <a:t> Source Code Name </a:t>
            </a:r>
          </a:p>
        </p:txBody>
      </p:sp>
      <p:sp>
        <p:nvSpPr>
          <p:cNvPr id="49159" name="Rectangle 14"/>
          <p:cNvSpPr>
            <a:spLocks noChangeArrowheads="1"/>
          </p:cNvSpPr>
          <p:nvPr/>
        </p:nvSpPr>
        <p:spPr bwMode="auto">
          <a:xfrm>
            <a:off x="874842" y="5867400"/>
            <a:ext cx="758335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b="1" dirty="0"/>
              <a:t>Figure </a:t>
            </a:r>
            <a:r>
              <a:rPr lang="en-US" b="1" dirty="0" smtClean="0"/>
              <a:t>1-18  </a:t>
            </a:r>
            <a:r>
              <a:rPr lang="en-US" dirty="0" smtClean="0"/>
              <a:t>Changing </a:t>
            </a:r>
            <a:r>
              <a:rPr lang="en-US" dirty="0"/>
              <a:t>the source code name from Program</a:t>
            </a:r>
          </a:p>
        </p:txBody>
      </p:sp>
      <p:sp>
        <p:nvSpPr>
          <p:cNvPr id="49160" name="Line 16"/>
          <p:cNvSpPr>
            <a:spLocks noChangeShapeType="1"/>
          </p:cNvSpPr>
          <p:nvPr/>
        </p:nvSpPr>
        <p:spPr bwMode="auto">
          <a:xfrm flipH="1">
            <a:off x="2796654" y="2895600"/>
            <a:ext cx="1641996" cy="457200"/>
          </a:xfrm>
          <a:prstGeom prst="line">
            <a:avLst/>
          </a:prstGeom>
          <a:noFill/>
          <a:ln w="76200">
            <a:solidFill>
              <a:srgbClr val="FFCC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9161" name="AutoShape 17"/>
          <p:cNvSpPr>
            <a:spLocks noChangeArrowheads="1"/>
          </p:cNvSpPr>
          <p:nvPr/>
        </p:nvSpPr>
        <p:spPr bwMode="auto">
          <a:xfrm>
            <a:off x="3962400" y="1219200"/>
            <a:ext cx="2971800" cy="1975514"/>
          </a:xfrm>
          <a:prstGeom prst="wedgeEllipseCallout">
            <a:avLst>
              <a:gd name="adj1" fmla="val 10322"/>
              <a:gd name="adj2" fmla="val 109263"/>
            </a:avLst>
          </a:prstGeom>
          <a:solidFill>
            <a:srgbClr val="FFCC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dirty="0"/>
              <a:t>Clicking Yes causes the class name to also be renamed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02546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 smtClean="0">
              <a:solidFill>
                <a:srgbClr val="000066"/>
              </a:solidFill>
            </a:endParaRPr>
          </a:p>
        </p:txBody>
      </p:sp>
      <p:sp>
        <p:nvSpPr>
          <p:cNvPr id="5017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B2C02093-6831-4CEB-9BAD-DCBE921D474D}" type="slidenum">
              <a:rPr lang="en-US" sz="1400" smtClean="0"/>
              <a:pPr eaLnBrk="1" hangingPunct="1"/>
              <a:t>75</a:t>
            </a:fld>
            <a:endParaRPr lang="en-US" sz="1400" dirty="0" smtClean="0"/>
          </a:p>
        </p:txBody>
      </p:sp>
      <p:sp>
        <p:nvSpPr>
          <p:cNvPr id="501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Compile and Run Application</a:t>
            </a:r>
          </a:p>
        </p:txBody>
      </p:sp>
      <p:sp>
        <p:nvSpPr>
          <p:cNvPr id="5018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To Compile – click Build on the Build menu</a:t>
            </a:r>
          </a:p>
          <a:p>
            <a:pPr eaLnBrk="1" hangingPunct="1"/>
            <a:r>
              <a:rPr lang="en-US" sz="2800" dirty="0" smtClean="0"/>
              <a:t>To run or execute application – click Start or Start Without Debugging on the Debug menu</a:t>
            </a:r>
          </a:p>
          <a:p>
            <a:pPr lvl="1" eaLnBrk="1" hangingPunct="1"/>
            <a:r>
              <a:rPr lang="en-US" sz="2400" dirty="0" smtClean="0"/>
              <a:t>Shortcut – if executing code that has not been compiled, automatically compiles first</a:t>
            </a:r>
            <a:r>
              <a:rPr lang="en-US" dirty="0" smtClean="0"/>
              <a:t> </a:t>
            </a:r>
          </a:p>
          <a:p>
            <a:pPr eaLnBrk="1" hangingPunct="1"/>
            <a:r>
              <a:rPr lang="en-US" sz="2800" dirty="0" smtClean="0"/>
              <a:t>Start option does not hold output screen </a:t>
            </a:r>
            <a:r>
              <a:rPr lang="en-US" sz="2800" dirty="0" smtClean="0">
                <a:cs typeface="Times New Roman" pitchFamily="18" charset="0"/>
              </a:rPr>
              <a:t>→</a:t>
            </a:r>
            <a:r>
              <a:rPr lang="en-US" sz="2800" dirty="0" smtClean="0"/>
              <a:t> output flashes quickly</a:t>
            </a:r>
          </a:p>
          <a:p>
            <a:pPr lvl="1" eaLnBrk="1" hangingPunct="1"/>
            <a:r>
              <a:rPr lang="en-US" sz="2400" dirty="0" smtClean="0"/>
              <a:t>Last statement in Main( ), could add Console.Read( ); or ReadKey( );</a:t>
            </a:r>
          </a:p>
        </p:txBody>
      </p:sp>
    </p:spTree>
    <p:extLst>
      <p:ext uri="{BB962C8B-B14F-4D97-AF65-F5344CB8AC3E}">
        <p14:creationId xmlns:p14="http://schemas.microsoft.com/office/powerpoint/2010/main" xmlns="" val="1128984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 smtClean="0">
              <a:solidFill>
                <a:srgbClr val="000066"/>
              </a:solidFill>
            </a:endParaRPr>
          </a:p>
        </p:txBody>
      </p:sp>
      <p:sp>
        <p:nvSpPr>
          <p:cNvPr id="5120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E9191407-4546-4734-A8B7-C4260694A62F}" type="slidenum">
              <a:rPr lang="en-US" sz="1400" smtClean="0"/>
              <a:pPr eaLnBrk="1" hangingPunct="1"/>
              <a:t>76</a:t>
            </a:fld>
            <a:endParaRPr lang="en-US" sz="1400" dirty="0" smtClean="0"/>
          </a:p>
        </p:txBody>
      </p:sp>
      <p:sp>
        <p:nvSpPr>
          <p:cNvPr id="512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Build Visual Studio Project</a:t>
            </a:r>
            <a:endParaRPr lang="en-US" sz="4000" dirty="0" smtClean="0"/>
          </a:p>
        </p:txBody>
      </p:sp>
      <p:sp>
        <p:nvSpPr>
          <p:cNvPr id="51205" name="Rectangle 17"/>
          <p:cNvSpPr>
            <a:spLocks noChangeArrowheads="1"/>
          </p:cNvSpPr>
          <p:nvPr/>
        </p:nvSpPr>
        <p:spPr bwMode="auto">
          <a:xfrm>
            <a:off x="762000" y="5862637"/>
            <a:ext cx="789113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b="1" dirty="0"/>
              <a:t>Figure </a:t>
            </a:r>
            <a:r>
              <a:rPr lang="en-US" b="1" dirty="0" smtClean="0"/>
              <a:t>1-19 </a:t>
            </a:r>
            <a:r>
              <a:rPr lang="en-US" b="1" dirty="0"/>
              <a:t> </a:t>
            </a:r>
            <a:r>
              <a:rPr lang="en-US" dirty="0" smtClean="0"/>
              <a:t>Execution </a:t>
            </a:r>
            <a:r>
              <a:rPr lang="en-US" dirty="0"/>
              <a:t>of an application using Visual Studio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38200" y="1295399"/>
            <a:ext cx="7430582" cy="4567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71028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 smtClean="0">
              <a:solidFill>
                <a:srgbClr val="000066"/>
              </a:solidFill>
            </a:endParaRPr>
          </a:p>
        </p:txBody>
      </p:sp>
      <p:sp>
        <p:nvSpPr>
          <p:cNvPr id="5222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3F491F76-1094-44DB-BBB2-B0B5EDEB3F88}" type="slidenum">
              <a:rPr lang="en-US" sz="1400" smtClean="0"/>
              <a:pPr eaLnBrk="1" hangingPunct="1"/>
              <a:t>77</a:t>
            </a:fld>
            <a:endParaRPr lang="en-US" sz="1400" dirty="0" smtClean="0"/>
          </a:p>
        </p:txBody>
      </p:sp>
      <p:sp>
        <p:nvSpPr>
          <p:cNvPr id="522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Debugging an Application </a:t>
            </a:r>
          </a:p>
        </p:txBody>
      </p:sp>
      <p:sp>
        <p:nvSpPr>
          <p:cNvPr id="52229" name="Rectangle 14"/>
          <p:cNvSpPr>
            <a:spLocks noChangeArrowheads="1"/>
          </p:cNvSpPr>
          <p:nvPr/>
        </p:nvSpPr>
        <p:spPr bwMode="auto">
          <a:xfrm>
            <a:off x="685800" y="1752600"/>
            <a:ext cx="77724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40000"/>
              </a:spcBef>
              <a:buFontTx/>
              <a:buChar char="•"/>
            </a:pPr>
            <a:r>
              <a:rPr lang="en-US" sz="2800" dirty="0"/>
              <a:t>Types of errors </a:t>
            </a:r>
          </a:p>
          <a:p>
            <a:pPr marL="742950" lvl="1" indent="-285750">
              <a:spcBef>
                <a:spcPct val="40000"/>
              </a:spcBef>
              <a:buFontTx/>
              <a:buChar char="–"/>
            </a:pPr>
            <a:r>
              <a:rPr lang="en-US" sz="2600" dirty="0"/>
              <a:t>Syntax errors</a:t>
            </a:r>
          </a:p>
          <a:p>
            <a:pPr marL="1143000" lvl="2" indent="-228600">
              <a:spcBef>
                <a:spcPct val="40000"/>
              </a:spcBef>
              <a:buFontTx/>
              <a:buChar char="•"/>
            </a:pPr>
            <a:r>
              <a:rPr lang="en-US" dirty="0"/>
              <a:t>Typing error </a:t>
            </a:r>
          </a:p>
          <a:p>
            <a:pPr marL="1143000" lvl="2" indent="-228600">
              <a:spcBef>
                <a:spcPct val="40000"/>
              </a:spcBef>
              <a:buFontTx/>
              <a:buChar char="•"/>
            </a:pPr>
            <a:r>
              <a:rPr lang="en-US" dirty="0"/>
              <a:t>Misspelled name</a:t>
            </a:r>
          </a:p>
          <a:p>
            <a:pPr marL="1143000" lvl="2" indent="-228600">
              <a:spcBef>
                <a:spcPct val="40000"/>
              </a:spcBef>
              <a:buFontTx/>
              <a:buChar char="•"/>
            </a:pPr>
            <a:r>
              <a:rPr lang="en-US" dirty="0"/>
              <a:t>Forget to end a statement with a semicolon</a:t>
            </a:r>
          </a:p>
          <a:p>
            <a:pPr marL="742950" lvl="1" indent="-285750">
              <a:spcBef>
                <a:spcPct val="40000"/>
              </a:spcBef>
              <a:buFontTx/>
              <a:buChar char="–"/>
            </a:pPr>
            <a:r>
              <a:rPr lang="en-US" sz="2600" dirty="0"/>
              <a:t>Run-time errors</a:t>
            </a:r>
          </a:p>
          <a:p>
            <a:pPr marL="1143000" lvl="2" indent="-228600">
              <a:spcBef>
                <a:spcPct val="40000"/>
              </a:spcBef>
              <a:buFontTx/>
              <a:buChar char="•"/>
            </a:pPr>
            <a:r>
              <a:rPr lang="en-US" dirty="0"/>
              <a:t>Failing to fully understand the problem</a:t>
            </a:r>
          </a:p>
          <a:p>
            <a:pPr marL="1143000" lvl="2" indent="-228600">
              <a:spcBef>
                <a:spcPct val="40000"/>
              </a:spcBef>
              <a:buFontTx/>
              <a:buChar char="•"/>
            </a:pPr>
            <a:r>
              <a:rPr lang="en-US" dirty="0"/>
              <a:t>More difficult to detect  </a:t>
            </a:r>
          </a:p>
        </p:txBody>
      </p:sp>
    </p:spTree>
    <p:extLst>
      <p:ext uri="{BB962C8B-B14F-4D97-AF65-F5344CB8AC3E}">
        <p14:creationId xmlns:p14="http://schemas.microsoft.com/office/powerpoint/2010/main" xmlns="" val="1553144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 smtClean="0">
              <a:solidFill>
                <a:srgbClr val="000066"/>
              </a:solidFill>
            </a:endParaRPr>
          </a:p>
        </p:txBody>
      </p:sp>
      <p:sp>
        <p:nvSpPr>
          <p:cNvPr id="5325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5EA72247-3B0C-4570-B688-92D6B4F5EC86}" type="slidenum">
              <a:rPr lang="en-US" sz="1400" smtClean="0"/>
              <a:pPr eaLnBrk="1" hangingPunct="1"/>
              <a:t>78</a:t>
            </a:fld>
            <a:endParaRPr lang="en-US" sz="1400" dirty="0" smtClean="0"/>
          </a:p>
        </p:txBody>
      </p:sp>
      <p:sp>
        <p:nvSpPr>
          <p:cNvPr id="532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Error Listing </a:t>
            </a:r>
          </a:p>
        </p:txBody>
      </p:sp>
      <p:sp>
        <p:nvSpPr>
          <p:cNvPr id="53254" name="Rectangle 14"/>
          <p:cNvSpPr>
            <a:spLocks noChangeArrowheads="1"/>
          </p:cNvSpPr>
          <p:nvPr/>
        </p:nvSpPr>
        <p:spPr bwMode="auto">
          <a:xfrm>
            <a:off x="1139449" y="5862637"/>
            <a:ext cx="533755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b="1" dirty="0"/>
              <a:t>Figure </a:t>
            </a:r>
            <a:r>
              <a:rPr lang="en-US" b="1" dirty="0" smtClean="0"/>
              <a:t>1-20  </a:t>
            </a:r>
            <a:r>
              <a:rPr lang="en-US" dirty="0"/>
              <a:t>Syntax error message listing</a:t>
            </a:r>
          </a:p>
        </p:txBody>
      </p:sp>
      <p:sp>
        <p:nvSpPr>
          <p:cNvPr id="53260" name="AutoShape 22"/>
          <p:cNvSpPr>
            <a:spLocks noChangeArrowheads="1"/>
          </p:cNvSpPr>
          <p:nvPr/>
        </p:nvSpPr>
        <p:spPr bwMode="auto">
          <a:xfrm>
            <a:off x="5486400" y="1371600"/>
            <a:ext cx="3124200" cy="838200"/>
          </a:xfrm>
          <a:prstGeom prst="wedgeEllipseCallout">
            <a:avLst>
              <a:gd name="adj1" fmla="val -56759"/>
              <a:gd name="adj2" fmla="val 81630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endParaRPr lang="en-US" dirty="0"/>
          </a:p>
        </p:txBody>
      </p:sp>
      <p:sp>
        <p:nvSpPr>
          <p:cNvPr id="53261" name="AutoShape 24"/>
          <p:cNvSpPr>
            <a:spLocks noChangeArrowheads="1"/>
          </p:cNvSpPr>
          <p:nvPr/>
        </p:nvSpPr>
        <p:spPr bwMode="auto">
          <a:xfrm>
            <a:off x="6248400" y="457200"/>
            <a:ext cx="2286000" cy="914400"/>
          </a:xfrm>
          <a:prstGeom prst="wedgeEllipseCallout">
            <a:avLst>
              <a:gd name="adj1" fmla="val -43750"/>
              <a:gd name="adj2" fmla="val 70000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38200" y="1310187"/>
            <a:ext cx="7620000" cy="4549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10331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 smtClean="0">
              <a:solidFill>
                <a:srgbClr val="000066"/>
              </a:solidFill>
            </a:endParaRPr>
          </a:p>
        </p:txBody>
      </p:sp>
      <p:sp>
        <p:nvSpPr>
          <p:cNvPr id="5427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CC5FE0C5-9F74-420B-938F-A37FEA027B7A}" type="slidenum">
              <a:rPr lang="en-US" sz="1400" smtClean="0"/>
              <a:pPr eaLnBrk="1" hangingPunct="1"/>
              <a:t>79</a:t>
            </a:fld>
            <a:endParaRPr lang="en-US" sz="1400" dirty="0" smtClean="0"/>
          </a:p>
        </p:txBody>
      </p:sp>
      <p:sp>
        <p:nvSpPr>
          <p:cNvPr id="542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Creating an Application – ProgrammingMessage Example</a:t>
            </a:r>
          </a:p>
        </p:txBody>
      </p:sp>
      <p:sp>
        <p:nvSpPr>
          <p:cNvPr id="54278" name="Rectangle 13"/>
          <p:cNvSpPr>
            <a:spLocks noChangeArrowheads="1"/>
          </p:cNvSpPr>
          <p:nvPr/>
        </p:nvSpPr>
        <p:spPr bwMode="auto">
          <a:xfrm>
            <a:off x="1295400" y="5494337"/>
            <a:ext cx="620637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b="1" dirty="0"/>
              <a:t>Figure </a:t>
            </a:r>
            <a:r>
              <a:rPr lang="en-US" b="1" dirty="0" smtClean="0"/>
              <a:t>1-21  </a:t>
            </a:r>
            <a:r>
              <a:rPr lang="en-US" dirty="0" smtClean="0"/>
              <a:t>Problem </a:t>
            </a:r>
            <a:r>
              <a:rPr lang="en-US" dirty="0"/>
              <a:t>specification sheet for the </a:t>
            </a:r>
          </a:p>
          <a:p>
            <a:r>
              <a:rPr lang="en-US" dirty="0"/>
              <a:t>	</a:t>
            </a:r>
            <a:r>
              <a:rPr lang="en-US" dirty="0" smtClean="0"/>
              <a:t>          ProgrammingMessage </a:t>
            </a:r>
            <a:r>
              <a:rPr lang="en-US" dirty="0"/>
              <a:t>example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905000" y="1676400"/>
            <a:ext cx="4953000" cy="3623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37782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 smtClean="0">
              <a:solidFill>
                <a:srgbClr val="000066"/>
              </a:solidFill>
            </a:endParaRPr>
          </a:p>
        </p:txBody>
      </p:sp>
      <p:sp>
        <p:nvSpPr>
          <p:cNvPr id="2662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07478FCB-A3A1-4509-B4DC-880658BDA0AC}" type="slidenum">
              <a:rPr lang="en-US" sz="1400" smtClean="0"/>
              <a:pPr eaLnBrk="1" hangingPunct="1"/>
              <a:t>8</a:t>
            </a:fld>
            <a:endParaRPr lang="en-US" sz="1400" dirty="0" smtClean="0"/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System Software</a:t>
            </a:r>
            <a:endParaRPr lang="en-US" b="1" dirty="0" smtClean="0"/>
          </a:p>
        </p:txBody>
      </p:sp>
      <p:pic>
        <p:nvPicPr>
          <p:cNvPr id="2662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1000" y="1981200"/>
            <a:ext cx="1219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30" name="Rectangle 4"/>
          <p:cNvSpPr>
            <a:spLocks noChangeArrowheads="1"/>
          </p:cNvSpPr>
          <p:nvPr/>
        </p:nvSpPr>
        <p:spPr bwMode="auto">
          <a:xfrm>
            <a:off x="685800" y="1905000"/>
            <a:ext cx="7772400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40000"/>
              </a:spcBef>
              <a:buFontTx/>
              <a:buChar char="•"/>
            </a:pPr>
            <a:r>
              <a:rPr lang="en-US" sz="2800" dirty="0"/>
              <a:t>System software is more than operating systems</a:t>
            </a:r>
          </a:p>
          <a:p>
            <a:pPr marL="342900" indent="-342900">
              <a:lnSpc>
                <a:spcPct val="80000"/>
              </a:lnSpc>
              <a:spcBef>
                <a:spcPct val="40000"/>
              </a:spcBef>
              <a:buFontTx/>
              <a:buChar char="•"/>
            </a:pPr>
            <a:r>
              <a:rPr lang="en-US" sz="2800" dirty="0"/>
              <a:t>Operating System</a:t>
            </a:r>
          </a:p>
          <a:p>
            <a:pPr marL="742950" lvl="1" indent="-285750">
              <a:lnSpc>
                <a:spcPct val="90000"/>
              </a:lnSpc>
              <a:spcBef>
                <a:spcPct val="50000"/>
              </a:spcBef>
              <a:buFontTx/>
              <a:buChar char="–"/>
            </a:pPr>
            <a:r>
              <a:rPr lang="en-US" sz="2600" dirty="0"/>
              <a:t>Loaded when you power on the computer</a:t>
            </a:r>
          </a:p>
          <a:p>
            <a:pPr marL="742950" lvl="1" indent="-285750">
              <a:lnSpc>
                <a:spcPct val="90000"/>
              </a:lnSpc>
              <a:spcBef>
                <a:spcPct val="50000"/>
              </a:spcBef>
              <a:buFontTx/>
              <a:buChar char="–"/>
            </a:pPr>
            <a:r>
              <a:rPr lang="en-US" sz="2600" dirty="0"/>
              <a:t>Examples include Windows </a:t>
            </a:r>
            <a:r>
              <a:rPr lang="en-US" sz="2600" dirty="0" smtClean="0"/>
              <a:t>8, Linux</a:t>
            </a:r>
            <a:r>
              <a:rPr lang="en-US" sz="2600" dirty="0"/>
              <a:t>, </a:t>
            </a:r>
            <a:r>
              <a:rPr lang="en-US" sz="2600" dirty="0" smtClean="0"/>
              <a:t>Android, iOS </a:t>
            </a:r>
            <a:endParaRPr lang="en-US" sz="2600" dirty="0"/>
          </a:p>
          <a:p>
            <a:pPr marL="742950" lvl="1" indent="-285750">
              <a:lnSpc>
                <a:spcPct val="90000"/>
              </a:lnSpc>
              <a:spcBef>
                <a:spcPct val="50000"/>
              </a:spcBef>
              <a:buFontTx/>
              <a:buChar char="–"/>
            </a:pPr>
            <a:r>
              <a:rPr lang="en-US" sz="2600" dirty="0"/>
              <a:t>Includes file system utilities, communication </a:t>
            </a:r>
            <a:r>
              <a:rPr lang="en-US" sz="2600" dirty="0" smtClean="0"/>
              <a:t>software</a:t>
            </a:r>
          </a:p>
          <a:p>
            <a:pPr marL="342900" lvl="1" indent="-342900">
              <a:lnSpc>
                <a:spcPct val="80000"/>
              </a:lnSpc>
              <a:spcBef>
                <a:spcPct val="40000"/>
              </a:spcBef>
              <a:buFontTx/>
              <a:buChar char="•"/>
            </a:pPr>
            <a:r>
              <a:rPr lang="en-US" sz="2800" dirty="0" smtClean="0"/>
              <a:t>Includes </a:t>
            </a:r>
            <a:r>
              <a:rPr lang="en-US" sz="2800" dirty="0"/>
              <a:t>compilers, interpreters, and assemblers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 smtClean="0">
              <a:solidFill>
                <a:srgbClr val="000066"/>
              </a:solidFill>
            </a:endParaRPr>
          </a:p>
        </p:txBody>
      </p:sp>
      <p:sp>
        <p:nvSpPr>
          <p:cNvPr id="5529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6E07BBF3-9A71-4EA3-816F-1008C25BE61F}" type="slidenum">
              <a:rPr lang="en-US" sz="1400" smtClean="0"/>
              <a:pPr eaLnBrk="1" hangingPunct="1"/>
              <a:t>80</a:t>
            </a:fld>
            <a:endParaRPr lang="en-US" sz="1400" dirty="0" smtClean="0"/>
          </a:p>
        </p:txBody>
      </p:sp>
      <p:sp>
        <p:nvSpPr>
          <p:cNvPr id="55302" name="Rectangle 13"/>
          <p:cNvSpPr>
            <a:spLocks noChangeArrowheads="1"/>
          </p:cNvSpPr>
          <p:nvPr/>
        </p:nvSpPr>
        <p:spPr bwMode="auto">
          <a:xfrm>
            <a:off x="643265" y="5791200"/>
            <a:ext cx="789113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b="1" dirty="0"/>
              <a:t>Figure </a:t>
            </a:r>
            <a:r>
              <a:rPr lang="en-US" b="1" dirty="0" smtClean="0"/>
              <a:t>1-22  </a:t>
            </a:r>
            <a:r>
              <a:rPr lang="en-US" dirty="0"/>
              <a:t>Prototype for the ProgrammingMessage example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504385" y="990600"/>
            <a:ext cx="6115615" cy="4800600"/>
          </a:xfrm>
          <a:prstGeom prst="rect">
            <a:avLst/>
          </a:prstGeom>
        </p:spPr>
      </p:pic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ProgrammingMessage Example</a:t>
            </a:r>
            <a:endParaRPr 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xmlns="" val="3910585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 smtClean="0">
              <a:solidFill>
                <a:srgbClr val="000066"/>
              </a:solidFill>
            </a:endParaRPr>
          </a:p>
        </p:txBody>
      </p:sp>
      <p:sp>
        <p:nvSpPr>
          <p:cNvPr id="56323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B6BC7667-23BB-459E-8BFA-C0BC94C94813}" type="slidenum">
              <a:rPr lang="en-US" sz="1400" smtClean="0"/>
              <a:pPr eaLnBrk="1" hangingPunct="1"/>
              <a:t>81</a:t>
            </a:fld>
            <a:endParaRPr lang="en-US" sz="1400" dirty="0" smtClean="0"/>
          </a:p>
        </p:txBody>
      </p:sp>
      <p:sp>
        <p:nvSpPr>
          <p:cNvPr id="56325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ProgrammingMessage Example</a:t>
            </a:r>
            <a:endParaRPr lang="en-US" sz="4000" dirty="0" smtClean="0"/>
          </a:p>
        </p:txBody>
      </p:sp>
      <p:sp>
        <p:nvSpPr>
          <p:cNvPr id="56326" name="Rectangle 19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981200"/>
            <a:ext cx="4953000" cy="2514600"/>
          </a:xfrm>
        </p:spPr>
        <p:txBody>
          <a:bodyPr/>
          <a:lstStyle/>
          <a:p>
            <a:pPr eaLnBrk="1" hangingPunct="1"/>
            <a:r>
              <a:rPr lang="en-US" sz="2800" dirty="0"/>
              <a:t>Pseudocode would include a single line to display the message "Programming can be FUN</a:t>
            </a:r>
            <a:r>
              <a:rPr lang="en-US" sz="2800" dirty="0" smtClean="0"/>
              <a:t>!" </a:t>
            </a:r>
            <a:r>
              <a:rPr lang="en-US" sz="2800" dirty="0"/>
              <a:t>on the output screen</a:t>
            </a:r>
          </a:p>
        </p:txBody>
      </p:sp>
      <p:sp>
        <p:nvSpPr>
          <p:cNvPr id="56327" name="Rectangle 22"/>
          <p:cNvSpPr>
            <a:spLocks noChangeArrowheads="1"/>
          </p:cNvSpPr>
          <p:nvPr/>
        </p:nvSpPr>
        <p:spPr bwMode="auto">
          <a:xfrm>
            <a:off x="1219200" y="5513696"/>
            <a:ext cx="468589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b="1" dirty="0"/>
              <a:t>Figure </a:t>
            </a:r>
            <a:r>
              <a:rPr lang="en-US" b="1" dirty="0" smtClean="0"/>
              <a:t>1-23  </a:t>
            </a:r>
            <a:r>
              <a:rPr lang="en-US" dirty="0" smtClean="0"/>
              <a:t>Algorithm </a:t>
            </a:r>
            <a:r>
              <a:rPr lang="en-US" dirty="0"/>
              <a:t>for </a:t>
            </a:r>
          </a:p>
          <a:p>
            <a:r>
              <a:rPr lang="en-US" dirty="0" smtClean="0"/>
              <a:t>        ProgrammingMessage </a:t>
            </a:r>
            <a:r>
              <a:rPr lang="en-US" dirty="0"/>
              <a:t>example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019800" y="1066800"/>
            <a:ext cx="2133600" cy="5571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08896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447800" y="6172200"/>
            <a:ext cx="5410200" cy="4572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 smtClean="0">
              <a:solidFill>
                <a:srgbClr val="000066"/>
              </a:solidFill>
            </a:endParaRPr>
          </a:p>
        </p:txBody>
      </p:sp>
      <p:sp>
        <p:nvSpPr>
          <p:cNvPr id="5734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8693FB69-B105-4178-9D53-C01E01FD940B}" type="slidenum">
              <a:rPr lang="en-US" sz="1400" smtClean="0"/>
              <a:pPr eaLnBrk="1" hangingPunct="1"/>
              <a:t>82</a:t>
            </a:fld>
            <a:endParaRPr lang="en-US" sz="1400" dirty="0" smtClean="0"/>
          </a:p>
        </p:txBody>
      </p:sp>
      <p:sp>
        <p:nvSpPr>
          <p:cNvPr id="57349" name="Rectangle 7"/>
          <p:cNvSpPr>
            <a:spLocks noChangeArrowheads="1"/>
          </p:cNvSpPr>
          <p:nvPr/>
        </p:nvSpPr>
        <p:spPr bwMode="auto">
          <a:xfrm>
            <a:off x="381000" y="5417403"/>
            <a:ext cx="41148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b="1" dirty="0"/>
              <a:t>Figure </a:t>
            </a:r>
            <a:r>
              <a:rPr lang="en-US" b="1" dirty="0" smtClean="0"/>
              <a:t>1-24  </a:t>
            </a:r>
            <a:r>
              <a:rPr lang="en-US" dirty="0" smtClean="0"/>
              <a:t>Recommended</a:t>
            </a:r>
          </a:p>
          <a:p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/>
              <a:t>deletions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64183" y="981042"/>
            <a:ext cx="7657303" cy="4352958"/>
          </a:xfrm>
          <a:prstGeom prst="rect">
            <a:avLst/>
          </a:prstGeom>
        </p:spPr>
      </p:pic>
      <p:sp>
        <p:nvSpPr>
          <p:cNvPr id="57355" name="AutoShape 8"/>
          <p:cNvSpPr>
            <a:spLocks noChangeArrowheads="1"/>
          </p:cNvSpPr>
          <p:nvPr/>
        </p:nvSpPr>
        <p:spPr bwMode="auto">
          <a:xfrm>
            <a:off x="4800600" y="4495800"/>
            <a:ext cx="3352800" cy="1676400"/>
          </a:xfrm>
          <a:prstGeom prst="wedgeRoundRectCallout">
            <a:avLst>
              <a:gd name="adj1" fmla="val -46384"/>
              <a:gd name="adj2" fmla="val -72532"/>
              <a:gd name="adj3" fmla="val 16667"/>
            </a:avLst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dirty="0"/>
              <a:t>Depending on </a:t>
            </a:r>
            <a:r>
              <a:rPr lang="en-US" dirty="0" smtClean="0"/>
              <a:t>your </a:t>
            </a:r>
            <a:r>
              <a:rPr lang="en-US" dirty="0"/>
              <a:t>current settings, you may not need to make some of these changes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ProgrammingMessage Example</a:t>
            </a:r>
            <a:endParaRPr 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xmlns="" val="1668593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 smtClean="0">
              <a:solidFill>
                <a:srgbClr val="000066"/>
              </a:solidFill>
            </a:endParaRPr>
          </a:p>
        </p:txBody>
      </p:sp>
      <p:sp>
        <p:nvSpPr>
          <p:cNvPr id="5837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5E3E529F-A967-47E9-ACB4-37F197FA970E}" type="slidenum">
              <a:rPr lang="en-US" sz="1400" smtClean="0"/>
              <a:pPr eaLnBrk="1" hangingPunct="1"/>
              <a:t>83</a:t>
            </a:fld>
            <a:endParaRPr lang="en-US" sz="1400" dirty="0" smtClean="0"/>
          </a:p>
        </p:txBody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7086600" cy="5638800"/>
          </a:xfrm>
        </p:spPr>
        <p:txBody>
          <a:bodyPr/>
          <a:lstStyle/>
          <a:p>
            <a:pPr eaLnBrk="1" hangingPunct="1">
              <a:lnSpc>
                <a:spcPct val="88000"/>
              </a:lnSpc>
              <a:buFontTx/>
              <a:buNone/>
            </a:pPr>
            <a:r>
              <a:rPr lang="en-US" sz="1900" dirty="0" smtClean="0">
                <a:solidFill>
                  <a:srgbClr val="339966"/>
                </a:solidFill>
              </a:rPr>
              <a:t>/*  Programmer:	[supply your name]</a:t>
            </a:r>
          </a:p>
          <a:p>
            <a:pPr eaLnBrk="1" hangingPunct="1">
              <a:lnSpc>
                <a:spcPct val="88000"/>
              </a:lnSpc>
              <a:buFontTx/>
              <a:buNone/>
            </a:pPr>
            <a:r>
              <a:rPr lang="en-US" sz="1900" dirty="0" smtClean="0">
                <a:solidFill>
                  <a:srgbClr val="339966"/>
                </a:solidFill>
              </a:rPr>
              <a:t>*/</a:t>
            </a:r>
          </a:p>
          <a:p>
            <a:pPr eaLnBrk="1" hangingPunct="1">
              <a:lnSpc>
                <a:spcPct val="88000"/>
              </a:lnSpc>
              <a:buFontTx/>
              <a:buNone/>
            </a:pPr>
            <a:r>
              <a:rPr lang="en-US" sz="1900" dirty="0" smtClean="0">
                <a:solidFill>
                  <a:srgbClr val="0000FF"/>
                </a:solidFill>
              </a:rPr>
              <a:t>using</a:t>
            </a:r>
            <a:r>
              <a:rPr lang="en-US" sz="1900" dirty="0" smtClean="0"/>
              <a:t> System;</a:t>
            </a:r>
          </a:p>
          <a:p>
            <a:pPr eaLnBrk="1" hangingPunct="1">
              <a:lnSpc>
                <a:spcPct val="88000"/>
              </a:lnSpc>
              <a:buFontTx/>
              <a:buNone/>
            </a:pPr>
            <a:r>
              <a:rPr lang="en-US" sz="1900" dirty="0" smtClean="0">
                <a:solidFill>
                  <a:srgbClr val="0000FF"/>
                </a:solidFill>
              </a:rPr>
              <a:t>namespace</a:t>
            </a:r>
            <a:r>
              <a:rPr lang="en-US" sz="1900" dirty="0" smtClean="0"/>
              <a:t> ProgrammingMessage</a:t>
            </a:r>
          </a:p>
          <a:p>
            <a:pPr eaLnBrk="1" hangingPunct="1">
              <a:lnSpc>
                <a:spcPct val="88000"/>
              </a:lnSpc>
              <a:buFontTx/>
              <a:buNone/>
            </a:pPr>
            <a:r>
              <a:rPr lang="en-US" sz="1900" dirty="0" smtClean="0"/>
              <a:t>{</a:t>
            </a:r>
          </a:p>
          <a:p>
            <a:pPr eaLnBrk="1" hangingPunct="1">
              <a:lnSpc>
                <a:spcPct val="88000"/>
              </a:lnSpc>
              <a:buFontTx/>
              <a:buNone/>
            </a:pPr>
            <a:r>
              <a:rPr lang="en-US" sz="1900" dirty="0" smtClean="0"/>
              <a:t>    </a:t>
            </a:r>
            <a:r>
              <a:rPr lang="en-US" sz="1900" dirty="0" smtClean="0">
                <a:solidFill>
                  <a:srgbClr val="0000FF"/>
                </a:solidFill>
              </a:rPr>
              <a:t>class</a:t>
            </a:r>
            <a:r>
              <a:rPr lang="en-US" sz="1900" dirty="0" smtClean="0"/>
              <a:t> ProgrammingMessage</a:t>
            </a:r>
          </a:p>
          <a:p>
            <a:pPr eaLnBrk="1" hangingPunct="1">
              <a:lnSpc>
                <a:spcPct val="88000"/>
              </a:lnSpc>
              <a:buFontTx/>
              <a:buNone/>
            </a:pPr>
            <a:r>
              <a:rPr lang="en-US" sz="1900" dirty="0" smtClean="0"/>
              <a:t>    {</a:t>
            </a:r>
          </a:p>
          <a:p>
            <a:pPr eaLnBrk="1" hangingPunct="1">
              <a:lnSpc>
                <a:spcPct val="88000"/>
              </a:lnSpc>
              <a:buFontTx/>
              <a:buNone/>
            </a:pPr>
            <a:r>
              <a:rPr lang="en-US" sz="1900" dirty="0" smtClean="0"/>
              <a:t>       </a:t>
            </a:r>
            <a:r>
              <a:rPr lang="en-US" sz="1900" dirty="0" smtClean="0">
                <a:solidFill>
                  <a:srgbClr val="0000FF"/>
                </a:solidFill>
              </a:rPr>
              <a:t>static void </a:t>
            </a:r>
            <a:r>
              <a:rPr lang="en-US" sz="1900" dirty="0" smtClean="0"/>
              <a:t>Main(</a:t>
            </a:r>
            <a:r>
              <a:rPr lang="en-US" sz="1900" dirty="0" smtClean="0">
                <a:solidFill>
                  <a:srgbClr val="0000FF"/>
                </a:solidFill>
              </a:rPr>
              <a:t> </a:t>
            </a:r>
            <a:r>
              <a:rPr lang="en-US" sz="1900" dirty="0" smtClean="0"/>
              <a:t>)</a:t>
            </a:r>
          </a:p>
          <a:p>
            <a:pPr eaLnBrk="1" hangingPunct="1">
              <a:lnSpc>
                <a:spcPct val="88000"/>
              </a:lnSpc>
              <a:buFontTx/>
              <a:buNone/>
            </a:pPr>
            <a:r>
              <a:rPr lang="en-US" sz="1900" dirty="0" smtClean="0"/>
              <a:t>       {</a:t>
            </a:r>
          </a:p>
          <a:p>
            <a:pPr eaLnBrk="1" hangingPunct="1">
              <a:lnSpc>
                <a:spcPct val="88000"/>
              </a:lnSpc>
              <a:buFontTx/>
              <a:buNone/>
            </a:pPr>
            <a:r>
              <a:rPr lang="en-US" sz="1900" dirty="0" smtClean="0"/>
              <a:t>           Console.WriteLine(</a:t>
            </a:r>
            <a:r>
              <a:rPr lang="en-US" sz="2000" dirty="0"/>
              <a:t>"</a:t>
            </a:r>
            <a:r>
              <a:rPr lang="en-US" sz="1900" dirty="0" smtClean="0"/>
              <a:t>Programming can be</a:t>
            </a:r>
            <a:r>
              <a:rPr lang="en-US" sz="2000" dirty="0"/>
              <a:t>"</a:t>
            </a:r>
            <a:r>
              <a:rPr lang="en-US" sz="1900" dirty="0" smtClean="0"/>
              <a:t>);</a:t>
            </a:r>
          </a:p>
          <a:p>
            <a:pPr eaLnBrk="1" hangingPunct="1">
              <a:lnSpc>
                <a:spcPct val="88000"/>
              </a:lnSpc>
              <a:buFontTx/>
              <a:buNone/>
            </a:pPr>
            <a:r>
              <a:rPr lang="en-US" sz="1900" dirty="0" smtClean="0"/>
              <a:t>           Console.WriteLine(</a:t>
            </a:r>
            <a:r>
              <a:rPr lang="en-US" sz="2000" dirty="0"/>
              <a:t>"</a:t>
            </a:r>
            <a:r>
              <a:rPr lang="en-US" sz="1900" dirty="0" smtClean="0"/>
              <a:t>FUN!</a:t>
            </a:r>
            <a:r>
              <a:rPr lang="en-US" sz="2000" dirty="0"/>
              <a:t> "</a:t>
            </a:r>
            <a:r>
              <a:rPr lang="en-US" sz="1900" dirty="0" smtClean="0"/>
              <a:t>);</a:t>
            </a:r>
          </a:p>
          <a:p>
            <a:pPr eaLnBrk="1" hangingPunct="1">
              <a:lnSpc>
                <a:spcPct val="88000"/>
              </a:lnSpc>
              <a:buFontTx/>
              <a:buNone/>
            </a:pPr>
            <a:r>
              <a:rPr lang="en-US" sz="1900" dirty="0" smtClean="0"/>
              <a:t>           Console.ReadKey( );    			</a:t>
            </a:r>
          </a:p>
          <a:p>
            <a:pPr eaLnBrk="1" hangingPunct="1">
              <a:lnSpc>
                <a:spcPct val="88000"/>
              </a:lnSpc>
              <a:buFontTx/>
              <a:buNone/>
            </a:pPr>
            <a:r>
              <a:rPr lang="en-US" sz="1900" dirty="0" smtClean="0"/>
              <a:t>       }</a:t>
            </a:r>
          </a:p>
          <a:p>
            <a:pPr eaLnBrk="1" hangingPunct="1">
              <a:lnSpc>
                <a:spcPct val="88000"/>
              </a:lnSpc>
              <a:buFontTx/>
              <a:buNone/>
            </a:pPr>
            <a:r>
              <a:rPr lang="en-US" sz="1900" dirty="0" smtClean="0"/>
              <a:t>    }</a:t>
            </a:r>
          </a:p>
          <a:p>
            <a:pPr eaLnBrk="1" hangingPunct="1">
              <a:lnSpc>
                <a:spcPct val="88000"/>
              </a:lnSpc>
              <a:buFontTx/>
              <a:buNone/>
            </a:pPr>
            <a:r>
              <a:rPr lang="en-US" sz="1900" dirty="0" smtClean="0"/>
              <a:t>}		</a:t>
            </a:r>
          </a:p>
        </p:txBody>
      </p:sp>
      <p:sp>
        <p:nvSpPr>
          <p:cNvPr id="58373" name="AutoShape 5"/>
          <p:cNvSpPr>
            <a:spLocks noChangeArrowheads="1"/>
          </p:cNvSpPr>
          <p:nvPr/>
        </p:nvSpPr>
        <p:spPr bwMode="auto">
          <a:xfrm flipH="1">
            <a:off x="6400800" y="1981200"/>
            <a:ext cx="2133600" cy="1524000"/>
          </a:xfrm>
          <a:prstGeom prst="wedgeEllipseCallout">
            <a:avLst>
              <a:gd name="adj1" fmla="val 80873"/>
              <a:gd name="adj2" fmla="val 15031"/>
            </a:avLst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dirty="0"/>
              <a:t>Complete program listing</a:t>
            </a: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ProgrammingMessage Example</a:t>
            </a:r>
            <a:endParaRPr lang="en-US" sz="4000" dirty="0" smtClean="0"/>
          </a:p>
        </p:txBody>
      </p:sp>
      <p:pic>
        <p:nvPicPr>
          <p:cNvPr id="58375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9600" y="6248400"/>
            <a:ext cx="4572000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938126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</a:t>
            </a:r>
            <a:r>
              <a:rPr lang="en-US" dirty="0" smtClean="0"/>
              <a:t>Standards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30000"/>
              </a:spcBef>
            </a:pPr>
            <a:r>
              <a:rPr lang="en-US" sz="2800" dirty="0"/>
              <a:t>Following standards leads to better solutions </a:t>
            </a:r>
            <a:endParaRPr lang="en-US" sz="2800" dirty="0" smtClean="0"/>
          </a:p>
          <a:p>
            <a:pPr eaLnBrk="1" hangingPunct="1">
              <a:spcBef>
                <a:spcPct val="30000"/>
              </a:spcBef>
            </a:pPr>
            <a:r>
              <a:rPr lang="en-US" sz="2800" dirty="0" smtClean="0"/>
              <a:t>Following standards makes </a:t>
            </a:r>
            <a:r>
              <a:rPr lang="en-US" sz="2800" dirty="0"/>
              <a:t>your code more maintainable </a:t>
            </a:r>
            <a:endParaRPr lang="en-US" sz="2800" dirty="0" smtClean="0"/>
          </a:p>
          <a:p>
            <a:pPr eaLnBrk="1" hangingPunct="1">
              <a:spcBef>
                <a:spcPct val="30000"/>
              </a:spcBef>
            </a:pPr>
            <a:r>
              <a:rPr lang="en-US" sz="2800" dirty="0" smtClean="0"/>
              <a:t>Following standards saves you time when you go to modify your solution</a:t>
            </a:r>
            <a:endParaRPr lang="en-US" sz="2800" dirty="0"/>
          </a:p>
          <a:p>
            <a:pPr eaLnBrk="1" hangingPunct="1">
              <a:spcBef>
                <a:spcPct val="30000"/>
              </a:spcBef>
            </a:pPr>
            <a:r>
              <a:rPr lang="en-US" sz="2800" dirty="0"/>
              <a:t>Developing standards that you consistently adhere to increases your coding efficiency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C# Programming: From Problem Analysis to Program Design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5C2A20D-9C3A-457C-AAFB-0971BBB43E0F}" type="slidenum">
              <a:rPr lang="en-US" smtClean="0"/>
              <a:pPr>
                <a:defRPr/>
              </a:pPr>
              <a:t>84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82024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Standards - Pseudocode Suggestions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30000"/>
              </a:spcBef>
            </a:pPr>
            <a:r>
              <a:rPr lang="en-US" sz="2800" dirty="0"/>
              <a:t>Use action verbs to imply what type of activities should be </a:t>
            </a:r>
            <a:r>
              <a:rPr lang="en-US" sz="2800" dirty="0" smtClean="0"/>
              <a:t>performed</a:t>
            </a:r>
            <a:endParaRPr lang="en-US" sz="2800" dirty="0"/>
          </a:p>
          <a:p>
            <a:pPr eaLnBrk="1" hangingPunct="1">
              <a:spcBef>
                <a:spcPct val="30000"/>
              </a:spcBef>
            </a:pPr>
            <a:r>
              <a:rPr lang="en-US" sz="2800" dirty="0"/>
              <a:t>Group items and add indentation to imply they belong </a:t>
            </a:r>
            <a:r>
              <a:rPr lang="en-US" sz="2800" dirty="0" smtClean="0"/>
              <a:t>together</a:t>
            </a:r>
            <a:endParaRPr lang="en-US" sz="2800" dirty="0"/>
          </a:p>
          <a:p>
            <a:pPr eaLnBrk="1" hangingPunct="1">
              <a:spcBef>
                <a:spcPct val="30000"/>
              </a:spcBef>
            </a:pPr>
            <a:r>
              <a:rPr lang="en-US" sz="2800" dirty="0"/>
              <a:t>Use keywords like while or do while to imply </a:t>
            </a:r>
            <a:r>
              <a:rPr lang="en-US" sz="2800" dirty="0" smtClean="0"/>
              <a:t>looping</a:t>
            </a:r>
            <a:endParaRPr lang="en-US" sz="2800" dirty="0"/>
          </a:p>
          <a:p>
            <a:pPr eaLnBrk="1" hangingPunct="1">
              <a:spcBef>
                <a:spcPct val="30000"/>
              </a:spcBef>
            </a:pPr>
            <a:r>
              <a:rPr lang="en-US" sz="2800" dirty="0"/>
              <a:t>Use if or if/else for testing the contents of memory locations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C# Programming: From Problem Analysis to Program Design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5C2A20D-9C3A-457C-AAFB-0971BBB43E0F}" type="slidenum">
              <a:rPr lang="en-US" smtClean="0"/>
              <a:pPr>
                <a:defRPr/>
              </a:pPr>
              <a:t>85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77710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30000"/>
              </a:spcBef>
            </a:pPr>
            <a:r>
              <a:rPr lang="en-US" sz="2800" dirty="0"/>
              <a:t>C# Language Specifications – </a:t>
            </a: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www.microsoft.com/en-us/download/details.aspx?id=7029</a:t>
            </a:r>
            <a:r>
              <a:rPr lang="en-US" sz="2800" dirty="0" smtClean="0"/>
              <a:t> </a:t>
            </a:r>
            <a:endParaRPr lang="en-US" sz="2800" dirty="0"/>
          </a:p>
          <a:p>
            <a:pPr eaLnBrk="1" hangingPunct="1">
              <a:spcBef>
                <a:spcPct val="30000"/>
              </a:spcBef>
            </a:pPr>
            <a:r>
              <a:rPr lang="en-US" sz="2800" dirty="0"/>
              <a:t>Visual C# Express download – </a:t>
            </a:r>
            <a:r>
              <a:rPr lang="en-US" sz="2800" dirty="0">
                <a:hlinkClick r:id="rId3"/>
              </a:rPr>
              <a:t>http://</a:t>
            </a:r>
            <a:r>
              <a:rPr lang="en-US" sz="2800" dirty="0" smtClean="0">
                <a:hlinkClick r:id="rId3"/>
              </a:rPr>
              <a:t>www.microsoft.com/visualstudio/en-us/products/2010-editions/visual-csharp-express</a:t>
            </a:r>
            <a:r>
              <a:rPr lang="en-US" sz="2800" dirty="0" smtClean="0"/>
              <a:t> </a:t>
            </a:r>
            <a:endParaRPr lang="en-US" sz="2800" dirty="0"/>
          </a:p>
          <a:p>
            <a:pPr eaLnBrk="1" hangingPunct="1">
              <a:spcBef>
                <a:spcPct val="30000"/>
              </a:spcBef>
            </a:pPr>
            <a:r>
              <a:rPr lang="en-US" sz="2800" dirty="0"/>
              <a:t>The MSDN Visual C# home page – </a:t>
            </a:r>
            <a:r>
              <a:rPr lang="en-US" sz="2800" dirty="0">
                <a:hlinkClick r:id="rId4"/>
              </a:rPr>
              <a:t>http://msdn2.microsoft.com/en-us/vcsharp/default.aspx</a:t>
            </a:r>
            <a:endParaRPr lang="en-US" sz="2800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C# Programming: From Problem Analysis to Program Design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5C2A20D-9C3A-457C-AAFB-0971BBB43E0F}" type="slidenum">
              <a:rPr lang="en-US" smtClean="0"/>
              <a:pPr>
                <a:defRPr/>
              </a:pPr>
              <a:t>86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35950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 smtClean="0">
              <a:solidFill>
                <a:srgbClr val="000066"/>
              </a:solidFill>
            </a:endParaRPr>
          </a:p>
        </p:txBody>
      </p:sp>
      <p:sp>
        <p:nvSpPr>
          <p:cNvPr id="5939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0491213E-9E59-48FA-92B7-54B1B6AED320}" type="slidenum">
              <a:rPr lang="en-US" sz="1400" smtClean="0"/>
              <a:pPr eaLnBrk="1" hangingPunct="1"/>
              <a:t>87</a:t>
            </a:fld>
            <a:endParaRPr lang="en-US" sz="1400" dirty="0" smtClean="0"/>
          </a:p>
        </p:txBody>
      </p:sp>
      <p:sp>
        <p:nvSpPr>
          <p:cNvPr id="593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Chapter Summary</a:t>
            </a:r>
          </a:p>
        </p:txBody>
      </p:sp>
      <p:sp>
        <p:nvSpPr>
          <p:cNvPr id="593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8077200" cy="4267200"/>
          </a:xfrm>
        </p:spPr>
        <p:txBody>
          <a:bodyPr/>
          <a:lstStyle/>
          <a:p>
            <a:pPr eaLnBrk="1" hangingPunct="1">
              <a:spcBef>
                <a:spcPct val="30000"/>
              </a:spcBef>
            </a:pPr>
            <a:r>
              <a:rPr lang="en-US" sz="2800" dirty="0" smtClean="0"/>
              <a:t>Types of applications developed with C#</a:t>
            </a:r>
          </a:p>
          <a:p>
            <a:pPr lvl="1" eaLnBrk="1" hangingPunct="1">
              <a:spcBef>
                <a:spcPct val="30000"/>
              </a:spcBef>
            </a:pPr>
            <a:r>
              <a:rPr lang="en-US" sz="2600" dirty="0" smtClean="0"/>
              <a:t>Web applications</a:t>
            </a:r>
          </a:p>
          <a:p>
            <a:pPr lvl="1" eaLnBrk="1" hangingPunct="1">
              <a:spcBef>
                <a:spcPct val="30000"/>
              </a:spcBef>
            </a:pPr>
            <a:r>
              <a:rPr lang="en-US" sz="2600" dirty="0" smtClean="0"/>
              <a:t>Windows graphical user interface (GUI) applications</a:t>
            </a:r>
          </a:p>
          <a:p>
            <a:pPr lvl="1" eaLnBrk="1" hangingPunct="1">
              <a:spcBef>
                <a:spcPct val="30000"/>
              </a:spcBef>
            </a:pPr>
            <a:r>
              <a:rPr lang="en-US" sz="2600" dirty="0" smtClean="0"/>
              <a:t>Console-based applications</a:t>
            </a:r>
          </a:p>
          <a:p>
            <a:pPr eaLnBrk="1" hangingPunct="1">
              <a:spcBef>
                <a:spcPct val="30000"/>
              </a:spcBef>
            </a:pPr>
            <a:r>
              <a:rPr lang="en-US" sz="2800" dirty="0" smtClean="0"/>
              <a:t>Framework class library groups by namespaces</a:t>
            </a:r>
          </a:p>
          <a:p>
            <a:pPr lvl="1" eaLnBrk="1" hangingPunct="1">
              <a:spcBef>
                <a:spcPct val="30000"/>
              </a:spcBef>
            </a:pPr>
            <a:r>
              <a:rPr lang="en-US" sz="2600" dirty="0" smtClean="0"/>
              <a:t>Namespaces group classes</a:t>
            </a:r>
          </a:p>
          <a:p>
            <a:pPr lvl="1" eaLnBrk="1" hangingPunct="1">
              <a:spcBef>
                <a:spcPct val="30000"/>
              </a:spcBef>
            </a:pPr>
            <a:r>
              <a:rPr lang="en-US" sz="2600" dirty="0" smtClean="0"/>
              <a:t>Classes have methods</a:t>
            </a:r>
          </a:p>
          <a:p>
            <a:pPr lvl="1" eaLnBrk="1" hangingPunct="1">
              <a:spcBef>
                <a:spcPct val="30000"/>
              </a:spcBef>
            </a:pPr>
            <a:r>
              <a:rPr lang="en-US" sz="2600" dirty="0" smtClean="0"/>
              <a:t>Methods include program statements</a:t>
            </a:r>
          </a:p>
          <a:p>
            <a:pPr lvl="2" eaLnBrk="1" hangingPunct="1">
              <a:buFontTx/>
              <a:buNone/>
            </a:pPr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xmlns="" val="321255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 smtClean="0">
              <a:solidFill>
                <a:srgbClr val="000066"/>
              </a:solidFill>
            </a:endParaRPr>
          </a:p>
        </p:txBody>
      </p:sp>
      <p:sp>
        <p:nvSpPr>
          <p:cNvPr id="6041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465EB37E-D80E-4BDB-BC41-4A2A136F7EA9}" type="slidenum">
              <a:rPr lang="en-US" sz="1400" smtClean="0"/>
              <a:pPr eaLnBrk="1" hangingPunct="1"/>
              <a:t>88</a:t>
            </a:fld>
            <a:endParaRPr lang="en-US" sz="1400" dirty="0" smtClean="0"/>
          </a:p>
        </p:txBody>
      </p:sp>
      <p:sp>
        <p:nvSpPr>
          <p:cNvPr id="604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Chapter Summary (</a:t>
            </a:r>
            <a:r>
              <a:rPr lang="en-US" sz="2800" dirty="0" smtClean="0"/>
              <a:t>continued</a:t>
            </a:r>
            <a:r>
              <a:rPr lang="en-US" dirty="0" smtClean="0"/>
              <a:t>)</a:t>
            </a:r>
          </a:p>
        </p:txBody>
      </p:sp>
      <p:sp>
        <p:nvSpPr>
          <p:cNvPr id="604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924800" cy="4876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Programming methodologies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600" dirty="0" smtClean="0"/>
              <a:t>Structured procedural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600" dirty="0" smtClean="0"/>
              <a:t>Object-oriented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C#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600" dirty="0" smtClean="0"/>
              <a:t>One of the .NET managed programming languages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600" dirty="0" smtClean="0"/>
              <a:t>Object-oriented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600" dirty="0" smtClean="0"/>
              <a:t>2001 EMCA standardized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600" dirty="0" smtClean="0"/>
              <a:t>Provides rapid GUI development of Visual Basic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600" dirty="0" smtClean="0"/>
              <a:t>Provides number crunching power of C++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600" dirty="0" smtClean="0"/>
              <a:t>Provides large library of classes similar to Java</a:t>
            </a:r>
          </a:p>
          <a:p>
            <a:pPr lvl="1" eaLnBrk="1" hangingPunct="1">
              <a:lnSpc>
                <a:spcPct val="80000"/>
              </a:lnSpc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xmlns="" val="330398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 smtClean="0">
              <a:solidFill>
                <a:srgbClr val="000066"/>
              </a:solidFill>
            </a:endParaRPr>
          </a:p>
        </p:txBody>
      </p:sp>
      <p:sp>
        <p:nvSpPr>
          <p:cNvPr id="6144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BF6FF996-7D34-443B-AE27-099AACF06B1D}" type="slidenum">
              <a:rPr lang="en-US" sz="1400" smtClean="0"/>
              <a:pPr eaLnBrk="1" hangingPunct="1"/>
              <a:t>89</a:t>
            </a:fld>
            <a:endParaRPr lang="en-US" sz="1400" dirty="0" smtClean="0"/>
          </a:p>
        </p:txBody>
      </p:sp>
      <p:sp>
        <p:nvSpPr>
          <p:cNvPr id="614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Chapter Summary (</a:t>
            </a:r>
            <a:r>
              <a:rPr lang="en-US" sz="2800" dirty="0" smtClean="0"/>
              <a:t>continued</a:t>
            </a:r>
            <a:r>
              <a:rPr lang="en-US" dirty="0" smtClean="0"/>
              <a:t>)</a:t>
            </a:r>
          </a:p>
        </p:txBody>
      </p:sp>
      <p:sp>
        <p:nvSpPr>
          <p:cNvPr id="614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4343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r>
              <a:rPr lang="en-US" sz="2800" dirty="0" smtClean="0"/>
              <a:t>Visual Studio includes .NET Framework</a:t>
            </a:r>
          </a:p>
          <a:p>
            <a:pPr lvl="1" eaLnBrk="1" hangingPunct="1">
              <a:lnSpc>
                <a:spcPct val="90000"/>
              </a:lnSpc>
              <a:spcBef>
                <a:spcPct val="30000"/>
              </a:spcBef>
            </a:pPr>
            <a:r>
              <a:rPr lang="en-US" sz="2400" dirty="0" smtClean="0"/>
              <a:t>Editor tool, compiler, debugger, and executor</a:t>
            </a:r>
          </a:p>
          <a:p>
            <a:pPr lvl="1" eaLnBrk="1" hangingPunct="1">
              <a:lnSpc>
                <a:spcPct val="90000"/>
              </a:lnSpc>
              <a:spcBef>
                <a:spcPct val="30000"/>
              </a:spcBef>
            </a:pPr>
            <a:r>
              <a:rPr lang="en-US" sz="2400" dirty="0" smtClean="0"/>
              <a:t>Compile using Build</a:t>
            </a:r>
          </a:p>
          <a:p>
            <a:pPr lvl="1" eaLnBrk="1" hangingPunct="1">
              <a:lnSpc>
                <a:spcPct val="90000"/>
              </a:lnSpc>
              <a:spcBef>
                <a:spcPct val="30000"/>
              </a:spcBef>
            </a:pPr>
            <a:r>
              <a:rPr lang="en-US" sz="2400" dirty="0" smtClean="0"/>
              <a:t>Run using Start or Start without Debugging</a:t>
            </a:r>
          </a:p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r>
              <a:rPr lang="en-US" sz="2800" dirty="0" smtClean="0"/>
              <a:t>Debugging</a:t>
            </a:r>
          </a:p>
          <a:p>
            <a:pPr lvl="1" eaLnBrk="1" hangingPunct="1">
              <a:lnSpc>
                <a:spcPct val="90000"/>
              </a:lnSpc>
              <a:spcBef>
                <a:spcPct val="30000"/>
              </a:spcBef>
            </a:pPr>
            <a:r>
              <a:rPr lang="en-US" sz="2400" dirty="0" smtClean="0"/>
              <a:t>Syntax errors</a:t>
            </a:r>
          </a:p>
          <a:p>
            <a:pPr lvl="1" eaLnBrk="1" hangingPunct="1">
              <a:lnSpc>
                <a:spcPct val="90000"/>
              </a:lnSpc>
              <a:spcBef>
                <a:spcPct val="30000"/>
              </a:spcBef>
            </a:pPr>
            <a:r>
              <a:rPr lang="en-US" sz="2400" dirty="0" smtClean="0"/>
              <a:t>Run-time errors</a:t>
            </a:r>
          </a:p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r>
              <a:rPr lang="en-US" sz="2800" dirty="0" smtClean="0"/>
              <a:t>Use five steps of program development to create applications</a:t>
            </a:r>
          </a:p>
          <a:p>
            <a:pPr lvl="1" eaLnBrk="1" hangingPunct="1">
              <a:lnSpc>
                <a:spcPct val="90000"/>
              </a:lnSpc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xmlns="" val="2444513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 smtClean="0">
              <a:solidFill>
                <a:srgbClr val="000066"/>
              </a:solidFill>
            </a:endParaRPr>
          </a:p>
        </p:txBody>
      </p:sp>
      <p:sp>
        <p:nvSpPr>
          <p:cNvPr id="2765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2DD0EDDE-0ECF-4347-8052-D4F0ACF41B22}" type="slidenum">
              <a:rPr lang="en-US" sz="1400" smtClean="0"/>
              <a:pPr eaLnBrk="1" hangingPunct="1"/>
              <a:t>9</a:t>
            </a:fld>
            <a:endParaRPr lang="en-US" sz="1400" dirty="0" smtClean="0"/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Software (</a:t>
            </a:r>
            <a:r>
              <a:rPr lang="en-US" sz="2800" dirty="0" smtClean="0"/>
              <a:t>continued</a:t>
            </a:r>
            <a:r>
              <a:rPr lang="en-US" dirty="0" smtClean="0"/>
              <a:t>)</a:t>
            </a:r>
          </a:p>
        </p:txBody>
      </p:sp>
      <p:pic>
        <p:nvPicPr>
          <p:cNvPr id="27653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1000" y="1752600"/>
            <a:ext cx="1257300" cy="63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5" name="Rectangle 17"/>
          <p:cNvSpPr>
            <a:spLocks noChangeArrowheads="1"/>
          </p:cNvSpPr>
          <p:nvPr/>
        </p:nvSpPr>
        <p:spPr bwMode="auto">
          <a:xfrm>
            <a:off x="1828800" y="5562600"/>
            <a:ext cx="559146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b="1" dirty="0"/>
              <a:t>Figure </a:t>
            </a:r>
            <a:r>
              <a:rPr lang="en-US" b="1" dirty="0" smtClean="0"/>
              <a:t>1-1  </a:t>
            </a:r>
            <a:r>
              <a:rPr lang="en-US" dirty="0" smtClean="0"/>
              <a:t>A </a:t>
            </a:r>
            <a:r>
              <a:rPr lang="en-US" dirty="0"/>
              <a:t>machine language instruction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88073" y="1371600"/>
            <a:ext cx="6484327" cy="40624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13408</TotalTime>
  <Words>4258</Words>
  <Application>Microsoft Office PowerPoint</Application>
  <PresentationFormat>On-screen Show (4:3)</PresentationFormat>
  <Paragraphs>800</Paragraphs>
  <Slides>89</Slides>
  <Notes>80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89</vt:i4>
      </vt:variant>
    </vt:vector>
  </HeadingPairs>
  <TitlesOfParts>
    <vt:vector size="90" baseType="lpstr">
      <vt:lpstr>Default Design</vt:lpstr>
      <vt:lpstr>1</vt:lpstr>
      <vt:lpstr>Chapter Objectives</vt:lpstr>
      <vt:lpstr>Chapter Objectives (continued)</vt:lpstr>
      <vt:lpstr>History of Computers </vt:lpstr>
      <vt:lpstr>History of Computers (continued)</vt:lpstr>
      <vt:lpstr>History of Computers (continued)</vt:lpstr>
      <vt:lpstr>System and Application Software</vt:lpstr>
      <vt:lpstr>System Software</vt:lpstr>
      <vt:lpstr>Software (continued)</vt:lpstr>
      <vt:lpstr>Application Software</vt:lpstr>
      <vt:lpstr> Software Development Process</vt:lpstr>
      <vt:lpstr>Steps in the Program Development Process</vt:lpstr>
      <vt:lpstr>Steps in the Program Development Process (continued)</vt:lpstr>
      <vt:lpstr>Step 1: Analyze the Problem</vt:lpstr>
      <vt:lpstr>Analyze the Problem (continued)</vt:lpstr>
      <vt:lpstr>Analyze the Problem (continued)</vt:lpstr>
      <vt:lpstr>Analyze the Problem (continued)</vt:lpstr>
      <vt:lpstr>Step 2: Design a Solution</vt:lpstr>
      <vt:lpstr>Class Diagram</vt:lpstr>
      <vt:lpstr>Design</vt:lpstr>
      <vt:lpstr>Design (continued)</vt:lpstr>
      <vt:lpstr>Design a Solution (continued)</vt:lpstr>
      <vt:lpstr>Step 3: Code the Solution </vt:lpstr>
      <vt:lpstr>Step 4: Implement the Code </vt:lpstr>
      <vt:lpstr>Implement the Code  (continued)</vt:lpstr>
      <vt:lpstr>Slide 26</vt:lpstr>
      <vt:lpstr>Programming Methodologies </vt:lpstr>
      <vt:lpstr>Structured Procedural Programming </vt:lpstr>
      <vt:lpstr>Flowchart</vt:lpstr>
      <vt:lpstr>Pseudocode or Structured English</vt:lpstr>
      <vt:lpstr>Slide 31</vt:lpstr>
      <vt:lpstr>Object-Oriented Programming</vt:lpstr>
      <vt:lpstr>Object-Oriented Methodologies</vt:lpstr>
      <vt:lpstr>Class Diagram</vt:lpstr>
      <vt:lpstr>Evolution of C# and .NET </vt:lpstr>
      <vt:lpstr>Evolution of C# and .NET  (continued)</vt:lpstr>
      <vt:lpstr>.NET</vt:lpstr>
      <vt:lpstr>.NET (continued)</vt:lpstr>
      <vt:lpstr>Why C#</vt:lpstr>
      <vt:lpstr>Why C# (continued)</vt:lpstr>
      <vt:lpstr>C# Relationship to .NET</vt:lpstr>
      <vt:lpstr>C# Relationship to .NET (continued)</vt:lpstr>
      <vt:lpstr>Types of Applications Developed with C#</vt:lpstr>
      <vt:lpstr>Web Applications</vt:lpstr>
      <vt:lpstr>Web Applications (continued)</vt:lpstr>
      <vt:lpstr>Windows Applications</vt:lpstr>
      <vt:lpstr>Windows Applications (continued)</vt:lpstr>
      <vt:lpstr>Console Applications</vt:lpstr>
      <vt:lpstr>Output from the First C# Program</vt:lpstr>
      <vt:lpstr>Exploring the First C# Program</vt:lpstr>
      <vt:lpstr>Elements of a C# Program</vt:lpstr>
      <vt:lpstr>Comments</vt:lpstr>
      <vt:lpstr>Inline Comments</vt:lpstr>
      <vt:lpstr>Multiline Comment</vt:lpstr>
      <vt:lpstr>XML Documentation Comments </vt:lpstr>
      <vt:lpstr>using Directive</vt:lpstr>
      <vt:lpstr>Namespace</vt:lpstr>
      <vt:lpstr>Namespace (continued)</vt:lpstr>
      <vt:lpstr>Class Definition</vt:lpstr>
      <vt:lpstr>Class Definition (continued)</vt:lpstr>
      <vt:lpstr>Class Definition (continued)</vt:lpstr>
      <vt:lpstr>Main( ) Method</vt:lpstr>
      <vt:lpstr>Main( ) Method Heading</vt:lpstr>
      <vt:lpstr>Method Body − Statements</vt:lpstr>
      <vt:lpstr>Method Calls</vt:lpstr>
      <vt:lpstr>Program Statements</vt:lpstr>
      <vt:lpstr>Program Statements (continued)</vt:lpstr>
      <vt:lpstr>Escape Sequence Characters</vt:lpstr>
      <vt:lpstr>C# Elements </vt:lpstr>
      <vt:lpstr>Create Console Application</vt:lpstr>
      <vt:lpstr>Create New Project </vt:lpstr>
      <vt:lpstr> Code Automatically Generated</vt:lpstr>
      <vt:lpstr>Typing Your Program Statements</vt:lpstr>
      <vt:lpstr>Rename Source Code Name </vt:lpstr>
      <vt:lpstr>Compile and Run Application</vt:lpstr>
      <vt:lpstr>Build Visual Studio Project</vt:lpstr>
      <vt:lpstr>Debugging an Application </vt:lpstr>
      <vt:lpstr>Error Listing </vt:lpstr>
      <vt:lpstr>Creating an Application – ProgrammingMessage Example</vt:lpstr>
      <vt:lpstr>ProgrammingMessage Example</vt:lpstr>
      <vt:lpstr>ProgrammingMessage Example</vt:lpstr>
      <vt:lpstr>ProgrammingMessage Example</vt:lpstr>
      <vt:lpstr>ProgrammingMessage Example</vt:lpstr>
      <vt:lpstr>Coding Standards</vt:lpstr>
      <vt:lpstr>Coding Standards - Pseudocode Suggestions</vt:lpstr>
      <vt:lpstr>Resources</vt:lpstr>
      <vt:lpstr>Chapter Summary</vt:lpstr>
      <vt:lpstr>Chapter Summary (continued)</vt:lpstr>
      <vt:lpstr>Chapter Summary (continued)</vt:lpstr>
    </vt:vector>
  </TitlesOfParts>
  <Company>Columbia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creator>Course Technology</dc:creator>
  <cp:lastModifiedBy>Aimee Poirier</cp:lastModifiedBy>
  <cp:revision>257</cp:revision>
  <dcterms:created xsi:type="dcterms:W3CDTF">2002-11-15T07:59:11Z</dcterms:created>
  <dcterms:modified xsi:type="dcterms:W3CDTF">2013-04-04T16:20:02Z</dcterms:modified>
</cp:coreProperties>
</file>