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609" r:id="rId2"/>
    <p:sldId id="348" r:id="rId3"/>
    <p:sldId id="489" r:id="rId4"/>
    <p:sldId id="624" r:id="rId5"/>
    <p:sldId id="617" r:id="rId6"/>
    <p:sldId id="618" r:id="rId7"/>
    <p:sldId id="619" r:id="rId8"/>
    <p:sldId id="620" r:id="rId9"/>
    <p:sldId id="621" r:id="rId10"/>
    <p:sldId id="622" r:id="rId11"/>
    <p:sldId id="388" r:id="rId12"/>
    <p:sldId id="578" r:id="rId13"/>
    <p:sldId id="610" r:id="rId14"/>
    <p:sldId id="625" r:id="rId15"/>
    <p:sldId id="562" r:id="rId16"/>
    <p:sldId id="590" r:id="rId17"/>
    <p:sldId id="592" r:id="rId18"/>
    <p:sldId id="593" r:id="rId19"/>
    <p:sldId id="450" r:id="rId20"/>
    <p:sldId id="591" r:id="rId21"/>
    <p:sldId id="498" r:id="rId22"/>
    <p:sldId id="569" r:id="rId23"/>
    <p:sldId id="564" r:id="rId24"/>
    <p:sldId id="594" r:id="rId25"/>
    <p:sldId id="499" r:id="rId26"/>
    <p:sldId id="496" r:id="rId27"/>
    <p:sldId id="497" r:id="rId28"/>
    <p:sldId id="623" r:id="rId29"/>
    <p:sldId id="534" r:id="rId30"/>
    <p:sldId id="565" r:id="rId31"/>
    <p:sldId id="595" r:id="rId32"/>
    <p:sldId id="566" r:id="rId33"/>
    <p:sldId id="596" r:id="rId34"/>
    <p:sldId id="500" r:id="rId35"/>
    <p:sldId id="501" r:id="rId36"/>
    <p:sldId id="626" r:id="rId37"/>
    <p:sldId id="627" r:id="rId38"/>
    <p:sldId id="628" r:id="rId39"/>
    <p:sldId id="629" r:id="rId40"/>
    <p:sldId id="630" r:id="rId41"/>
    <p:sldId id="631" r:id="rId42"/>
    <p:sldId id="632" r:id="rId43"/>
    <p:sldId id="633" r:id="rId44"/>
    <p:sldId id="634" r:id="rId45"/>
    <p:sldId id="635" r:id="rId46"/>
    <p:sldId id="636" r:id="rId47"/>
    <p:sldId id="637" r:id="rId48"/>
    <p:sldId id="638" r:id="rId49"/>
    <p:sldId id="639" r:id="rId50"/>
    <p:sldId id="640" r:id="rId51"/>
    <p:sldId id="641" r:id="rId52"/>
    <p:sldId id="642" r:id="rId53"/>
    <p:sldId id="643" r:id="rId54"/>
    <p:sldId id="644" r:id="rId55"/>
    <p:sldId id="645" r:id="rId56"/>
    <p:sldId id="646" r:id="rId57"/>
    <p:sldId id="647" r:id="rId58"/>
    <p:sldId id="648" r:id="rId59"/>
    <p:sldId id="649" r:id="rId60"/>
    <p:sldId id="650" r:id="rId61"/>
    <p:sldId id="651" r:id="rId62"/>
    <p:sldId id="652" r:id="rId63"/>
    <p:sldId id="653" r:id="rId64"/>
    <p:sldId id="654" r:id="rId65"/>
    <p:sldId id="655" r:id="rId66"/>
    <p:sldId id="656" r:id="rId67"/>
    <p:sldId id="657" r:id="rId68"/>
    <p:sldId id="658" r:id="rId69"/>
    <p:sldId id="659" r:id="rId70"/>
    <p:sldId id="660" r:id="rId71"/>
    <p:sldId id="661" r:id="rId72"/>
    <p:sldId id="662" r:id="rId73"/>
    <p:sldId id="663" r:id="rId74"/>
    <p:sldId id="664" r:id="rId75"/>
    <p:sldId id="665" r:id="rId76"/>
    <p:sldId id="666" r:id="rId77"/>
    <p:sldId id="667" r:id="rId78"/>
    <p:sldId id="668" r:id="rId79"/>
    <p:sldId id="669" r:id="rId80"/>
    <p:sldId id="670" r:id="rId81"/>
    <p:sldId id="671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245" autoAdjust="0"/>
    <p:restoredTop sz="97627" autoAdjust="0"/>
  </p:normalViewPr>
  <p:slideViewPr>
    <p:cSldViewPr>
      <p:cViewPr varScale="1">
        <p:scale>
          <a:sx n="78" d="100"/>
          <a:sy n="7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7E48-2DFA-43EF-B220-3740C5852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4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F4BE9F-73A3-4CED-84A0-E7E7A5F90CC7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459663-6F6B-4069-AC8B-9BE1E86A12E0}" type="slidenum">
              <a:rPr lang="en-US" sz="1200" smtClean="0"/>
              <a:pPr eaLnBrk="1" hangingPunct="1"/>
              <a:t>10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1BD6D-86F7-43B7-858F-5A4D2EB314FE}" type="slidenum">
              <a:rPr lang="en-US" sz="1200" smtClean="0"/>
              <a:pPr eaLnBrk="1" hangingPunct="1"/>
              <a:t>11</a:t>
            </a:fld>
            <a:endParaRPr 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B24B4E-B198-4563-8815-209C4DF1B931}" type="slidenum">
              <a:rPr lang="en-US" sz="1200" smtClean="0"/>
              <a:pPr eaLnBrk="1" hangingPunct="1"/>
              <a:t>12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50EC06-E681-4DF3-AC87-396ECD4BFB0B}" type="slidenum">
              <a:rPr lang="en-US" sz="1200" smtClean="0"/>
              <a:pPr eaLnBrk="1" hangingPunct="1"/>
              <a:t>13</a:t>
            </a:fld>
            <a:endParaRPr 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BBC172-F5D1-4B27-94C4-2ECE80CD9A55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BFA10F-1655-431F-8C61-E4877439B3DE}" type="slidenum">
              <a:rPr lang="en-US" sz="1200" smtClean="0"/>
              <a:pPr eaLnBrk="1" hangingPunct="1"/>
              <a:t>16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7269E7-3239-47A4-AA62-A2AA6DB73254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976E02-A7CE-40F4-9A61-13F3447A79DA}" type="slidenum">
              <a:rPr lang="en-US" sz="1200" smtClean="0"/>
              <a:pPr eaLnBrk="1" hangingPunct="1"/>
              <a:t>18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5A9E50-CF3A-468B-A4F1-0AA7767C2CC1}" type="slidenum">
              <a:rPr lang="en-US" sz="1200" smtClean="0"/>
              <a:pPr eaLnBrk="1" hangingPunct="1"/>
              <a:t>19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76F7C3-ECDA-42FA-9BFB-4C5D9CA57D75}" type="slidenum">
              <a:rPr lang="en-US" sz="1200" smtClean="0"/>
              <a:pPr eaLnBrk="1" hangingPunct="1"/>
              <a:t>20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617B81-5DFA-4CAB-B0AF-3C36B975A41C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7AEB59-4C42-4C1F-BE9D-4F7E4C808EDD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CB04E5-BEEE-4174-8528-F96C94757CD4}" type="slidenum">
              <a:rPr lang="en-US" sz="1200" smtClean="0"/>
              <a:pPr eaLnBrk="1" hangingPunct="1"/>
              <a:t>22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3191C8-C407-46E8-9C7E-FE57DB2A97D9}" type="slidenum">
              <a:rPr lang="en-US" sz="1200" smtClean="0"/>
              <a:pPr eaLnBrk="1" hangingPunct="1"/>
              <a:t>23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4AA0E7-4981-481C-995D-CB4AB03ED9CA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BA671D-D0AE-4BFC-BD37-E2025FD6CB57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604D25-77D4-4D90-9B23-BD55CCC9C5EE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4567FD-4D2F-445E-B8EA-79415AC45A06}" type="slidenum">
              <a:rPr lang="en-US" sz="1200" smtClean="0"/>
              <a:pPr eaLnBrk="1" hangingPunct="1"/>
              <a:t>27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8CB941-35D2-4C50-9083-73AADA89057E}" type="slidenum">
              <a:rPr lang="en-US" sz="1200" smtClean="0"/>
              <a:pPr eaLnBrk="1" hangingPunct="1"/>
              <a:t>29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7D49F2-35E9-404E-AFFC-BBA80C3E7210}" type="slidenum">
              <a:rPr lang="en-US" sz="1200" smtClean="0"/>
              <a:pPr eaLnBrk="1" hangingPunct="1"/>
              <a:t>30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26D536-BC90-4493-BF98-F7A0B8D00333}" type="slidenum">
              <a:rPr lang="en-US" sz="1200" smtClean="0"/>
              <a:pPr eaLnBrk="1" hangingPunct="1"/>
              <a:t>31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441E29-9B29-4EB0-A785-D087C8833CD8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932EDD-6B64-4CF9-AC5C-1D50D2B7378F}" type="slidenum">
              <a:rPr lang="en-US" sz="1200" smtClean="0"/>
              <a:pPr eaLnBrk="1" hangingPunct="1"/>
              <a:t>32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5992E5-32FC-4EC7-8A97-47E605F0290D}" type="slidenum">
              <a:rPr lang="en-US" sz="1200" smtClean="0"/>
              <a:pPr eaLnBrk="1" hangingPunct="1"/>
              <a:t>33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BE164A-C5D4-48BA-A015-1C0287A8F1D8}" type="slidenum">
              <a:rPr lang="en-US" sz="1200" smtClean="0"/>
              <a:pPr eaLnBrk="1" hangingPunct="1"/>
              <a:t>34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C84F64-2A84-4CD5-B062-988185D9FB39}" type="slidenum">
              <a:rPr lang="en-US" sz="1200" smtClean="0"/>
              <a:pPr eaLnBrk="1" hangingPunct="1"/>
              <a:t>35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5521DD-F04B-4972-87C8-A3871C3FA72E}" type="slidenum">
              <a:rPr lang="en-US" sz="1200" smtClean="0"/>
              <a:pPr eaLnBrk="1" hangingPunct="1"/>
              <a:t>36</a:t>
            </a:fld>
            <a:endParaRPr lang="en-US" sz="1200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51BB7E-4269-4835-B885-5CD1224B6335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FDA94D-BBA6-4D55-9539-F56BB329C726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FDA94D-BBA6-4D55-9539-F56BB329C726}" type="slidenum">
              <a:rPr lang="en-US" sz="1200">
                <a:solidFill>
                  <a:prstClr val="black"/>
                </a:solidFill>
              </a:rPr>
              <a:pPr eaLnBrk="1" hangingPunct="1"/>
              <a:t>40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DAEF35-2F8E-474B-959A-56D0B5A7C639}" type="slidenum">
              <a:rPr lang="en-US" sz="1200" smtClean="0"/>
              <a:pPr eaLnBrk="1" hangingPunct="1"/>
              <a:t>41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DDBBC6-A4B0-42FB-9646-4BCEF2E6A274}" type="slidenum">
              <a:rPr lang="en-US" sz="1200" smtClean="0"/>
              <a:pPr eaLnBrk="1" hangingPunct="1"/>
              <a:t>42</a:t>
            </a:fld>
            <a:endParaRPr 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D2E513-5B3F-424D-9189-A95DA86E10CF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C3B8C7-3ED7-4642-AA8F-83E92A1717F4}" type="slidenum">
              <a:rPr lang="en-US" sz="1200" smtClean="0"/>
              <a:pPr eaLnBrk="1" hangingPunct="1"/>
              <a:t>43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18E450-8B69-4406-9E5B-2D028B44A5E5}" type="slidenum">
              <a:rPr lang="en-US" sz="1200" smtClean="0"/>
              <a:pPr eaLnBrk="1" hangingPunct="1"/>
              <a:t>44</a:t>
            </a:fld>
            <a:endParaRPr 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77D35D-105B-4931-BA89-A40C808B3277}" type="slidenum">
              <a:rPr lang="en-US" sz="1200" smtClean="0"/>
              <a:pPr eaLnBrk="1" hangingPunct="1"/>
              <a:t>45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D4725D-ECDD-41D6-8D08-CCFE81F880AB}" type="slidenum">
              <a:rPr lang="en-US" sz="1200" smtClean="0"/>
              <a:pPr eaLnBrk="1" hangingPunct="1"/>
              <a:t>46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9E40A6-689F-4F49-9BEF-589A2A6EEDA5}" type="slidenum">
              <a:rPr lang="en-US" sz="1200" smtClean="0"/>
              <a:pPr eaLnBrk="1" hangingPunct="1"/>
              <a:t>47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570B6A-03C5-4A22-B93D-7D20F88C07BE}" type="slidenum">
              <a:rPr lang="en-US" sz="1200" smtClean="0"/>
              <a:pPr eaLnBrk="1" hangingPunct="1"/>
              <a:t>50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9314A9-5D93-4D3F-936A-46D7FEF0AAE9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5B3E46-9FF0-4A34-81B0-13A68FF51C95}" type="slidenum">
              <a:rPr lang="en-US" sz="1200" smtClean="0"/>
              <a:pPr eaLnBrk="1" hangingPunct="1"/>
              <a:t>52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0DFECB-9FE1-4E69-A167-44232A745F01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7F8DAC-F641-4F6D-9182-A9236020B2F6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BF000F-F935-476C-BC2E-AAEE9639C005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C704A9-9B1E-4354-932F-BB77CE3BDC22}" type="slidenum">
              <a:rPr lang="en-US" sz="1200" smtClean="0"/>
              <a:pPr eaLnBrk="1" hangingPunct="1"/>
              <a:t>55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2B0C65-3BC1-4079-BA95-4FD68F70197A}" type="slidenum">
              <a:rPr lang="en-US" sz="1200" smtClean="0"/>
              <a:pPr eaLnBrk="1" hangingPunct="1"/>
              <a:t>56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2B0C65-3BC1-4079-BA95-4FD68F70197A}" type="slidenum">
              <a:rPr lang="en-US" sz="1200">
                <a:solidFill>
                  <a:prstClr val="black"/>
                </a:solidFill>
              </a:rPr>
              <a:pPr eaLnBrk="1" hangingPunct="1"/>
              <a:t>57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443DDC-608B-4881-B8E1-B590889AC916}" type="slidenum">
              <a:rPr lang="en-US" sz="1200" smtClean="0"/>
              <a:pPr eaLnBrk="1" hangingPunct="1"/>
              <a:t>58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DE3324-EC8C-4665-A186-D8D4A50D864A}" type="slidenum">
              <a:rPr lang="en-US" sz="1200" smtClean="0"/>
              <a:pPr eaLnBrk="1" hangingPunct="1"/>
              <a:t>59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3FA44D-F31B-4926-86FC-85772B4059D5}" type="slidenum">
              <a:rPr lang="en-US" sz="1200" smtClean="0"/>
              <a:pPr eaLnBrk="1" hangingPunct="1"/>
              <a:t>60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EA4D1C-9B60-4983-8B17-9D5E811E4636}" type="slidenum">
              <a:rPr lang="en-US" sz="1200" smtClean="0"/>
              <a:pPr eaLnBrk="1" hangingPunct="1"/>
              <a:t>61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A7C068-5C21-437D-9638-0737DBAB0FF6}" type="slidenum">
              <a:rPr lang="en-US" sz="1200" smtClean="0"/>
              <a:pPr eaLnBrk="1" hangingPunct="1"/>
              <a:t>62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1E28A5-B6DC-4810-91BB-524404D5ECA3}" type="slidenum">
              <a:rPr lang="en-US" sz="1200" smtClean="0"/>
              <a:pPr eaLnBrk="1" hangingPunct="1"/>
              <a:t>63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2660EC-307C-4BFD-A2F6-8AAE9F876D89}" type="slidenum">
              <a:rPr lang="en-US" sz="1200" smtClean="0"/>
              <a:pPr eaLnBrk="1" hangingPunct="1"/>
              <a:t>66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32ECD9-2D1B-470E-9569-22425039F3F8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233454-5C6B-4CF7-A864-74C427092FB2}" type="slidenum">
              <a:rPr lang="en-US" sz="1200" smtClean="0"/>
              <a:pPr eaLnBrk="1" hangingPunct="1"/>
              <a:t>67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FC106A-9744-448D-A86F-87993F687913}" type="slidenum">
              <a:rPr lang="en-US" sz="1200" smtClean="0"/>
              <a:pPr eaLnBrk="1" hangingPunct="1"/>
              <a:t>68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8FA1C2-216D-4798-B399-BD432199F623}" type="slidenum">
              <a:rPr lang="en-US" sz="1200" smtClean="0"/>
              <a:pPr eaLnBrk="1" hangingPunct="1"/>
              <a:t>69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783D2B-5A22-4BB9-86AB-DFA9173A72F3}" type="slidenum">
              <a:rPr lang="en-US" sz="1200" smtClean="0"/>
              <a:pPr eaLnBrk="1" hangingPunct="1"/>
              <a:t>70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262F70-08F9-474B-B010-32984EC9927B}" type="slidenum">
              <a:rPr lang="en-US" sz="1200" smtClean="0"/>
              <a:pPr eaLnBrk="1" hangingPunct="1"/>
              <a:t>71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637367-DE82-47A4-84F1-9B60F9951C8E}" type="slidenum">
              <a:rPr lang="en-US" sz="1200" smtClean="0"/>
              <a:pPr eaLnBrk="1" hangingPunct="1"/>
              <a:t>72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ACD402-C5D8-4CFC-9539-723CF7C3100B}" type="slidenum">
              <a:rPr lang="en-US" sz="1200" smtClean="0"/>
              <a:pPr eaLnBrk="1" hangingPunct="1"/>
              <a:t>74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BC9106-0EE2-447D-B7F6-CEEF6F9BCF6D}" type="slidenum">
              <a:rPr lang="en-US" sz="1200" smtClean="0"/>
              <a:pPr eaLnBrk="1" hangingPunct="1"/>
              <a:t>75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487EC9-66B4-4E20-8BC5-9085F6D3E1B5}" type="slidenum">
              <a:rPr lang="en-US" sz="1200" smtClean="0"/>
              <a:pPr eaLnBrk="1" hangingPunct="1"/>
              <a:t>76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80F9C3-8683-4A2F-BDA5-DEEBA110E9DE}" type="slidenum">
              <a:rPr lang="en-US" sz="1200" smtClean="0"/>
              <a:pPr eaLnBrk="1" hangingPunct="1"/>
              <a:t>80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DD99F6-A219-45AF-9040-1D97D614A09B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B7BE76-5425-4E4C-A5E3-963B16CF230D}" type="slidenum">
              <a:rPr lang="en-US" sz="1200" smtClean="0"/>
              <a:pPr eaLnBrk="1" hangingPunct="1"/>
              <a:t>81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FCF90E-CF2E-42F7-B66B-97F94EC49546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C424A3-61D0-4043-A96D-1AF55C6921C5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09518-B458-4340-AACA-067BED502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64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E1EFF-1384-4FCD-B906-92BB64115A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83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7482C-EA7F-4361-B2F1-7BBABC8FD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04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9B972-F1B4-4A2D-84C8-16D29918D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67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54149-6E2E-4231-8A26-6C4891650B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39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FA71-7C7E-4D5F-905F-075459B74C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96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4C752-2015-4E61-8121-2DC52C30A7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1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3B246-8143-42AF-AA46-7CDC995F45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8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661AB-AD5A-439A-AED2-AD0E61ED0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0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2B49-6646-4958-805A-C7C54119C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3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1A574-0C06-4DF8-986C-48439620E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371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7C8E9-DBBD-416F-BBB6-1780FA22B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97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8EB7-CF0A-4366-84A5-2244FFA3B3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8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9232-3397-4AFA-9313-9D11CEDE6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1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2BB816-0ED5-4C75-B673-9F689546B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ac.uk/resources/guides/writing-readable-source-code" TargetMode="External"/><Relationship Id="rId2" Type="http://schemas.openxmlformats.org/officeDocument/2006/relationships/hyperlink" Target="http://msdn.microsoft.com/en-us/library/xzf533w0(VS.71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kx37x362(V=VS.110).aspx" TargetMode="External"/><Relationship Id="rId4" Type="http://schemas.openxmlformats.org/officeDocument/2006/relationships/hyperlink" Target="http://www.programmingvideotutorials.com/csharp/csharp-introduction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A2E878-2256-4BDB-B4F7-7E6A620CE964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499" y="0"/>
            <a:ext cx="4158867" cy="6858000"/>
          </a:xfrm>
          <a:prstGeom prst="rect">
            <a:avLst/>
          </a:prstGeom>
        </p:spPr>
      </p:pic>
      <p:sp>
        <p:nvSpPr>
          <p:cNvPr id="1638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2133600"/>
            <a:ext cx="4038600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3600" b="1" dirty="0" smtClean="0"/>
              <a:t>Data Types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b="1" dirty="0" smtClean="0"/>
              <a:t>and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b="1" dirty="0" smtClean="0"/>
              <a:t>Expressions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1B505B-F2D4-4424-B895-7241381E897B}" type="slidenum">
              <a:rPr lang="en-US" sz="1400" smtClean="0"/>
              <a:pPr eaLnBrk="1" hangingPunct="1"/>
              <a:t>10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Representation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43800" cy="474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5867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2-2  </a:t>
            </a:r>
            <a:r>
              <a:rPr lang="en-US" dirty="0" smtClean="0"/>
              <a:t>Common abbreviations for data representations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D482DC-47D0-4E97-AEFE-21814AF4AEB7}" type="slidenum">
              <a:rPr lang="en-US" sz="1400" smtClean="0"/>
              <a:pPr eaLnBrk="1" hangingPunct="1"/>
              <a:t>11</a:t>
            </a:fld>
            <a:endParaRPr lang="en-US" sz="1400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Locations for Data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800" dirty="0" smtClean="0"/>
              <a:t>Identifier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600" dirty="0" smtClean="0"/>
              <a:t>Name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600" dirty="0" smtClean="0"/>
              <a:t>Rules for creating an identifier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Combination of alphabetic characters (a-z and A-Z), numeric digits (0-9), and the underscore 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First character in the name may not be numeric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No embedded spaces – concatenate (append) words together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Keywords cannot be used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Use the case of the character to your advantage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Be descriptive with meaningful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B2BD11-CCE3-48E2-954D-CBBF44811F04}" type="slidenum">
              <a:rPr lang="en-US" sz="1400" smtClean="0"/>
              <a:pPr eaLnBrk="1" hangingPunct="1"/>
              <a:t>12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Reserved Words in C#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5105400" cy="534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819400"/>
            <a:ext cx="288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2-3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C# keywords/</a:t>
            </a:r>
          </a:p>
          <a:p>
            <a:r>
              <a:rPr lang="en-US" dirty="0"/>
              <a:t> </a:t>
            </a:r>
            <a:r>
              <a:rPr lang="en-US" dirty="0" smtClean="0"/>
              <a:t>   reserved 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58EDD6-C464-4F3A-9A03-5E759C6F5290}" type="slidenum">
              <a:rPr lang="en-US" sz="1400" smtClean="0"/>
              <a:pPr eaLnBrk="1" hangingPunct="1"/>
              <a:t>13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Reserved Words in C#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7010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/>
              <a:t>Contextual keywords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600" dirty="0"/>
              <a:t>As powerful as regular keywords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600" dirty="0"/>
              <a:t>Contextual keywords have special meaning only when used in a specific context; other times they can be used as identifiers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Keywords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34C752-2015-4E61-8121-2DC52C30A7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983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4034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2-4   </a:t>
            </a:r>
            <a:r>
              <a:rPr lang="en-US" dirty="0" smtClean="0"/>
              <a:t>C# contextual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95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CBEBF7-5A07-4E57-8A9D-F95F072E7931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Naming Conventions 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685800" y="16764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Pascal case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First letter of each word capitalized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Class, method, namespace, and properties identifiers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Camel case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Hungarian notation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First letter of identifier lowercase; first letter of subsequent concatenated words capitalized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Variables and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830D90-B59D-4BAC-AFFC-973C16DFD875}" type="slidenum">
              <a:rPr lang="en-US" sz="1400" smtClean="0"/>
              <a:pPr eaLnBrk="1" hangingPunct="1"/>
              <a:t>16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Naming Conventions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Uppercase</a:t>
            </a:r>
            <a:r>
              <a:rPr lang="en-US" sz="3200" dirty="0"/>
              <a:t> 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 dirty="0"/>
              <a:t>Every character is uppercase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 dirty="0"/>
              <a:t>Constant literals and for identifiers that consist of two or fewer letters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64E3A5-D34F-4F04-A5B8-DA2529C481BE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1748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Examples of Valid Names (Identifiers)  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213" y="1523999"/>
            <a:ext cx="7311387" cy="433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9400" y="579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2-5  </a:t>
            </a:r>
            <a:r>
              <a:rPr lang="en-US" dirty="0" smtClean="0"/>
              <a:t>Valid identifiers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536E9A-D789-485C-9B06-7C00AB74BBCD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Examples of Invalid Names (Identifiers)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91585" cy="434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587257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2-6   </a:t>
            </a:r>
            <a:r>
              <a:rPr lang="en-US" dirty="0" smtClean="0"/>
              <a:t>Invalid identifier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8911C5-9EFB-4ACC-9D57-373DAC5D94AC}" type="slidenum">
              <a:rPr lang="en-US" sz="1400" smtClean="0"/>
              <a:pPr eaLnBrk="1" hangingPunct="1"/>
              <a:t>19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dirty="0" smtClean="0"/>
              <a:t>Area in computer memory where a value of a particular data type can be stored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Declare a variable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Allocate memory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dirty="0" smtClean="0"/>
              <a:t>Syntax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type identifier;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dirty="0" smtClean="0"/>
              <a:t>Compile-time initialization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Initialize a variable when it is declared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dirty="0" smtClean="0"/>
              <a:t>Syntax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type identifier = expression;  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B138B7-6D75-4DB9-BE45-4EFF5E35AD5E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Examine how computers represent data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Declare memory locations for data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Explore the relationship between classes, objects, and types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Use predefined data types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Use integral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FD9FEE-012B-4AAB-AB80-13FCDC15219E}" type="slidenum">
              <a:rPr lang="en-US" sz="1400" smtClean="0"/>
              <a:pPr eaLnBrk="1" hangingPunct="1"/>
              <a:t>20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Types, Classes, and Objects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C# has more than one type of number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int type is a whole number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Floating-point types can have a fractional portion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Types are actually implemented through classes</a:t>
            </a:r>
            <a:r>
              <a:rPr lang="en-US" dirty="0" smtClean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One-to-one correspondence between a class and a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Simple data type such as int, implemented as a class</a:t>
            </a:r>
            <a:r>
              <a:rPr lang="en-US" dirty="0" smtClean="0"/>
              <a:t>  </a:t>
            </a:r>
            <a:endParaRPr lang="en-US" sz="2400" dirty="0" smtClean="0">
              <a:solidFill>
                <a:srgbClr val="339966"/>
              </a:solidFill>
              <a:latin typeface="Courier"/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D2C396-C71C-4DE3-AC21-D7BF28A8B728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Types, Classes, and Objects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Instance of a class </a:t>
            </a:r>
            <a:r>
              <a:rPr lang="en-US" sz="2800" dirty="0" smtClean="0">
                <a:cs typeface="Times New Roman" pitchFamily="18" charset="0"/>
              </a:rPr>
              <a:t>→ object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A class includes more than just data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Encapsulation </a:t>
            </a:r>
            <a:r>
              <a:rPr lang="en-US" sz="2800" dirty="0" smtClean="0">
                <a:cs typeface="Times New Roman" pitchFamily="18" charset="0"/>
              </a:rPr>
              <a:t>→ packaging </a:t>
            </a:r>
            <a:r>
              <a:rPr lang="en-US" sz="2800" dirty="0" smtClean="0"/>
              <a:t>of data and behaviors into a single or unit</a:t>
            </a:r>
            <a:r>
              <a:rPr lang="en-US" sz="2800" dirty="0" smtClean="0">
                <a:cs typeface="Times New Roman" pitchFamily="18" charset="0"/>
              </a:rPr>
              <a:t>→class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6744B7-D9FE-405C-8B59-FE86CA0BF4CF}" type="slidenum">
              <a:rPr lang="en-US" sz="1400" smtClean="0"/>
              <a:pPr eaLnBrk="1" hangingPunct="1"/>
              <a:t>22</a:t>
            </a:fld>
            <a:endParaRPr lang="en-US" sz="1400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Type, Class, and Object Examples</a:t>
            </a:r>
            <a:r>
              <a:rPr lang="en-US" sz="4000" dirty="0" smtClean="0"/>
              <a:t> 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993" y="2057400"/>
            <a:ext cx="818980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4876800"/>
            <a:ext cx="60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2-7</a:t>
            </a:r>
            <a:r>
              <a:rPr lang="en-US" dirty="0"/>
              <a:t> </a:t>
            </a:r>
            <a:r>
              <a:rPr lang="en-US" dirty="0" smtClean="0"/>
              <a:t> Sample 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49C86C-7655-4103-B6B4-E53DEF0CE76F}" type="slidenum">
              <a:rPr lang="en-US" sz="1400" smtClean="0"/>
              <a:pPr eaLnBrk="1" hangingPunct="1"/>
              <a:t>23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Predefined Data Types </a:t>
            </a:r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685800" y="19812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Common Type System (CTS)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Divided into two major categories </a:t>
            </a:r>
          </a:p>
        </p:txBody>
      </p:sp>
      <p:sp>
        <p:nvSpPr>
          <p:cNvPr id="37895" name="Rectangle 21"/>
          <p:cNvSpPr>
            <a:spLocks noChangeArrowheads="1"/>
          </p:cNvSpPr>
          <p:nvPr/>
        </p:nvSpPr>
        <p:spPr bwMode="auto">
          <a:xfrm>
            <a:off x="2590800" y="5791200"/>
            <a:ext cx="42387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2-3 </a:t>
            </a:r>
            <a:r>
              <a:rPr lang="en-US" b="1" dirty="0" smtClean="0"/>
              <a:t> </a:t>
            </a:r>
            <a:r>
              <a:rPr lang="en-US" dirty="0" smtClean="0"/>
              <a:t>.</a:t>
            </a:r>
            <a:r>
              <a:rPr lang="en-US" dirty="0"/>
              <a:t>NET common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3027969"/>
            <a:ext cx="6745147" cy="2839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95FFF9-435D-49C9-A551-D397B13863E1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Value and Reference Types 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81000" y="4953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dirty="0"/>
          </a:p>
        </p:txBody>
      </p:sp>
      <p:sp>
        <p:nvSpPr>
          <p:cNvPr id="38919" name="Rectangle 11"/>
          <p:cNvSpPr>
            <a:spLocks noChangeArrowheads="1"/>
          </p:cNvSpPr>
          <p:nvPr/>
        </p:nvSpPr>
        <p:spPr bwMode="auto">
          <a:xfrm>
            <a:off x="457200" y="5029200"/>
            <a:ext cx="8213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2-4 </a:t>
            </a:r>
            <a:r>
              <a:rPr lang="en-US" b="1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representation for value and reference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636879"/>
            <a:ext cx="7924800" cy="339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893605-8E70-4EA5-9C0E-A8C14565C61A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Types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239000" cy="68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Fundamental or primitive data types </a:t>
            </a:r>
            <a:endParaRPr lang="en-US" sz="2400" dirty="0" smtClean="0"/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>
              <a:solidFill>
                <a:srgbClr val="339966"/>
              </a:solidFill>
              <a:latin typeface="Courier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39943" name="Rectangle 14"/>
          <p:cNvSpPr>
            <a:spLocks noChangeArrowheads="1"/>
          </p:cNvSpPr>
          <p:nvPr/>
        </p:nvSpPr>
        <p:spPr bwMode="auto">
          <a:xfrm>
            <a:off x="2514600" y="5715000"/>
            <a:ext cx="4234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2-5  </a:t>
            </a:r>
            <a:r>
              <a:rPr lang="en-US" dirty="0"/>
              <a:t>Value type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670" y="2252029"/>
            <a:ext cx="5255130" cy="3462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7302E7-BCCD-4DA0-98D9-90BB73B74725}" type="slidenum">
              <a:rPr lang="en-US" sz="1400" smtClean="0"/>
              <a:pPr eaLnBrk="1" hangingPunct="1"/>
              <a:t>26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Types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0596" y="1038224"/>
            <a:ext cx="5433804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914471"/>
            <a:ext cx="264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2-8  </a:t>
            </a:r>
            <a:r>
              <a:rPr lang="en-US" dirty="0" smtClean="0"/>
              <a:t>C# value</a:t>
            </a:r>
          </a:p>
          <a:p>
            <a:r>
              <a:rPr lang="en-US" dirty="0"/>
              <a:t>  </a:t>
            </a:r>
            <a:r>
              <a:rPr lang="en-US" dirty="0" smtClean="0"/>
              <a:t>   data types with</a:t>
            </a:r>
          </a:p>
          <a:p>
            <a:r>
              <a:rPr lang="en-US" dirty="0"/>
              <a:t> </a:t>
            </a:r>
            <a:r>
              <a:rPr lang="en-US" dirty="0" smtClean="0"/>
              <a:t>   .NET alias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4EA9B8-C2F6-454B-8998-ACD9C812FF4B}" type="slidenum">
              <a:rPr lang="en-US" sz="1400" smtClean="0"/>
              <a:pPr eaLnBrk="1" hangingPunct="1"/>
              <a:t>27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Integral Data Types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5438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Primary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How much storage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Whether a negative value can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Includes number of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byte &amp; sbyte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int &amp; uint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long &amp; ulong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short &amp; ushort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87BCB9-C760-444E-988C-65C7089C98FD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2418" y="1018208"/>
            <a:ext cx="6682382" cy="48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58629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2-9  </a:t>
            </a:r>
            <a:r>
              <a:rPr lang="en-US" dirty="0" smtClean="0"/>
              <a:t>Values and sizes for integral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C611EA-478F-414E-9E5E-B9AA9082BFC0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Examples of Integral Variable Declarations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/>
              <a:t> studentCount;            </a:t>
            </a:r>
            <a:r>
              <a:rPr lang="en-US" sz="2400" dirty="0" smtClean="0">
                <a:solidFill>
                  <a:srgbClr val="339966"/>
                </a:solidFill>
              </a:rPr>
              <a:t>// number of students in the class</a:t>
            </a:r>
            <a:endParaRPr lang="en-US" sz="2400" dirty="0" smtClean="0"/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ageOfStudent = 20;   </a:t>
            </a:r>
            <a:r>
              <a:rPr lang="en-US" sz="2400" dirty="0" smtClean="0">
                <a:solidFill>
                  <a:srgbClr val="339966"/>
                </a:solidFill>
              </a:rPr>
              <a:t>// age - originally initialized to 20</a:t>
            </a:r>
            <a:endParaRPr lang="en-US" sz="2400" dirty="0" smtClean="0"/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numberOfExams;      </a:t>
            </a:r>
            <a:r>
              <a:rPr lang="en-US" sz="2400" dirty="0" smtClean="0">
                <a:solidFill>
                  <a:srgbClr val="339966"/>
                </a:solidFill>
              </a:rPr>
              <a:t>// number of exams</a:t>
            </a:r>
            <a:endParaRPr lang="en-US" sz="2400" dirty="0" smtClean="0"/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coursesEnrolled;       </a:t>
            </a:r>
            <a:r>
              <a:rPr lang="en-US" sz="2400" dirty="0" smtClean="0">
                <a:solidFill>
                  <a:srgbClr val="339966"/>
                </a:solidFill>
              </a:rPr>
              <a:t>// number of courses enrolled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5BA8B3-03C1-413D-8572-2C72BBB048F0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Use floating-point types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Learn about the decimal data type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Declare Boolean variables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Declare and manipulate 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Work with constants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A93173-DFD7-430C-8F6E-1E148CFC4B87}" type="slidenum">
              <a:rPr lang="en-US" sz="1400" smtClean="0"/>
              <a:pPr eaLnBrk="1" hangingPunct="1"/>
              <a:t>30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Floating-Point Types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848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May be in scientific notation with an exponent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n.ne±P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3.2e+5 is equivalent to 320,000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1.76e-3 is equivalent to .00176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OR in standard decimal notation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Default type is double </a:t>
            </a:r>
            <a:r>
              <a:rPr lang="en-US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528" y="4476749"/>
            <a:ext cx="7195872" cy="14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84366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2-10  </a:t>
            </a:r>
            <a:r>
              <a:rPr lang="en-US" dirty="0" smtClean="0"/>
              <a:t>Values and sizes for floating-point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AB40EC-490C-491F-9A64-B9DF8ACEADE1}" type="slidenum">
              <a:rPr lang="en-US" sz="1400" smtClean="0"/>
              <a:pPr eaLnBrk="1" hangingPunct="1"/>
              <a:t>31</a:t>
            </a:fld>
            <a:endParaRPr lang="en-US" sz="1400" dirty="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 of Floating-Point Declarations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extraPerson = 3.50;     </a:t>
            </a:r>
            <a:r>
              <a:rPr lang="en-US" sz="2400" dirty="0" smtClean="0">
                <a:solidFill>
                  <a:srgbClr val="339966"/>
                </a:solidFill>
              </a:rPr>
              <a:t>// extraPerson originally set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339966"/>
                </a:solidFill>
              </a:rPr>
              <a:t>                                                // to 3.50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averageScore = 70.0;  </a:t>
            </a:r>
            <a:r>
              <a:rPr lang="en-US" sz="2400" dirty="0" smtClean="0">
                <a:solidFill>
                  <a:srgbClr val="339966"/>
                </a:solidFill>
              </a:rPr>
              <a:t>// averageScore originally set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339966"/>
                </a:solidFill>
              </a:rPr>
              <a:t>                                                // to 70.0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priceOfTicket;            </a:t>
            </a:r>
            <a:r>
              <a:rPr lang="en-US" sz="2400" dirty="0" smtClean="0">
                <a:solidFill>
                  <a:srgbClr val="339966"/>
                </a:solidFill>
              </a:rPr>
              <a:t>// cost of a movie ticket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gradePointAverage;    </a:t>
            </a:r>
            <a:r>
              <a:rPr lang="en-US" sz="2400" dirty="0" smtClean="0">
                <a:solidFill>
                  <a:srgbClr val="339966"/>
                </a:solidFill>
              </a:rPr>
              <a:t>// grade point average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float</a:t>
            </a:r>
            <a:r>
              <a:rPr lang="en-US" sz="2400" dirty="0" smtClean="0"/>
              <a:t> totalAmount = 23.57</a:t>
            </a:r>
            <a:r>
              <a:rPr lang="en-US" sz="2400" b="1" dirty="0" smtClean="0"/>
              <a:t>f</a:t>
            </a:r>
            <a:r>
              <a:rPr lang="en-US" sz="2400" dirty="0" smtClean="0"/>
              <a:t>;   </a:t>
            </a:r>
            <a:r>
              <a:rPr lang="en-US" sz="2400" dirty="0" smtClean="0">
                <a:solidFill>
                  <a:srgbClr val="339966"/>
                </a:solidFill>
              </a:rPr>
              <a:t>// note the f must be placed after </a:t>
            </a:r>
            <a:r>
              <a:rPr lang="en-US" sz="2400" dirty="0" smtClean="0"/>
              <a:t>              </a:t>
            </a:r>
            <a:endParaRPr lang="en-US" sz="2400" dirty="0" smtClean="0">
              <a:solidFill>
                <a:srgbClr val="339966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339966"/>
                </a:solidFill>
              </a:rPr>
              <a:t>                                               // the value for float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C77B28-9728-4D39-9E73-6595300834B3}" type="slidenum">
              <a:rPr lang="en-US" sz="1400" smtClean="0"/>
              <a:pPr eaLnBrk="1" hangingPunct="1"/>
              <a:t>32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Decimal Types </a:t>
            </a:r>
          </a:p>
        </p:txBody>
      </p:sp>
      <p:sp>
        <p:nvSpPr>
          <p:cNvPr id="471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4724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decimal</a:t>
            </a:r>
            <a:r>
              <a:rPr lang="en-US" sz="2600" dirty="0" smtClean="0"/>
              <a:t> endowmentAmount = 33897698.26</a:t>
            </a:r>
            <a:r>
              <a:rPr lang="en-US" sz="2600" b="1" dirty="0" smtClean="0"/>
              <a:t>M</a:t>
            </a:r>
            <a:r>
              <a:rPr lang="en-US" sz="2600" dirty="0" smtClean="0"/>
              <a:t>;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decimal</a:t>
            </a:r>
            <a:r>
              <a:rPr lang="en-US" sz="2600" dirty="0" smtClean="0"/>
              <a:t> deficit;</a:t>
            </a:r>
          </a:p>
        </p:txBody>
      </p:sp>
      <p:sp>
        <p:nvSpPr>
          <p:cNvPr id="47110" name="Rectangle 19"/>
          <p:cNvSpPr>
            <a:spLocks noChangeArrowheads="1"/>
          </p:cNvSpPr>
          <p:nvPr/>
        </p:nvSpPr>
        <p:spPr bwMode="auto">
          <a:xfrm>
            <a:off x="838200" y="16002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Monetary data items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As with the float, must attach the suffix ‘m’ or ‘M’ onto the end of a number to indicate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/>
              <a:t>Float attach ‘f’ or ‘F’</a:t>
            </a: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781800" cy="91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43434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2-11  </a:t>
            </a:r>
            <a:r>
              <a:rPr lang="en-US" dirty="0" smtClean="0"/>
              <a:t>Value and size for decimal data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3F2524-018D-45AF-9E7B-95676AAAFB7D}" type="slidenum">
              <a:rPr lang="en-US" sz="1400" smtClean="0"/>
              <a:pPr eaLnBrk="1" hangingPunct="1"/>
              <a:t>33</a:t>
            </a:fld>
            <a:endParaRPr lang="en-US" sz="1400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Variables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Based on true/false, on/off logic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Boolean type in C# → bool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Does not accept integer values such as 0, 1, or -1 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6324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  <a:latin typeface="Courier"/>
              </a:rPr>
              <a:t>bool</a:t>
            </a:r>
            <a:r>
              <a:rPr lang="en-US" dirty="0">
                <a:latin typeface="Courier"/>
              </a:rPr>
              <a:t> undergraduateStudent;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  <a:latin typeface="Courier"/>
              </a:rPr>
              <a:t>bool</a:t>
            </a:r>
            <a:r>
              <a:rPr lang="en-US" dirty="0">
                <a:latin typeface="Courier"/>
              </a:rPr>
              <a:t> moreData =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;       </a:t>
            </a:r>
            <a:endParaRPr lang="en-US" dirty="0">
              <a:latin typeface="New York"/>
            </a:endParaRP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0C061B-D1A4-4DED-B16F-5483DB99E780}" type="slidenum">
              <a:rPr lang="en-US" sz="1400" smtClean="0"/>
              <a:pPr eaLnBrk="1" hangingPunct="1"/>
              <a:t>34</a:t>
            </a:fld>
            <a:endParaRPr lang="en-US" sz="1400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Strings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178"/>
          <p:cNvSpPr>
            <a:spLocks noChangeArrowheads="1"/>
          </p:cNvSpPr>
          <p:nvPr/>
        </p:nvSpPr>
        <p:spPr bwMode="auto">
          <a:xfrm>
            <a:off x="685800" y="19812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Reference type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Represents a string of Unicode characters</a:t>
            </a:r>
          </a:p>
        </p:txBody>
      </p:sp>
      <p:sp>
        <p:nvSpPr>
          <p:cNvPr id="49160" name="Text Box 179"/>
          <p:cNvSpPr txBox="1">
            <a:spLocks noChangeArrowheads="1"/>
          </p:cNvSpPr>
          <p:nvPr/>
        </p:nvSpPr>
        <p:spPr bwMode="auto">
          <a:xfrm>
            <a:off x="1371600" y="3581400"/>
            <a:ext cx="6324600" cy="143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  <a:latin typeface="Courier"/>
              </a:rPr>
              <a:t>string</a:t>
            </a:r>
            <a:r>
              <a:rPr lang="en-US" dirty="0">
                <a:latin typeface="Courier"/>
              </a:rPr>
              <a:t> studentName;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  <a:latin typeface="Courier"/>
              </a:rPr>
              <a:t>string</a:t>
            </a:r>
            <a:r>
              <a:rPr lang="en-US" dirty="0">
                <a:latin typeface="Courier"/>
              </a:rPr>
              <a:t> courseName = </a:t>
            </a:r>
            <a:r>
              <a:rPr lang="en-US" dirty="0" smtClean="0"/>
              <a:t>"</a:t>
            </a:r>
            <a:r>
              <a:rPr lang="en-US" dirty="0" smtClean="0">
                <a:latin typeface="Courier"/>
              </a:rPr>
              <a:t>Programming I</a:t>
            </a:r>
            <a:r>
              <a:rPr lang="en-US" dirty="0" smtClean="0"/>
              <a:t>"</a:t>
            </a:r>
            <a:r>
              <a:rPr lang="en-US" dirty="0" smtClean="0">
                <a:latin typeface="Courier"/>
              </a:rPr>
              <a:t>;</a:t>
            </a:r>
            <a:endParaRPr lang="en-US" dirty="0">
              <a:latin typeface="Courier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New York"/>
              </a:rPr>
              <a:t>string</a:t>
            </a:r>
            <a:r>
              <a:rPr lang="en-US" dirty="0">
                <a:latin typeface="New York"/>
              </a:rPr>
              <a:t> twoLines = </a:t>
            </a:r>
            <a:r>
              <a:rPr lang="en-US" dirty="0" smtClean="0"/>
              <a:t>"</a:t>
            </a:r>
            <a:r>
              <a:rPr lang="en-US" dirty="0" smtClean="0">
                <a:latin typeface="New York"/>
              </a:rPr>
              <a:t>Line1\nLine2</a:t>
            </a:r>
            <a:r>
              <a:rPr lang="en-US" dirty="0" smtClean="0"/>
              <a:t>"</a:t>
            </a:r>
            <a:r>
              <a:rPr lang="en-US" dirty="0" smtClean="0">
                <a:latin typeface="New York"/>
              </a:rPr>
              <a:t>;</a:t>
            </a:r>
            <a:r>
              <a:rPr lang="en-US" dirty="0">
                <a:latin typeface="New York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FCE42E-619D-4822-A9D3-BE2F84639A1B}" type="slidenum">
              <a:rPr lang="en-US" sz="1400" smtClean="0"/>
              <a:pPr eaLnBrk="1" hangingPunct="1"/>
              <a:t>35</a:t>
            </a:fld>
            <a:endParaRPr lang="en-US" sz="1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Making Data Constant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685800" y="19812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Add the keyword const to a declaration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Value cannot be changed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Standard naming convention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Syntax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/>
              <a:t>const type identifier = expression;</a:t>
            </a:r>
            <a:endParaRPr lang="en-US" sz="2600" noProof="1"/>
          </a:p>
        </p:txBody>
      </p:sp>
      <p:sp>
        <p:nvSpPr>
          <p:cNvPr id="50183" name="Text Box 16"/>
          <p:cNvSpPr txBox="1">
            <a:spLocks noChangeArrowheads="1"/>
          </p:cNvSpPr>
          <p:nvPr/>
        </p:nvSpPr>
        <p:spPr bwMode="auto">
          <a:xfrm>
            <a:off x="685800" y="4495800"/>
            <a:ext cx="7696200" cy="180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const double</a:t>
            </a:r>
            <a:r>
              <a:rPr lang="en-US" dirty="0"/>
              <a:t> TAX_RATE = 0.0675; 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const int</a:t>
            </a:r>
            <a:r>
              <a:rPr lang="en-US" dirty="0"/>
              <a:t> SPEED = 70;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const char</a:t>
            </a:r>
            <a:r>
              <a:rPr lang="en-US" dirty="0"/>
              <a:t> HIGHEST_GRADE = </a:t>
            </a:r>
            <a:r>
              <a:rPr lang="en-US" dirty="0" smtClean="0"/>
              <a:t>'A'; 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900BA5-5091-436E-988E-DB8C8BA60E5B}" type="slidenum">
              <a:rPr lang="en-US" sz="1400" smtClean="0"/>
              <a:pPr eaLnBrk="1" hangingPunct="1"/>
              <a:t>36</a:t>
            </a:fld>
            <a:endParaRPr lang="en-US" sz="1400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Assignment Statements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Used to change the value of the variable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dirty="0"/>
              <a:t>Assignment operator (=)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Syntax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sz="2600" dirty="0"/>
              <a:t>variable = expression;</a:t>
            </a:r>
            <a:r>
              <a:rPr lang="en-US" sz="3000" dirty="0"/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Expression can be: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Another variable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Compatible literal value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Mathematical equation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Call to a method that returns a compatible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Combination of one or more items in this list</a:t>
            </a:r>
          </a:p>
        </p:txBody>
      </p:sp>
    </p:spTree>
    <p:extLst>
      <p:ext uri="{BB962C8B-B14F-4D97-AF65-F5344CB8AC3E}">
        <p14:creationId xmlns:p14="http://schemas.microsoft.com/office/powerpoint/2010/main" xmlns="" val="1640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9800C9-9E62-4E61-B0A2-CBC96FF47173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 of Assignment Statements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int</a:t>
            </a:r>
            <a:r>
              <a:rPr lang="en-US" dirty="0"/>
              <a:t> </a:t>
            </a:r>
            <a:r>
              <a:rPr lang="en-US" dirty="0" smtClean="0"/>
              <a:t>	numberOfMinutes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</a:t>
            </a:r>
            <a:r>
              <a:rPr lang="en-US" dirty="0" smtClean="0"/>
              <a:t>	count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</a:t>
            </a:r>
            <a:r>
              <a:rPr lang="en-US" dirty="0" smtClean="0"/>
              <a:t>	minIntValue</a:t>
            </a:r>
            <a:r>
              <a:rPr lang="en-US" dirty="0"/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numberOfMinutes = 45;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count = 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minIntValue = -2147483648;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12395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kern="1200" dirty="0">
                <a:solidFill>
                  <a:schemeClr val="accent2"/>
                </a:solidFill>
                <a:latin typeface="Times New Roman" pitchFamily="18" charset="0"/>
              </a:rPr>
              <a:t>char</a:t>
            </a:r>
            <a:r>
              <a:rPr lang="en-US" sz="2400" kern="1200" dirty="0">
                <a:latin typeface="Times New Roman" pitchFamily="18" charset="0"/>
              </a:rPr>
              <a:t> </a:t>
            </a:r>
            <a:r>
              <a:rPr lang="en-US" sz="2400" kern="1200" dirty="0" smtClean="0">
                <a:latin typeface="Times New Roman" pitchFamily="18" charset="0"/>
              </a:rPr>
              <a:t>	</a:t>
            </a:r>
            <a:r>
              <a:rPr lang="en-US" sz="2400" dirty="0" smtClean="0"/>
              <a:t>firstInitial, </a:t>
            </a: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yearInSchool, </a:t>
            </a: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punctuation; </a:t>
            </a: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kern="1200" dirty="0" smtClean="0">
                <a:latin typeface="Times New Roman" pitchFamily="18" charset="0"/>
              </a:rPr>
              <a:t>	enterKey</a:t>
            </a:r>
            <a:r>
              <a:rPr lang="en-US" sz="2400" kern="1200" dirty="0">
                <a:latin typeface="Times New Roman" pitchFamily="18" charset="0"/>
              </a:rPr>
              <a:t>, </a:t>
            </a:r>
            <a:endParaRPr lang="en-US" sz="2400" kern="1200" dirty="0" smtClean="0">
              <a:latin typeface="Times New Roman" pitchFamily="18" charset="0"/>
            </a:endParaRP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kern="1200" dirty="0">
                <a:latin typeface="Times New Roman" pitchFamily="18" charset="0"/>
              </a:rPr>
              <a:t>	</a:t>
            </a:r>
            <a:r>
              <a:rPr lang="en-US" sz="2400" kern="1200" dirty="0" smtClean="0">
                <a:latin typeface="Times New Roman" pitchFamily="18" charset="0"/>
              </a:rPr>
              <a:t>lastChar</a:t>
            </a:r>
            <a:r>
              <a:rPr lang="en-US" sz="2400" kern="1200" dirty="0">
                <a:latin typeface="Times New Roman" pitchFamily="18" charset="0"/>
              </a:rPr>
              <a:t>; </a:t>
            </a:r>
            <a:endParaRPr lang="en-US" sz="2400" kern="1200" dirty="0" smtClean="0">
              <a:latin typeface="Times New Roman" pitchFamily="18" charset="0"/>
            </a:endParaRP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endParaRPr lang="en-US" sz="2400" kern="1200" dirty="0" smtClean="0">
              <a:latin typeface="Times New Roman" pitchFamily="18" charset="0"/>
            </a:endParaRP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dirty="0" smtClean="0"/>
              <a:t>firstInitial = 'B';		 </a:t>
            </a: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dirty="0" smtClean="0"/>
              <a:t>yearInSchool = '1';		</a:t>
            </a:r>
            <a:endParaRPr lang="en-US" sz="2400" dirty="0" smtClean="0">
              <a:solidFill>
                <a:srgbClr val="339966"/>
              </a:solidFill>
            </a:endParaRP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400" dirty="0" smtClean="0"/>
              <a:t>punctuation = '; ';</a:t>
            </a:r>
          </a:p>
          <a:p>
            <a:pPr marL="0" indent="0">
              <a:buNone/>
            </a:pPr>
            <a:r>
              <a:rPr lang="en-US" sz="2400" dirty="0" smtClean="0"/>
              <a:t>enterKey </a:t>
            </a:r>
            <a:r>
              <a:rPr lang="en-US" sz="2400" dirty="0"/>
              <a:t>= '\n'; </a:t>
            </a:r>
            <a:r>
              <a:rPr lang="en-US" sz="2400" dirty="0" smtClean="0"/>
              <a:t>	</a:t>
            </a:r>
            <a:r>
              <a:rPr lang="en-US" sz="2400" kern="1200" dirty="0">
                <a:solidFill>
                  <a:srgbClr val="339966"/>
                </a:solidFill>
                <a:latin typeface="Times New Roman" pitchFamily="18" charset="0"/>
              </a:rPr>
              <a:t>// newline escape character</a:t>
            </a:r>
          </a:p>
          <a:p>
            <a:pPr marL="0" indent="0">
              <a:buNone/>
            </a:pPr>
            <a:r>
              <a:rPr lang="en-US" sz="2400" dirty="0" smtClean="0"/>
              <a:t>lastChar </a:t>
            </a:r>
            <a:r>
              <a:rPr lang="en-US" sz="2400" dirty="0"/>
              <a:t>= '\u005A'; </a:t>
            </a:r>
            <a:r>
              <a:rPr lang="en-US" sz="2400" dirty="0" smtClean="0"/>
              <a:t>	</a:t>
            </a:r>
            <a:r>
              <a:rPr lang="en-US" sz="2400" kern="1200" dirty="0">
                <a:solidFill>
                  <a:srgbClr val="339966"/>
                </a:solidFill>
                <a:latin typeface="Times New Roman" pitchFamily="18" charset="0"/>
              </a:rPr>
              <a:t>// Unicode character 'Z'</a:t>
            </a:r>
          </a:p>
          <a:p>
            <a:pPr marL="0" indent="0">
              <a:lnSpc>
                <a:spcPct val="88000"/>
              </a:lnSpc>
              <a:spcBef>
                <a:spcPts val="700"/>
              </a:spcBef>
              <a:buNone/>
            </a:pPr>
            <a:endParaRPr lang="en-US" sz="2400" kern="12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4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DDBBA1-AEDF-4CCF-99B1-C2AC0E048573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 of Assignment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/>
              <a:t> accountBalance, </a:t>
            </a:r>
            <a:endParaRPr lang="en-US" dirty="0" smtClean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</a:t>
            </a:r>
            <a:r>
              <a:rPr lang="en-US" dirty="0" smtClean="0"/>
              <a:t>	weight</a:t>
            </a:r>
            <a:r>
              <a:rPr lang="en-US" dirty="0"/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>
                <a:solidFill>
                  <a:schemeClr val="accent2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/>
              <a:t>isFinished;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accountBalance = 4783.68;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weight = 1.7E-3;	         </a:t>
            </a:r>
            <a:r>
              <a:rPr lang="en-US" dirty="0" smtClean="0">
                <a:solidFill>
                  <a:srgbClr val="339966"/>
                </a:solidFill>
              </a:rPr>
              <a:t>//</a:t>
            </a:r>
            <a:r>
              <a:rPr lang="en-US" dirty="0">
                <a:solidFill>
                  <a:srgbClr val="339966"/>
                </a:solidFill>
              </a:rPr>
              <a:t>scientific notation may be </a:t>
            </a:r>
            <a:r>
              <a:rPr lang="en-US" dirty="0" smtClean="0">
                <a:solidFill>
                  <a:srgbClr val="339966"/>
                </a:solidFill>
              </a:rPr>
              <a:t>used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solidFill>
                <a:srgbClr val="339966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isFinished =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r>
              <a:rPr lang="en-US" dirty="0" smtClean="0"/>
              <a:t>;	       </a:t>
            </a:r>
            <a:r>
              <a:rPr lang="en-US" dirty="0" smtClean="0">
                <a:solidFill>
                  <a:srgbClr val="339966"/>
                </a:solidFill>
              </a:rPr>
              <a:t>//declared previously as a bool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	</a:t>
            </a:r>
            <a:r>
              <a:rPr lang="en-US" dirty="0" smtClean="0">
                <a:solidFill>
                  <a:srgbClr val="339966"/>
                </a:solidFill>
              </a:rPr>
              <a:t>			      //Notice – no quotes used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 smtClean="0">
              <a:solidFill>
                <a:srgbClr val="339966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0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F405CD-B213-48F3-BC35-6DCB7E31AB2F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Write assignment statements using arithmetic operators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Learn about the order of operations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Learn special formatting rules for currency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Work through a programming example that illustrates the chapter’s concepts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DDBBA1-AEDF-4CCF-99B1-C2AC0E048573}" type="slidenum">
              <a:rPr lang="en-US" sz="14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 of Assignment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>
                <a:solidFill>
                  <a:srgbClr val="3333CC"/>
                </a:solidFill>
              </a:rPr>
              <a:t>decimal</a:t>
            </a:r>
            <a:r>
              <a:rPr lang="en-US" dirty="0" smtClean="0">
                <a:solidFill>
                  <a:srgbClr val="000000"/>
                </a:solidFill>
              </a:rPr>
              <a:t>    amountOwed</a:t>
            </a:r>
            <a:r>
              <a:rPr lang="en-US" dirty="0">
                <a:solidFill>
                  <a:srgbClr val="000000"/>
                </a:solidFill>
              </a:rPr>
              <a:t>, 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    deficitValue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>
                <a:solidFill>
                  <a:srgbClr val="000000"/>
                </a:solidFill>
              </a:rPr>
              <a:t>amountOwed </a:t>
            </a:r>
            <a:r>
              <a:rPr lang="en-US" dirty="0">
                <a:solidFill>
                  <a:srgbClr val="000000"/>
                </a:solidFill>
              </a:rPr>
              <a:t>= 3000.50</a:t>
            </a:r>
            <a:r>
              <a:rPr lang="en-US" b="1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339966"/>
                </a:solidFill>
              </a:rPr>
              <a:t>// m or M must be suffixed to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                                            // </a:t>
            </a:r>
            <a:r>
              <a:rPr lang="en-US" dirty="0" smtClean="0">
                <a:solidFill>
                  <a:srgbClr val="339966"/>
                </a:solidFill>
              </a:rPr>
              <a:t>decimal data types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00"/>
                </a:solidFill>
              </a:rPr>
              <a:t>deficitValue = -322888672.50</a:t>
            </a:r>
            <a:r>
              <a:rPr lang="en-US" b="1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noProof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5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42A3C9-FBB6-43EA-AAFD-DAFBDA90F42C}" type="slidenum">
              <a:rPr lang="en-US" sz="1400" smtClean="0"/>
              <a:pPr eaLnBrk="1" hangingPunct="1"/>
              <a:t>41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 of Assignment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>
                <a:solidFill>
                  <a:schemeClr val="accent2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aSaying, fileLocation</a:t>
            </a:r>
            <a:r>
              <a:rPr lang="en-US" dirty="0" smtClean="0"/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aSaying </a:t>
            </a:r>
            <a:r>
              <a:rPr lang="en-US" dirty="0"/>
              <a:t>= </a:t>
            </a:r>
            <a:r>
              <a:rPr lang="en-US" dirty="0" smtClean="0"/>
              <a:t>"First </a:t>
            </a:r>
            <a:r>
              <a:rPr lang="en-US" dirty="0"/>
              <a:t>day of the rest of your life!\</a:t>
            </a:r>
            <a:r>
              <a:rPr lang="en-US" dirty="0" smtClean="0"/>
              <a:t>n";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fileLocation = </a:t>
            </a:r>
            <a:r>
              <a:rPr lang="en-US" dirty="0" smtClean="0"/>
              <a:t>@ "C</a:t>
            </a:r>
            <a:r>
              <a:rPr lang="en-US" dirty="0"/>
              <a:t>:\</a:t>
            </a:r>
            <a:r>
              <a:rPr lang="en-US" dirty="0" smtClean="0"/>
              <a:t>CSharpProjects\Chapter2";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i="1" dirty="0" smtClean="0"/>
              <a:t>@ placed </a:t>
            </a:r>
            <a:r>
              <a:rPr lang="en-US" i="1" u="sng" dirty="0" smtClean="0"/>
              <a:t>before</a:t>
            </a:r>
            <a:r>
              <a:rPr lang="en-US" i="1" dirty="0" smtClean="0"/>
              <a:t> a string literal signals that the characters inside the double quotation marks should be interpreted verbatim ---  </a:t>
            </a:r>
            <a:r>
              <a:rPr lang="en-US" dirty="0" smtClean="0"/>
              <a:t>No need to use escape characters with @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4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CD96A9-8352-4A36-973B-AA4D52FDE8EC}" type="slidenum">
              <a:rPr lang="en-US" sz="1400" smtClean="0"/>
              <a:pPr eaLnBrk="1" hangingPunct="1"/>
              <a:t>42</a:t>
            </a:fld>
            <a:endParaRPr lang="en-US" sz="14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of Assignment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1828800" y="5791200"/>
            <a:ext cx="5590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2-7  </a:t>
            </a:r>
            <a:r>
              <a:rPr lang="en-US" dirty="0"/>
              <a:t>Impact of assignment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1342848"/>
            <a:ext cx="3579134" cy="44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BDED1-65CB-4787-BF86-5B4A9CACB475}" type="slidenum">
              <a:rPr lang="en-US" sz="1400" smtClean="0"/>
              <a:pPr eaLnBrk="1" hangingPunct="1"/>
              <a:t>43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Operations 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Simplest form of an assignment statement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600" dirty="0"/>
              <a:t>		resultVariable = operand1 operator operand2;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Readability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/>
              <a:t>Space before and after every operator  </a:t>
            </a: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5867400" cy="247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583166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2-12  </a:t>
            </a:r>
            <a:r>
              <a:rPr lang="en-US" dirty="0" smtClean="0"/>
              <a:t>Basic 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6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6FF95C-B9EE-4DFA-B1D4-6CCB8434C791}" type="slidenum">
              <a:rPr lang="en-US" sz="1400" smtClean="0"/>
              <a:pPr eaLnBrk="1" hangingPunct="1"/>
              <a:t>44</a:t>
            </a:fld>
            <a:endParaRPr lang="en-US" sz="1400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Arithmetic Operations</a:t>
            </a:r>
          </a:p>
        </p:txBody>
      </p:sp>
      <p:sp>
        <p:nvSpPr>
          <p:cNvPr id="24581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371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Modulus operator with negative values</a:t>
            </a:r>
          </a:p>
          <a:p>
            <a:pPr lvl="1" eaLnBrk="1" hangingPunct="1"/>
            <a:r>
              <a:rPr lang="en-US" sz="2400" dirty="0" smtClean="0"/>
              <a:t>Sign of the dividend determines the result</a:t>
            </a:r>
          </a:p>
          <a:p>
            <a:pPr lvl="1" eaLnBrk="1" hangingPunct="1"/>
            <a:r>
              <a:rPr lang="en-US" sz="2400" dirty="0" smtClean="0"/>
              <a:t>-3 % 5 = -3;          5 % -3 = 2;          -5 % -3 = -3;</a:t>
            </a:r>
            <a:r>
              <a:rPr lang="en-US" sz="2000" dirty="0" smtClean="0"/>
              <a:t> 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4583" name="Rectangle 18"/>
          <p:cNvSpPr>
            <a:spLocks noChangeArrowheads="1"/>
          </p:cNvSpPr>
          <p:nvPr/>
        </p:nvSpPr>
        <p:spPr bwMode="auto">
          <a:xfrm>
            <a:off x="2590800" y="4343400"/>
            <a:ext cx="3758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2-8 </a:t>
            </a:r>
            <a:r>
              <a:rPr lang="en-US" b="1" dirty="0" smtClean="0"/>
              <a:t> </a:t>
            </a:r>
            <a:r>
              <a:rPr lang="en-US" dirty="0" smtClean="0"/>
              <a:t>Result </a:t>
            </a:r>
            <a:r>
              <a:rPr lang="en-US" dirty="0"/>
              <a:t>of 67 %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6984" y="990600"/>
            <a:ext cx="5690616" cy="33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28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EB6AFA-E32A-4A55-A771-D4BBAF67BCF1}" type="slidenum">
              <a:rPr lang="en-US" sz="1400" smtClean="0"/>
              <a:pPr eaLnBrk="1" hangingPunct="1"/>
              <a:t>45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914400" y="19812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Plus (+) with string Identifiers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Concatenates operand2 onto end of operand1</a:t>
            </a:r>
            <a:r>
              <a:rPr lang="en-US" sz="2800" dirty="0"/>
              <a:t> 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endParaRPr lang="en-US" sz="2800" dirty="0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762000" y="3276600"/>
            <a:ext cx="7772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 fullName;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 firstName = </a:t>
            </a:r>
            <a:r>
              <a:rPr lang="en-US" dirty="0" smtClean="0"/>
              <a:t>"Rochelle";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 lastName = </a:t>
            </a:r>
            <a:r>
              <a:rPr lang="en-US" dirty="0" smtClean="0"/>
              <a:t>"Howard";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 dirty="0"/>
              <a:t>fullName = firstName + </a:t>
            </a:r>
            <a:r>
              <a:rPr lang="en-US" sz="2800" dirty="0" smtClean="0"/>
              <a:t>" " </a:t>
            </a:r>
            <a:r>
              <a:rPr lang="en-US" sz="2800" dirty="0"/>
              <a:t>+ lastName; </a:t>
            </a:r>
          </a:p>
        </p:txBody>
      </p:sp>
    </p:spTree>
    <p:extLst>
      <p:ext uri="{BB962C8B-B14F-4D97-AF65-F5344CB8AC3E}">
        <p14:creationId xmlns:p14="http://schemas.microsoft.com/office/powerpoint/2010/main" xmlns="" val="39207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A6BEF4-9B4E-4EF6-B4AA-E64466C14605}" type="slidenum">
              <a:rPr lang="en-US" sz="1400" smtClean="0"/>
              <a:pPr eaLnBrk="1" hangingPunct="1"/>
              <a:t>46</a:t>
            </a:fld>
            <a:endParaRPr lang="en-US" sz="1400" dirty="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Concatenation</a:t>
            </a:r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2438400" y="5791200"/>
            <a:ext cx="4225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2-9  </a:t>
            </a:r>
            <a:r>
              <a:rPr lang="en-US" dirty="0"/>
              <a:t>String concatenation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982639"/>
            <a:ext cx="61722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2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B755FF-6815-49B8-9B29-3DB870891641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Increment and Decrement Operations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Unary operator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	num++;     </a:t>
            </a:r>
            <a:r>
              <a:rPr lang="en-US" dirty="0">
                <a:solidFill>
                  <a:srgbClr val="339966"/>
                </a:solidFill>
              </a:rPr>
              <a:t>// num = num + 1;	</a:t>
            </a:r>
            <a:r>
              <a:rPr lang="en-US" dirty="0"/>
              <a:t>	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	--value1;   </a:t>
            </a:r>
            <a:r>
              <a:rPr lang="en-US" dirty="0">
                <a:solidFill>
                  <a:srgbClr val="339966"/>
                </a:solidFill>
              </a:rPr>
              <a:t>// value = value – 1;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Preincrement/predecrement versus post</a:t>
            </a:r>
            <a:r>
              <a:rPr lang="en-US" sz="2000" dirty="0"/>
              <a:t>			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62000" y="43434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chemeClr val="accent2"/>
                </a:solidFill>
              </a:rPr>
              <a:t>int</a:t>
            </a:r>
            <a:r>
              <a:rPr lang="en-US" dirty="0"/>
              <a:t> num = 100;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Console.WriteLine(num</a:t>
            </a:r>
            <a:r>
              <a:rPr lang="en-US" dirty="0"/>
              <a:t>++);  </a:t>
            </a:r>
            <a:r>
              <a:rPr lang="en-US" dirty="0">
                <a:solidFill>
                  <a:srgbClr val="339966"/>
                </a:solidFill>
              </a:rPr>
              <a:t>// Displays 100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Console.WriteLine(num</a:t>
            </a:r>
            <a:r>
              <a:rPr lang="en-US" dirty="0"/>
              <a:t>);      </a:t>
            </a:r>
            <a:r>
              <a:rPr lang="en-US" dirty="0">
                <a:solidFill>
                  <a:srgbClr val="339966"/>
                </a:solidFill>
              </a:rPr>
              <a:t>// Display </a:t>
            </a:r>
            <a:r>
              <a:rPr lang="en-US" dirty="0" smtClean="0">
                <a:solidFill>
                  <a:srgbClr val="339966"/>
                </a:solidFill>
              </a:rPr>
              <a:t>101  </a:t>
            </a:r>
            <a:endParaRPr lang="en-US" dirty="0">
              <a:solidFill>
                <a:srgbClr val="339966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Console.WriteLine</a:t>
            </a:r>
            <a:r>
              <a:rPr lang="en-US" dirty="0"/>
              <a:t>(++num); </a:t>
            </a:r>
            <a:r>
              <a:rPr lang="en-US" dirty="0">
                <a:solidFill>
                  <a:srgbClr val="339966"/>
                </a:solidFill>
              </a:rPr>
              <a:t>// Displays 102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01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405128"/>
            <a:ext cx="6103509" cy="4386072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6400" y="5791200"/>
            <a:ext cx="6145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2-10  </a:t>
            </a:r>
            <a:r>
              <a:rPr lang="en-US" dirty="0" smtClean="0"/>
              <a:t>Declaration of value type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5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363" y="1447800"/>
            <a:ext cx="3333037" cy="4343400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02403" y="5791200"/>
            <a:ext cx="8436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2-11  </a:t>
            </a:r>
            <a:r>
              <a:rPr lang="en-US" dirty="0" smtClean="0"/>
              <a:t>Change in memory after count++; statement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753A95-DAB1-42EB-B11F-D1F91158B136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Representation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Bit – "Binary digIT"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Binary digit can hold 0 or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1 and 0 correspond to on and off, respectively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Combination of 8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Represent one character, such as the letter 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To represent data, computers use the base-2 number system, or binary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E57EDE-73F7-42B7-8613-9956EF2DA837}" type="slidenum">
              <a:rPr lang="en-US" sz="1400" smtClean="0"/>
              <a:pPr eaLnBrk="1" hangingPunct="1"/>
              <a:t>50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57200" y="1447800"/>
            <a:ext cx="8534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600" dirty="0" smtClean="0">
                <a:solidFill>
                  <a:schemeClr val="accent2"/>
                </a:solidFill>
              </a:rPr>
              <a:t>int  </a:t>
            </a:r>
            <a:r>
              <a:rPr lang="en-US" sz="2600" dirty="0" smtClean="0"/>
              <a:t> </a:t>
            </a:r>
            <a:r>
              <a:rPr lang="en-US" sz="2600" dirty="0"/>
              <a:t>num = 100;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Console.WriteLine(x</a:t>
            </a:r>
            <a:r>
              <a:rPr lang="en-US" dirty="0"/>
              <a:t>++ + </a:t>
            </a:r>
            <a:r>
              <a:rPr lang="en-US" dirty="0" smtClean="0"/>
              <a:t>" " </a:t>
            </a:r>
            <a:r>
              <a:rPr lang="en-US" dirty="0"/>
              <a:t>+  ++x);    </a:t>
            </a:r>
            <a:endParaRPr lang="en-US" dirty="0" smtClean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solidFill>
                <a:srgbClr val="339966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smtClean="0">
                <a:solidFill>
                  <a:srgbClr val="339966"/>
                </a:solidFill>
              </a:rPr>
              <a:t>// </a:t>
            </a:r>
            <a:r>
              <a:rPr lang="en-US" dirty="0">
                <a:solidFill>
                  <a:srgbClr val="339966"/>
                </a:solidFill>
              </a:rPr>
              <a:t>Displays 100 102</a:t>
            </a:r>
            <a:endParaRPr lang="en-US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5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2A0252-A52A-460E-ACBE-21CFDD8BE52B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1600200" y="5791200"/>
            <a:ext cx="6094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2-12  </a:t>
            </a:r>
            <a:r>
              <a:rPr lang="en-US" dirty="0"/>
              <a:t>Results after statement is executed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2312" y="1371600"/>
            <a:ext cx="5322888" cy="44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3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01F396-6D7E-4B84-BBCB-130404C132FB}" type="slidenum">
              <a:rPr lang="en-US" sz="1400" smtClean="0"/>
              <a:pPr eaLnBrk="1" hangingPunct="1"/>
              <a:t>52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Compound Operations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609600" y="13716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Accumulation</a:t>
            </a:r>
            <a:r>
              <a:rPr lang="en-US" sz="3200" dirty="0"/>
              <a:t> </a:t>
            </a:r>
            <a:endParaRPr lang="en-US" sz="3200" dirty="0" smtClean="0"/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Variable on left side of equal symbol is used </a:t>
            </a:r>
            <a:r>
              <a:rPr lang="en-US" dirty="0" smtClean="0"/>
              <a:t>once the entire expression on right is evaluated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958214"/>
            <a:ext cx="6705599" cy="283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006989" y="5791200"/>
            <a:ext cx="5613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2-13  </a:t>
            </a:r>
            <a:r>
              <a:rPr lang="en-US" dirty="0" smtClean="0"/>
              <a:t>Compound 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80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7439AA-928A-4A38-9788-05F69B8A5B5E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Basic Arithmetic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Order of operations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Order in which the calculations are performed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3000" dirty="0"/>
              <a:t>Example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answer = 100;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answer += 50 * 3 / 25 – 4;</a:t>
            </a:r>
          </a:p>
          <a:p>
            <a:pPr marL="1143000" lvl="2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dirty="0"/>
              <a:t>50 * 3 = 150</a:t>
            </a:r>
          </a:p>
          <a:p>
            <a:pPr marL="1143000" lvl="2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dirty="0"/>
              <a:t>150 / 25 = 6</a:t>
            </a:r>
          </a:p>
          <a:p>
            <a:pPr marL="1143000" lvl="2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dirty="0"/>
              <a:t>6 – 4 = 2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100 + 2 = 102</a:t>
            </a:r>
          </a:p>
        </p:txBody>
      </p:sp>
    </p:spTree>
    <p:extLst>
      <p:ext uri="{BB962C8B-B14F-4D97-AF65-F5344CB8AC3E}">
        <p14:creationId xmlns:p14="http://schemas.microsoft.com/office/powerpoint/2010/main" xmlns="" val="42476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6116CE-EEF2-4946-A84E-83CD45EFC880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Operations </a:t>
            </a:r>
          </a:p>
        </p:txBody>
      </p:sp>
      <p:sp>
        <p:nvSpPr>
          <p:cNvPr id="32773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114800"/>
            <a:ext cx="7772400" cy="1600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Associatively of operators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Left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Right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599"/>
            <a:ext cx="7636503" cy="266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618763" y="3653135"/>
            <a:ext cx="4239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2-14  </a:t>
            </a:r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2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9B8FF4-4AD4-481E-8962-44436D0A7B23}" type="slidenum">
              <a:rPr lang="en-US" sz="1400" smtClean="0"/>
              <a:pPr eaLnBrk="1" hangingPunct="1"/>
              <a:t>55</a:t>
            </a:fld>
            <a:endParaRPr lang="en-US" sz="1400" dirty="0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3798" name="Rectangle 12"/>
          <p:cNvSpPr>
            <a:spLocks noChangeArrowheads="1"/>
          </p:cNvSpPr>
          <p:nvPr/>
        </p:nvSpPr>
        <p:spPr bwMode="auto">
          <a:xfrm>
            <a:off x="1600200" y="5486400"/>
            <a:ext cx="6174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2-13  </a:t>
            </a:r>
            <a:r>
              <a:rPr lang="en-US" dirty="0"/>
              <a:t>Order of execution of the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066799"/>
            <a:ext cx="8382000" cy="44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2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12FBFA-C8BB-4F21-B9C9-393A2B626FE0}" type="slidenum">
              <a:rPr lang="en-US" sz="1400" smtClean="0"/>
              <a:pPr eaLnBrk="1" hangingPunct="1"/>
              <a:t>56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Mixed Expressions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57200" y="12192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Implicit type coercion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/>
              <a:t>Changes </a:t>
            </a:r>
            <a:r>
              <a:rPr lang="en-US" sz="2600" dirty="0">
                <a:solidFill>
                  <a:schemeClr val="accent2"/>
                </a:solidFill>
              </a:rPr>
              <a:t>int</a:t>
            </a:r>
            <a:r>
              <a:rPr lang="en-US" sz="2600" dirty="0"/>
              <a:t> data type into a </a:t>
            </a:r>
            <a:r>
              <a:rPr lang="en-US" sz="2600" dirty="0">
                <a:solidFill>
                  <a:schemeClr val="accent2"/>
                </a:solidFill>
              </a:rPr>
              <a:t>double</a:t>
            </a:r>
            <a:r>
              <a:rPr lang="en-US" sz="2600" dirty="0"/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/>
              <a:t>No implicit conversion from </a:t>
            </a:r>
            <a:r>
              <a:rPr lang="en-US" sz="2600" dirty="0">
                <a:solidFill>
                  <a:schemeClr val="accent2"/>
                </a:solidFill>
              </a:rPr>
              <a:t>double</a:t>
            </a:r>
            <a:r>
              <a:rPr lang="en-US" sz="2600" dirty="0"/>
              <a:t> to </a:t>
            </a:r>
            <a:r>
              <a:rPr lang="en-US" sz="2600" dirty="0">
                <a:solidFill>
                  <a:schemeClr val="accent2"/>
                </a:solidFill>
              </a:rPr>
              <a:t>int</a:t>
            </a:r>
          </a:p>
          <a:p>
            <a:endParaRPr lang="en-US" dirty="0" smtClean="0"/>
          </a:p>
          <a:p>
            <a:r>
              <a:rPr lang="en-US" sz="2600" dirty="0">
                <a:solidFill>
                  <a:schemeClr val="accent2"/>
                </a:solidFill>
              </a:rPr>
              <a:t>double</a:t>
            </a:r>
            <a:r>
              <a:rPr lang="en-US" dirty="0" smtClean="0"/>
              <a:t>  answer</a:t>
            </a:r>
            <a:r>
              <a:rPr lang="en-US" dirty="0"/>
              <a:t>;</a:t>
            </a:r>
          </a:p>
          <a:p>
            <a:r>
              <a:rPr lang="en-US" dirty="0" smtClean="0"/>
              <a:t>answer </a:t>
            </a:r>
            <a:r>
              <a:rPr lang="en-US" dirty="0"/>
              <a:t>= 10 / 3</a:t>
            </a:r>
            <a:r>
              <a:rPr lang="en-US" dirty="0" smtClean="0"/>
              <a:t>;     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// Does not produce 3.3333333</a:t>
            </a:r>
          </a:p>
          <a:p>
            <a:endParaRPr lang="en-US" dirty="0" smtClean="0"/>
          </a:p>
          <a:p>
            <a:r>
              <a:rPr lang="en-US" sz="2600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  value1 </a:t>
            </a:r>
            <a:r>
              <a:rPr lang="en-US" dirty="0"/>
              <a:t>= 440,</a:t>
            </a:r>
          </a:p>
          <a:p>
            <a:r>
              <a:rPr lang="en-US" dirty="0" smtClean="0"/>
              <a:t>       anotherNumber </a:t>
            </a:r>
            <a:r>
              <a:rPr lang="en-US" dirty="0"/>
              <a:t>= 70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double</a:t>
            </a:r>
            <a:r>
              <a:rPr lang="en-US" dirty="0" smtClean="0"/>
              <a:t> value2 = 100.60;</a:t>
            </a:r>
          </a:p>
          <a:p>
            <a:endParaRPr lang="en-US" dirty="0" smtClean="0"/>
          </a:p>
          <a:p>
            <a:r>
              <a:rPr lang="en-US" dirty="0" smtClean="0"/>
              <a:t>value2 = value1;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// ok  here – 440.0 stored in value2</a:t>
            </a:r>
          </a:p>
          <a:p>
            <a:endParaRPr lang="en-US" dirty="0"/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1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12FBFA-C8BB-4F21-B9C9-393A2B626FE0}" type="slidenum">
              <a:rPr lang="en-US" sz="1400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Mixed Expressions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57200" y="1219200"/>
            <a:ext cx="784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600" dirty="0">
                <a:solidFill>
                  <a:schemeClr val="accent2"/>
                </a:solidFill>
              </a:rPr>
              <a:t>int</a:t>
            </a:r>
            <a:r>
              <a:rPr lang="en-US" sz="2800" dirty="0" smtClean="0"/>
              <a:t> value1 = 440;</a:t>
            </a:r>
          </a:p>
          <a:p>
            <a:r>
              <a:rPr lang="en-US" sz="2600" dirty="0" smtClean="0">
                <a:solidFill>
                  <a:schemeClr val="accent2"/>
                </a:solidFill>
              </a:rPr>
              <a:t>double</a:t>
            </a:r>
            <a:r>
              <a:rPr lang="en-US" sz="2800" dirty="0" smtClean="0"/>
              <a:t> value2 = 100.60;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800" dirty="0" smtClean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 dirty="0" smtClean="0"/>
              <a:t>value1 = value2;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// syntax error as shown in Figure 2-14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4823" name="Rectangle 15"/>
          <p:cNvSpPr>
            <a:spLocks noChangeArrowheads="1"/>
          </p:cNvSpPr>
          <p:nvPr/>
        </p:nvSpPr>
        <p:spPr bwMode="auto">
          <a:xfrm>
            <a:off x="533400" y="5493603"/>
            <a:ext cx="7839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Figure 2-14  </a:t>
            </a:r>
            <a:r>
              <a:rPr lang="en-US" dirty="0">
                <a:solidFill>
                  <a:srgbClr val="000000"/>
                </a:solidFill>
              </a:rPr>
              <a:t>Syntax error generated for assigning a double to </a:t>
            </a:r>
          </a:p>
          <a:p>
            <a:r>
              <a:rPr lang="en-US" dirty="0">
                <a:solidFill>
                  <a:srgbClr val="000000"/>
                </a:solidFill>
              </a:rPr>
              <a:t>	          an 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3436203"/>
            <a:ext cx="8077200" cy="20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3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AF0229-BD4C-437D-A90A-3B46C32F70F1}" type="slidenum">
              <a:rPr lang="en-US" sz="1400" smtClean="0"/>
              <a:pPr eaLnBrk="1" hangingPunct="1"/>
              <a:t>58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Mixed Expressions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458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Explicit</a:t>
            </a:r>
            <a:r>
              <a:rPr lang="en-US" sz="2800" dirty="0" smtClean="0"/>
              <a:t> type coercion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(type)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examAverage = (exam1 + exam2 + exam3) / (</a:t>
            </a: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) count;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/>
              <a:t> value1 = 0,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	 anotherNumber = 75;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 value2 = 100.99,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	        anotherDouble = 100;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value1 = (</a:t>
            </a: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/>
              <a:t>) value2;	    </a:t>
            </a:r>
            <a:r>
              <a:rPr lang="en-US" sz="2400" dirty="0" smtClean="0">
                <a:solidFill>
                  <a:schemeClr val="accent1"/>
                </a:solidFill>
              </a:rPr>
              <a:t>// value1 = 100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value2 = (</a:t>
            </a: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) anotherNumber;   </a:t>
            </a:r>
            <a:r>
              <a:rPr lang="en-US" sz="2400" dirty="0" smtClean="0">
                <a:solidFill>
                  <a:schemeClr val="accent1"/>
                </a:solidFill>
              </a:rPr>
              <a:t>// value2 = 75.0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2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4944B0-E1C4-4619-BBFF-3654444AE054}" type="slidenum">
              <a:rPr lang="en-US" sz="1400" smtClean="0"/>
              <a:pPr eaLnBrk="1" hangingPunct="1"/>
              <a:t>59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Formatting Output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57200" y="12954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800" dirty="0"/>
              <a:t>You can format data by adding dollar signs, percent symbols, and/or commas to separate digits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800" dirty="0"/>
              <a:t>You can suppress leading zeros 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800" dirty="0"/>
              <a:t>You can pad a value with special characters 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en-US" sz="2600" dirty="0"/>
              <a:t>Place characters to the left or right of the significant digits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800" dirty="0"/>
              <a:t>Use format specifiers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7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009621-31C9-4667-9F38-E1503E4D3940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Number System</a:t>
            </a: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1600200" y="5715000"/>
            <a:ext cx="609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  </a:t>
            </a:r>
            <a:r>
              <a:rPr lang="en-US" dirty="0" smtClean="0"/>
              <a:t>Base-10 </a:t>
            </a:r>
            <a:r>
              <a:rPr lang="en-US" dirty="0"/>
              <a:t>positional notation of 1326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799" y="1008796"/>
            <a:ext cx="7772401" cy="4733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6E5F38-C147-4CFC-93E2-88F4D4C82AE8}" type="slidenum">
              <a:rPr lang="en-US" sz="1400" smtClean="0"/>
              <a:pPr eaLnBrk="1" hangingPunct="1"/>
              <a:t>60</a:t>
            </a:fld>
            <a:endParaRPr lang="en-US" sz="1400" dirty="0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Formatting Output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828" y="1021307"/>
            <a:ext cx="8183972" cy="358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752600" y="4643735"/>
            <a:ext cx="5810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2-15  </a:t>
            </a:r>
            <a:r>
              <a:rPr lang="en-US" dirty="0" smtClean="0"/>
              <a:t>Examples using format specifiers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4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ED3F9E-AF53-4744-BDCC-7CD3852EFE9C}" type="slidenum">
              <a:rPr lang="en-US" sz="1400" smtClean="0"/>
              <a:pPr eaLnBrk="1" hangingPunct="1"/>
              <a:t>61</a:t>
            </a:fld>
            <a:endParaRPr lang="en-US" sz="1400" dirty="0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Numeric Format Specifiers</a:t>
            </a:r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572761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588605" y="5862935"/>
            <a:ext cx="6031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2-16  </a:t>
            </a:r>
            <a:r>
              <a:rPr lang="en-US" dirty="0" smtClean="0"/>
              <a:t>Standard numeric format specifiers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E73B3C-CAD8-4311-9CB4-79736CCA993D}" type="slidenum">
              <a:rPr lang="en-US" sz="1400" smtClean="0"/>
              <a:pPr eaLnBrk="1" hangingPunct="1"/>
              <a:t>62</a:t>
            </a:fld>
            <a:endParaRPr lang="en-US" sz="1400" dirty="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Numeric Format Specifiers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318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932807" y="4724400"/>
            <a:ext cx="7525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2-16  </a:t>
            </a:r>
            <a:r>
              <a:rPr lang="en-US" dirty="0" smtClean="0"/>
              <a:t>Standard numeric format specifiers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01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242327-7B86-4AF8-9B73-F6761323B19C}" type="slidenum">
              <a:rPr lang="en-US" sz="1400" smtClean="0"/>
              <a:pPr eaLnBrk="1" hangingPunct="1"/>
              <a:t>63</a:t>
            </a:fld>
            <a:endParaRPr lang="en-US" sz="14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Custom Numeric Format Specifiers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6964" y="685800"/>
            <a:ext cx="524614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67660" y="5939135"/>
            <a:ext cx="5895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2-17  </a:t>
            </a:r>
            <a:r>
              <a:rPr lang="en-US" dirty="0" smtClean="0"/>
              <a:t>Custom numeric format specifiers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75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Numeric Format Specifiers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81800" cy="350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992861" y="4877077"/>
            <a:ext cx="7389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2-17  </a:t>
            </a:r>
            <a:r>
              <a:rPr lang="en-US" dirty="0" smtClean="0"/>
              <a:t>Custom numeric format specifiers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96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r>
              <a:rPr lang="en-US" sz="2800" dirty="0"/>
              <a:t>U</a:t>
            </a:r>
            <a:r>
              <a:rPr lang="en-US" sz="2800" dirty="0" smtClean="0"/>
              <a:t>seful when you </a:t>
            </a:r>
            <a:r>
              <a:rPr lang="en-US" sz="2800" dirty="0"/>
              <a:t>want to control the alignment of items on multiple </a:t>
            </a:r>
            <a:r>
              <a:rPr lang="en-US" sz="2800" dirty="0" smtClean="0"/>
              <a:t>lines</a:t>
            </a:r>
          </a:p>
          <a:p>
            <a:r>
              <a:rPr lang="en-US" sz="2800" dirty="0" smtClean="0"/>
              <a:t>Alignment component goes after the index ordinal followed by a comma (before the colon) </a:t>
            </a:r>
          </a:p>
          <a:p>
            <a:pPr lvl="1"/>
            <a:r>
              <a:rPr lang="en-US" sz="2400" dirty="0" smtClean="0"/>
              <a:t>If alignment number is less than actual size, it is ignored</a:t>
            </a:r>
          </a:p>
          <a:p>
            <a:pPr lvl="1"/>
            <a:r>
              <a:rPr lang="en-US" sz="2400" dirty="0" smtClean="0"/>
              <a:t>If alignment number is greater, pads with white space</a:t>
            </a:r>
          </a:p>
          <a:p>
            <a:pPr lvl="2"/>
            <a:r>
              <a:rPr lang="en-US" sz="2200" dirty="0" smtClean="0"/>
              <a:t>Negative alignment component places spaces on right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Console.WriteLine("{0,10:F0}{1,8:C}", 9, 14);</a:t>
            </a:r>
          </a:p>
          <a:p>
            <a:pPr marL="114300" indent="0">
              <a:buNone/>
            </a:pPr>
            <a:r>
              <a:rPr lang="en-US" sz="2000" dirty="0" smtClean="0"/>
              <a:t>         9          $14.00     </a:t>
            </a:r>
            <a:r>
              <a:rPr lang="en-US" sz="2000" dirty="0" smtClean="0">
                <a:solidFill>
                  <a:srgbClr val="92D050"/>
                </a:solidFill>
              </a:rPr>
              <a:t>//Right justifies values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910105-7FDC-4C61-9D4F-76C055B199BC}" type="slidenum">
              <a:rPr lang="en-US" sz="1400" smtClean="0"/>
              <a:pPr eaLnBrk="1" hangingPunct="1"/>
              <a:t>66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Example – CarpetCalculator </a:t>
            </a:r>
          </a:p>
        </p:txBody>
      </p:sp>
      <p:sp>
        <p:nvSpPr>
          <p:cNvPr id="41989" name="Rectangle 14"/>
          <p:cNvSpPr>
            <a:spLocks noChangeArrowheads="1"/>
          </p:cNvSpPr>
          <p:nvPr/>
        </p:nvSpPr>
        <p:spPr bwMode="auto">
          <a:xfrm>
            <a:off x="1219200" y="5562600"/>
            <a:ext cx="6206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2-15  </a:t>
            </a:r>
            <a:r>
              <a:rPr lang="en-US" dirty="0" smtClean="0"/>
              <a:t>Problem </a:t>
            </a:r>
            <a:r>
              <a:rPr lang="en-US" dirty="0"/>
              <a:t>specification sheet for the </a:t>
            </a:r>
          </a:p>
          <a:p>
            <a:r>
              <a:rPr lang="en-US" dirty="0"/>
              <a:t>	</a:t>
            </a:r>
            <a:r>
              <a:rPr lang="en-US" dirty="0" smtClean="0"/>
              <a:t>          CarpetCalculator </a:t>
            </a:r>
            <a:r>
              <a:rPr lang="en-US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6920" y="1371599"/>
            <a:ext cx="5388279" cy="42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373424-3501-4799-B238-CB0FFE38400D}" type="slidenum">
              <a:rPr lang="en-US" sz="1400" smtClean="0"/>
              <a:pPr eaLnBrk="1" hangingPunct="1"/>
              <a:t>67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Needs for the CarpetCalculator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159" y="1295399"/>
            <a:ext cx="5181441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862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2-18  </a:t>
            </a:r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1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D6E78F-99BF-4D42-B843-DD892991E5B1}" type="slidenum">
              <a:rPr lang="en-US" sz="1400" smtClean="0"/>
              <a:pPr eaLnBrk="1" hangingPunct="1"/>
              <a:t>68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Nonchanging Definitions for the CarpetCalculator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1211"/>
            <a:ext cx="7162800" cy="345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0400" y="4876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2-19  </a:t>
            </a:r>
            <a:r>
              <a:rPr lang="en-US" dirty="0" smtClean="0"/>
              <a:t>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97DBDB-70ED-4151-9A63-AA31BBB91CF3}" type="slidenum">
              <a:rPr lang="en-US" sz="1400" smtClean="0"/>
              <a:pPr eaLnBrk="1" hangingPunct="1"/>
              <a:t>69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CarpetCalculator Example</a:t>
            </a:r>
            <a:r>
              <a:rPr lang="en-US" sz="4000" dirty="0" smtClean="0"/>
              <a:t> </a:t>
            </a:r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1143000" y="5715000"/>
            <a:ext cx="7221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2-16 </a:t>
            </a:r>
            <a:r>
              <a:rPr lang="en-US" b="1" dirty="0" smtClean="0"/>
              <a:t> </a:t>
            </a:r>
            <a:r>
              <a:rPr lang="en-US" dirty="0" smtClean="0"/>
              <a:t>Prototype </a:t>
            </a:r>
            <a:r>
              <a:rPr lang="en-US" dirty="0"/>
              <a:t>for the CarpetCalculator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066800"/>
            <a:ext cx="5943600" cy="46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4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291171-A157-49FF-A741-E10D7578C8D4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Binary Number System (continued)</a:t>
            </a:r>
          </a:p>
        </p:txBody>
      </p:sp>
      <p:sp>
        <p:nvSpPr>
          <p:cNvPr id="22534" name="Rectangle 13"/>
          <p:cNvSpPr>
            <a:spLocks noChangeArrowheads="1"/>
          </p:cNvSpPr>
          <p:nvPr/>
        </p:nvSpPr>
        <p:spPr bwMode="auto">
          <a:xfrm>
            <a:off x="1752600" y="5867400"/>
            <a:ext cx="5717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2-2 </a:t>
            </a:r>
            <a:r>
              <a:rPr lang="en-US" b="1" dirty="0" smtClean="0"/>
              <a:t> </a:t>
            </a:r>
            <a:r>
              <a:rPr lang="en-US" dirty="0" smtClean="0"/>
              <a:t>Decimal </a:t>
            </a:r>
            <a:r>
              <a:rPr lang="en-US" dirty="0"/>
              <a:t>equivalent of 01101001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371599"/>
            <a:ext cx="6133531" cy="4496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C4B149-0C15-49C8-9DDC-B74BE439A812}" type="slidenum">
              <a:rPr lang="en-US" sz="1400" smtClean="0"/>
              <a:pPr eaLnBrk="1" hangingPunct="1"/>
              <a:t>70</a:t>
            </a:fld>
            <a:endParaRPr lang="en-US" sz="1400" dirty="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886200" cy="2057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Algorithm for CarpetCalculator Example </a:t>
            </a:r>
          </a:p>
        </p:txBody>
      </p:sp>
      <p:sp>
        <p:nvSpPr>
          <p:cNvPr id="46086" name="Rectangle 25"/>
          <p:cNvSpPr>
            <a:spLocks noChangeArrowheads="1"/>
          </p:cNvSpPr>
          <p:nvPr/>
        </p:nvSpPr>
        <p:spPr bwMode="auto">
          <a:xfrm>
            <a:off x="1219200" y="5862935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2-17  </a:t>
            </a:r>
            <a:r>
              <a:rPr lang="en-US" dirty="0" smtClean="0"/>
              <a:t>CarpetCalculator flowchart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76200"/>
            <a:ext cx="3684739" cy="5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1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4912EC-9399-4994-8D4F-36E4F056C242}" type="slidenum">
              <a:rPr lang="en-US" sz="1400" smtClean="0"/>
              <a:pPr eaLnBrk="1" hangingPunct="1"/>
              <a:t>71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Algorithm for the CarpetCalculator Example</a:t>
            </a:r>
            <a:r>
              <a:rPr lang="en-US" sz="4000" dirty="0" smtClean="0"/>
              <a:t>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7109" name="Rectangle 14"/>
          <p:cNvSpPr>
            <a:spLocks noChangeArrowheads="1"/>
          </p:cNvSpPr>
          <p:nvPr/>
        </p:nvSpPr>
        <p:spPr bwMode="auto">
          <a:xfrm>
            <a:off x="457200" y="5257800"/>
            <a:ext cx="8322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2-18 </a:t>
            </a:r>
            <a:r>
              <a:rPr lang="en-US" b="1" dirty="0" smtClean="0"/>
              <a:t> </a:t>
            </a:r>
            <a:r>
              <a:rPr lang="en-US" dirty="0" smtClean="0"/>
              <a:t>Structured </a:t>
            </a:r>
            <a:r>
              <a:rPr lang="en-US" dirty="0"/>
              <a:t>English for the CarpetCalculator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167002"/>
            <a:ext cx="7543800" cy="3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9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2F4C19-596F-4BAB-9C49-B8926A1C7BB8}" type="slidenum">
              <a:rPr lang="en-US" sz="1400" smtClean="0"/>
              <a:pPr eaLnBrk="1" hangingPunct="1"/>
              <a:t>72</a:t>
            </a:fld>
            <a:endParaRPr lang="en-US" sz="1400" dirty="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CarpetCalculator Example</a:t>
            </a:r>
            <a:r>
              <a:rPr lang="en-US" sz="4000" dirty="0" smtClean="0"/>
              <a:t> (</a:t>
            </a:r>
            <a:r>
              <a:rPr lang="en-US" sz="2400" dirty="0" smtClean="0"/>
              <a:t>continued</a:t>
            </a:r>
            <a:r>
              <a:rPr lang="en-US" sz="4000" dirty="0" smtClean="0"/>
              <a:t>)</a:t>
            </a:r>
          </a:p>
        </p:txBody>
      </p:sp>
      <p:sp>
        <p:nvSpPr>
          <p:cNvPr id="48134" name="Rectangle 15"/>
          <p:cNvSpPr>
            <a:spLocks noChangeArrowheads="1"/>
          </p:cNvSpPr>
          <p:nvPr/>
        </p:nvSpPr>
        <p:spPr bwMode="auto">
          <a:xfrm>
            <a:off x="838200" y="5715000"/>
            <a:ext cx="7775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2-19 </a:t>
            </a:r>
            <a:r>
              <a:rPr lang="en-US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diagram for the CarpetCalculator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6584" y="1371600"/>
            <a:ext cx="52586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CarpetCalculator Example</a:t>
            </a:r>
            <a:r>
              <a:rPr lang="en-US" sz="4000" dirty="0" smtClean="0"/>
              <a:t> (</a:t>
            </a:r>
            <a:r>
              <a:rPr lang="en-US" sz="2400" dirty="0" smtClean="0"/>
              <a:t>continued</a:t>
            </a:r>
            <a:r>
              <a:rPr lang="en-US" sz="4000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12" y="1447800"/>
            <a:ext cx="4742688" cy="4271560"/>
          </a:xfrm>
          <a:prstGeom prst="rect">
            <a:avLst/>
          </a:prstGeom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72042" y="5715000"/>
            <a:ext cx="6728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2-20  </a:t>
            </a:r>
            <a:r>
              <a:rPr lang="en-US" dirty="0" smtClean="0"/>
              <a:t>Revised class diagram without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8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6741FD-A87B-413E-B810-5E71A1C4ED49}" type="slidenum">
              <a:rPr lang="en-US" sz="1400" smtClean="0"/>
              <a:pPr eaLnBrk="1" hangingPunct="1"/>
              <a:t>74</a:t>
            </a:fld>
            <a:endParaRPr lang="en-US" sz="1400" dirty="0" smtClean="0"/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CarpetCalculator.cs	Author:	Doyle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using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CarpetExample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class</a:t>
            </a:r>
            <a:r>
              <a:rPr lang="en-US" sz="2000" dirty="0" smtClean="0"/>
              <a:t> CarpetCalculator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SQ_FT_PER_SQ_YARD = 9;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INCHES_PER_FOOT = 12;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BEST_CARPET = "Berber";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ECONOMY_CARPET = "Pile";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roomLengthFeet = 12, roomLengthInches = 2,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roomWidthFeet = 14,   roomWidthInches = 7;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double</a:t>
            </a:r>
            <a:r>
              <a:rPr lang="en-US" sz="2000" dirty="0" smtClean="0">
                <a:solidFill>
                  <a:srgbClr val="339966"/>
                </a:solidFill>
              </a:rPr>
              <a:t> </a:t>
            </a:r>
            <a:r>
              <a:rPr lang="en-US" sz="2000" dirty="0" smtClean="0"/>
              <a:t>roomLength,  roomWidth, carpetPrice,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numOfSquareFeet,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numOfSquareYards, totalCost;</a:t>
            </a:r>
          </a:p>
        </p:txBody>
      </p:sp>
    </p:spTree>
    <p:extLst>
      <p:ext uri="{BB962C8B-B14F-4D97-AF65-F5344CB8AC3E}">
        <p14:creationId xmlns:p14="http://schemas.microsoft.com/office/powerpoint/2010/main" xmlns="" val="38984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B0C548-586A-4B02-AABB-847A88DFC03F}" type="slidenum">
              <a:rPr lang="en-US" sz="1400" smtClean="0"/>
              <a:pPr eaLnBrk="1" hangingPunct="1"/>
              <a:t>75</a:t>
            </a:fld>
            <a:endParaRPr lang="en-US" sz="1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0"/>
            <a:ext cx="7772400" cy="6477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200" dirty="0" smtClean="0"/>
              <a:t>                        </a:t>
            </a:r>
            <a:r>
              <a:rPr lang="en-US" sz="2000" dirty="0" smtClean="0"/>
              <a:t>roomLength = roomLengthFeet +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	(</a:t>
            </a: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)  roomLengthInches / INCHES_PER_FOOT;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/>
              <a:t>                 </a:t>
            </a:r>
            <a:r>
              <a:rPr lang="en-US" sz="2000" dirty="0" smtClean="0"/>
              <a:t>roomWidth = roomWidthFeet +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			(</a:t>
            </a: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)  roomWidthInches / INCHES_PER_FOOT;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numOfSquareFeet = roomLength * roomWidth;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numOfSquareYards = numOfSquareFeet /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                        SQ_FT_PER_SQ_YARD;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carpetPrice = 27.95;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totalCost = numOfSquareYards * carpetPrice;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Console.WriteLine("The cost of " + BEST_CARPET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       + " is {0:C}", totalCost);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/>
              <a:t>                </a:t>
            </a:r>
            <a:r>
              <a:rPr lang="en-US" sz="2000" dirty="0" smtClean="0"/>
              <a:t>Console.WriteLine(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carpetPrice = 15.95;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totalCost = numOfSquareYards * carpetPrice;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Console.WriteLine("The cost of " +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      ECONOMY_CARPET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       + " is " + "{0:C}",	totalCost);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Console.Read();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/>
              <a:t>          </a:t>
            </a:r>
            <a:r>
              <a:rPr lang="en-US" sz="2000" dirty="0" smtClean="0"/>
              <a:t>}       }      }</a:t>
            </a:r>
            <a:endParaRPr lang="en-US" sz="2000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08C570-1422-4989-A039-1697A5BE90E1}" type="slidenum">
              <a:rPr lang="en-US" sz="1400" smtClean="0"/>
              <a:pPr eaLnBrk="1" hangingPunct="1"/>
              <a:t>76</a:t>
            </a:fld>
            <a:endParaRPr lang="en-US" sz="1400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CarpetCalculator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r>
              <a:rPr lang="en-US" sz="4000" dirty="0" smtClean="0"/>
              <a:t> </a:t>
            </a:r>
          </a:p>
        </p:txBody>
      </p: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1085850" y="4419600"/>
            <a:ext cx="7120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2-21  </a:t>
            </a:r>
            <a:r>
              <a:rPr lang="en-US" dirty="0"/>
              <a:t>Output from the CarpetCalculator program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435607"/>
            <a:ext cx="6787896" cy="29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33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Identifiers</a:t>
            </a:r>
          </a:p>
          <a:p>
            <a:r>
              <a:rPr lang="en-US" dirty="0" smtClean="0"/>
              <a:t>Spacing conventions</a:t>
            </a:r>
          </a:p>
          <a:p>
            <a:r>
              <a:rPr lang="en-US" dirty="0" smtClean="0"/>
              <a:t>Declaration conventions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AF55A5-764F-4291-8E38-7CB5AEF425A3}" type="slidenum">
              <a:rPr lang="en-US" sz="1400" smtClean="0"/>
              <a:pPr eaLnBrk="1" hangingPunct="1"/>
              <a:t>77</a:t>
            </a:fld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481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Naming Guidelines for .NET –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msdn.microsoft.com/en-us/library/xzf533w0(VS.71</a:t>
            </a:r>
            <a:r>
              <a:rPr lang="en-US" sz="2000" dirty="0">
                <a:hlinkClick r:id="rId2"/>
              </a:rPr>
              <a:t>).aspx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Writing Readable Code – </a:t>
            </a:r>
            <a:r>
              <a:rPr lang="en-US" sz="2000" dirty="0" smtClean="0">
                <a:hlinkClick r:id="rId3"/>
              </a:rPr>
              <a:t>http://software.ac.uk/resources/guides/writing-readable-source-code#node-131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C</a:t>
            </a:r>
            <a:r>
              <a:rPr lang="en-US" sz="2400" dirty="0"/>
              <a:t># Video tutorials – </a:t>
            </a:r>
            <a:r>
              <a:rPr lang="en-US" sz="2000" dirty="0" smtClean="0">
                <a:hlinkClick r:id="rId4"/>
              </a:rPr>
              <a:t>http://www.programmingvideotutorials.com/csharp/csharp-introduction</a:t>
            </a:r>
            <a:r>
              <a:rPr lang="en-US" sz="2000" dirty="0" smtClean="0"/>
              <a:t> </a:t>
            </a:r>
            <a:r>
              <a:rPr lang="en-US" sz="2400" dirty="0" smtClean="0"/>
              <a:t>Visual </a:t>
            </a:r>
            <a:r>
              <a:rPr lang="en-US" sz="2400" dirty="0"/>
              <a:t>Studio 2012 – C# </a:t>
            </a:r>
            <a:r>
              <a:rPr lang="en-US" sz="2400" dirty="0" smtClean="0"/>
              <a:t>– </a:t>
            </a:r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http://msdn.microsoft.com/en-us/library/kx37x362(V=VS.110).aspx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472E-BA13-427C-92E3-1D4EA4CA8322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representation of data</a:t>
            </a:r>
          </a:p>
          <a:p>
            <a:r>
              <a:rPr lang="en-US" dirty="0" smtClean="0"/>
              <a:t>Bits versus bytes</a:t>
            </a:r>
          </a:p>
          <a:p>
            <a:r>
              <a:rPr lang="en-US" dirty="0" smtClean="0"/>
              <a:t>Number system</a:t>
            </a:r>
          </a:p>
          <a:p>
            <a:pPr lvl="1"/>
            <a:r>
              <a:rPr lang="en-US" dirty="0" smtClean="0"/>
              <a:t>Binary number system</a:t>
            </a:r>
          </a:p>
          <a:p>
            <a:r>
              <a:rPr lang="en-US" dirty="0" smtClean="0"/>
              <a:t>Character sets</a:t>
            </a:r>
          </a:p>
          <a:p>
            <a:pPr lvl="1"/>
            <a:r>
              <a:rPr lang="en-US" dirty="0" smtClean="0"/>
              <a:t>Unicode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040163-B048-45B5-A54F-7C850BE59E5D}" type="slidenum">
              <a:rPr lang="en-US" sz="1400" smtClean="0"/>
              <a:pPr eaLnBrk="1" hangingPunct="1"/>
              <a:t>79</a:t>
            </a:fld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3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86656C-3869-4EE6-9E34-C3892E4A1650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Representation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176"/>
          <p:cNvSpPr txBox="1">
            <a:spLocks noChangeArrowheads="1"/>
          </p:cNvSpPr>
          <p:nvPr/>
        </p:nvSpPr>
        <p:spPr bwMode="auto">
          <a:xfrm>
            <a:off x="1066800" y="5791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70903"/>
            <a:ext cx="5562600" cy="517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568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2-1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Binary</a:t>
            </a:r>
          </a:p>
          <a:p>
            <a:r>
              <a:rPr lang="en-US" dirty="0"/>
              <a:t> </a:t>
            </a:r>
            <a:r>
              <a:rPr lang="en-US" dirty="0" smtClean="0"/>
              <a:t>   equivalent</a:t>
            </a:r>
          </a:p>
          <a:p>
            <a:r>
              <a:rPr lang="en-US" dirty="0"/>
              <a:t> </a:t>
            </a:r>
            <a:r>
              <a:rPr lang="en-US" dirty="0" smtClean="0"/>
              <a:t>   of selected</a:t>
            </a:r>
          </a:p>
          <a:p>
            <a:r>
              <a:rPr lang="en-US" dirty="0"/>
              <a:t> </a:t>
            </a:r>
            <a:r>
              <a:rPr lang="en-US" dirty="0" smtClean="0"/>
              <a:t>   decimal</a:t>
            </a:r>
          </a:p>
          <a:p>
            <a:r>
              <a:rPr lang="en-US" dirty="0"/>
              <a:t> </a:t>
            </a:r>
            <a:r>
              <a:rPr lang="en-US" dirty="0" smtClean="0"/>
              <a:t>  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BCB8CA-C9FD-440B-9135-32E090FB2E64}" type="slidenum">
              <a:rPr lang="en-US" sz="1400" smtClean="0"/>
              <a:pPr eaLnBrk="1" hangingPunct="1"/>
              <a:t>80</a:t>
            </a:fld>
            <a:endParaRPr lang="en-US" sz="1400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Memory locations for data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Relationship between classes, objects, and types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Predefined data types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Integral data types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Floating-point types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Decimal</a:t>
            </a:r>
            <a:r>
              <a:rPr lang="en-US" sz="2600" b="1" dirty="0" smtClean="0"/>
              <a:t> </a:t>
            </a:r>
            <a:r>
              <a:rPr lang="en-US" sz="2600" dirty="0" smtClean="0"/>
              <a:t>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Boolean variables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xmlns="" val="29559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663300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CA0697-434C-460C-B314-2B878ECDEBE7}" type="slidenum">
              <a:rPr lang="en-US" sz="1400" smtClean="0"/>
              <a:pPr eaLnBrk="1" hangingPunct="1"/>
              <a:t>81</a:t>
            </a:fld>
            <a:endParaRPr lang="en-US" sz="1400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Constants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Assignment statements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Order of operations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Formatting output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4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01478D-4B94-4D94-90EC-D80AF7B28A04}" type="slidenum">
              <a:rPr lang="en-US" sz="1400" smtClean="0"/>
              <a:pPr eaLnBrk="1" hangingPunct="1"/>
              <a:t>9</a:t>
            </a:fld>
            <a:endParaRPr lang="en-US" sz="1400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Representation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Character sets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With only 8 bits, can represent 2</a:t>
            </a:r>
            <a:r>
              <a:rPr lang="en-US" sz="2600" baseline="30000" dirty="0"/>
              <a:t>8</a:t>
            </a:r>
            <a:r>
              <a:rPr lang="en-US" sz="2600" dirty="0"/>
              <a:t>, or 256, different decimal values ranging from 0 to 255; this is 256 different characters 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Unicode – character set used by C# (pronounced C Sharp)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Uses 16 bits to represent characters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2</a:t>
            </a:r>
            <a:r>
              <a:rPr lang="en-US" sz="2600" baseline="30000" dirty="0"/>
              <a:t>16</a:t>
            </a:r>
            <a:r>
              <a:rPr lang="en-US" sz="2600" dirty="0"/>
              <a:t>, or 65,536 unique characters, can be represented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American Standard Code for Information Interchange (ASCII) – subset of Unicode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First 128 characters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13439</TotalTime>
  <Words>3005</Words>
  <Application>Microsoft Office PowerPoint</Application>
  <PresentationFormat>On-screen Show (4:3)</PresentationFormat>
  <Paragraphs>692</Paragraphs>
  <Slides>81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Default Design</vt:lpstr>
      <vt:lpstr>2</vt:lpstr>
      <vt:lpstr>Chapter Objectives</vt:lpstr>
      <vt:lpstr>Chapter Objectives (continued)</vt:lpstr>
      <vt:lpstr>Chapter Objectives (continued)</vt:lpstr>
      <vt:lpstr>Data Representation</vt:lpstr>
      <vt:lpstr>Binary Number System</vt:lpstr>
      <vt:lpstr>Binary Number System (continued)</vt:lpstr>
      <vt:lpstr>Data Representation (continued)</vt:lpstr>
      <vt:lpstr>Data Representation (continued)</vt:lpstr>
      <vt:lpstr>Data Representation (continued)</vt:lpstr>
      <vt:lpstr>Memory Locations for Data</vt:lpstr>
      <vt:lpstr>Reserved Words in C#</vt:lpstr>
      <vt:lpstr>Reserved Words in C# (continued)</vt:lpstr>
      <vt:lpstr>Contextual Keywords</vt:lpstr>
      <vt:lpstr>Naming Conventions </vt:lpstr>
      <vt:lpstr>Naming Conventions (continued) </vt:lpstr>
      <vt:lpstr>Examples of Valid Names (Identifiers)  </vt:lpstr>
      <vt:lpstr>Examples of Invalid Names (Identifiers)</vt:lpstr>
      <vt:lpstr>Variables</vt:lpstr>
      <vt:lpstr>Types, Classes, and Objects</vt:lpstr>
      <vt:lpstr>Types, Classes, and Objects (continued)</vt:lpstr>
      <vt:lpstr>Type, Class, and Object Examples </vt:lpstr>
      <vt:lpstr>Predefined Data Types </vt:lpstr>
      <vt:lpstr>Value and Reference Types </vt:lpstr>
      <vt:lpstr>Value Types</vt:lpstr>
      <vt:lpstr>Value Types (continued)</vt:lpstr>
      <vt:lpstr>Integral Data Types</vt:lpstr>
      <vt:lpstr>Data Types</vt:lpstr>
      <vt:lpstr>Examples of Integral Variable Declarations </vt:lpstr>
      <vt:lpstr>Floating-Point Types</vt:lpstr>
      <vt:lpstr>Examples of Floating-Point Declarations </vt:lpstr>
      <vt:lpstr>Decimal Types </vt:lpstr>
      <vt:lpstr>Boolean Variables </vt:lpstr>
      <vt:lpstr>Strings</vt:lpstr>
      <vt:lpstr>Making Data Constant</vt:lpstr>
      <vt:lpstr>Assignment Statements</vt:lpstr>
      <vt:lpstr>Examples of Assignment Statements</vt:lpstr>
      <vt:lpstr>Examples of Assignment Statements</vt:lpstr>
      <vt:lpstr>Examples of Assignment Statements (continued)</vt:lpstr>
      <vt:lpstr>Examples of Assignment Statements (continued)</vt:lpstr>
      <vt:lpstr>Examples of Assignment Statements (continued)</vt:lpstr>
      <vt:lpstr>Examples of Assignment Statements (continued)</vt:lpstr>
      <vt:lpstr>Arithmetic Operations </vt:lpstr>
      <vt:lpstr>Basic Arithmetic Operations</vt:lpstr>
      <vt:lpstr>Basic Arithmetic Operations (continued)</vt:lpstr>
      <vt:lpstr>Concatenation</vt:lpstr>
      <vt:lpstr>Basic Arithmetic Operations (continued)</vt:lpstr>
      <vt:lpstr>Basic Arithmetic Operations (continued)</vt:lpstr>
      <vt:lpstr>Basic Arithmetic Operations (continued)</vt:lpstr>
      <vt:lpstr>Basic Arithmetic Operations (continued)</vt:lpstr>
      <vt:lpstr>Basic Arithmetic Operations (continued)</vt:lpstr>
      <vt:lpstr>Compound Operations</vt:lpstr>
      <vt:lpstr>Basic Arithmetic Operations (continued)</vt:lpstr>
      <vt:lpstr>Order of Operations </vt:lpstr>
      <vt:lpstr>Order of Operations (continued)</vt:lpstr>
      <vt:lpstr>Mixed Expressions</vt:lpstr>
      <vt:lpstr>Mixed Expressions</vt:lpstr>
      <vt:lpstr> Mixed Expressions (continued)</vt:lpstr>
      <vt:lpstr>Formatting Output</vt:lpstr>
      <vt:lpstr>Formatting Output (continued)</vt:lpstr>
      <vt:lpstr>Numeric Format Specifiers</vt:lpstr>
      <vt:lpstr>Numeric Format Specifiers (continued)</vt:lpstr>
      <vt:lpstr>Custom Numeric Format Specifiers</vt:lpstr>
      <vt:lpstr>Custom Numeric Format Specifiers (continued)</vt:lpstr>
      <vt:lpstr>Width Specifier</vt:lpstr>
      <vt:lpstr>Programming Example – CarpetCalculator </vt:lpstr>
      <vt:lpstr>Data Needs for the CarpetCalculator</vt:lpstr>
      <vt:lpstr>Nonchanging Definitions for the CarpetCalculator</vt:lpstr>
      <vt:lpstr>CarpetCalculator Example </vt:lpstr>
      <vt:lpstr>Algorithm for CarpetCalculator Example </vt:lpstr>
      <vt:lpstr>Algorithm for the CarpetCalculator Example (continued)</vt:lpstr>
      <vt:lpstr>CarpetCalculator Example (continued)</vt:lpstr>
      <vt:lpstr>CarpetCalculator Example (continued)</vt:lpstr>
      <vt:lpstr>Slide 74</vt:lpstr>
      <vt:lpstr>Slide 75</vt:lpstr>
      <vt:lpstr>CarpetCalculator Example (continued) </vt:lpstr>
      <vt:lpstr>Coding Standards</vt:lpstr>
      <vt:lpstr>Resources</vt:lpstr>
      <vt:lpstr>Chapter Summary</vt:lpstr>
      <vt:lpstr>Chapter Summary (continued)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Course Technology</dc:creator>
  <cp:lastModifiedBy>Aimee Poirier</cp:lastModifiedBy>
  <cp:revision>249</cp:revision>
  <dcterms:created xsi:type="dcterms:W3CDTF">2002-11-15T07:59:11Z</dcterms:created>
  <dcterms:modified xsi:type="dcterms:W3CDTF">2013-04-04T16:24:30Z</dcterms:modified>
</cp:coreProperties>
</file>